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7" r:id="rId2"/>
    <p:sldId id="265" r:id="rId3"/>
    <p:sldId id="261" r:id="rId4"/>
    <p:sldId id="263" r:id="rId5"/>
    <p:sldId id="264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5305F51-32E4-41BF-8CFE-16A21F5FC3C7}">
          <p14:sldIdLst>
            <p14:sldId id="257"/>
            <p14:sldId id="265"/>
          </p14:sldIdLst>
        </p14:section>
        <p14:section name="Раздел без заголовка" id="{2834F812-50C7-4158-A943-5DA1EEE425A5}">
          <p14:sldIdLst>
            <p14:sldId id="261"/>
            <p14:sldId id="263"/>
            <p14:sldId id="26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633A8B-C8CD-4F45-AD00-3267CC356A02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8CE6C6-7675-41D9-9304-E6A542D1F7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633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CE6C6-7675-41D9-9304-E6A542D1F76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098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11" Type="http://schemas.openxmlformats.org/officeDocument/2006/relationships/image" Target="../media/image12.jpeg"/><Relationship Id="rId5" Type="http://schemas.openxmlformats.org/officeDocument/2006/relationships/image" Target="../media/image6.png"/><Relationship Id="rId10" Type="http://schemas.openxmlformats.org/officeDocument/2006/relationships/image" Target="../media/image11.jpeg"/><Relationship Id="rId4" Type="http://schemas.openxmlformats.org/officeDocument/2006/relationships/image" Target="../media/image5.gif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792088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atin typeface="Times New Roman"/>
                <a:ea typeface="Times New Roman"/>
                <a:cs typeface="Times New Roman"/>
              </a:rPr>
              <a:t>МУНИЦИПАЛЬНОЕ  БЮДЖЕТНОЕ  ДОШКОЛЬНОЕ ОБРАЗОВАТЕЛЬНОЕ УЧРЕЖДЕНИЕ «ДЕТСКИЙ САД «ЯГОДКА» С.ВЛАДИМИРО – АЛЕКСАНДРОВСКОЕ ПАРТИЗАНСКОГО МУНИЦИПАЛЬНОГО РАЙОНА</a:t>
            </a:r>
            <a:endParaRPr lang="ru-RU" sz="1400" b="1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712968" cy="6840760"/>
          </a:xfrm>
        </p:spPr>
        <p:txBody>
          <a:bodyPr>
            <a:normAutofit fontScale="47500" lnSpcReduction="20000"/>
          </a:bodyPr>
          <a:lstStyle/>
          <a:p>
            <a:pPr indent="450215" algn="just">
              <a:spcAft>
                <a:spcPts val="0"/>
              </a:spcAft>
            </a:pPr>
            <a:endParaRPr lang="ru-RU" dirty="0" smtClean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endParaRPr lang="ru-RU" dirty="0">
              <a:latin typeface="Times New Roman"/>
              <a:ea typeface="Times New Roman"/>
            </a:endParaRPr>
          </a:p>
          <a:p>
            <a:pPr indent="450215">
              <a:spcAft>
                <a:spcPts val="0"/>
              </a:spcAft>
            </a:pPr>
            <a:endParaRPr lang="ru-RU" sz="3200" dirty="0" smtClean="0">
              <a:latin typeface="Times New Roman"/>
              <a:ea typeface="Times New Roman"/>
            </a:endParaRPr>
          </a:p>
          <a:p>
            <a:pPr indent="450215" algn="ctr">
              <a:spcAft>
                <a:spcPts val="0"/>
              </a:spcAft>
            </a:pPr>
            <a:endParaRPr lang="ru-RU" sz="3200" b="1" dirty="0" smtClean="0">
              <a:latin typeface="Times New Roman"/>
              <a:ea typeface="Times New Roman"/>
            </a:endParaRPr>
          </a:p>
          <a:p>
            <a:pPr indent="450215" algn="ctr">
              <a:spcAft>
                <a:spcPts val="0"/>
              </a:spcAft>
            </a:pPr>
            <a:endParaRPr lang="ru-RU" sz="3200" b="1" dirty="0">
              <a:latin typeface="Times New Roman"/>
              <a:ea typeface="Times New Roman"/>
            </a:endParaRPr>
          </a:p>
          <a:p>
            <a:pPr indent="450215" algn="ctr">
              <a:spcAft>
                <a:spcPts val="0"/>
              </a:spcAft>
            </a:pPr>
            <a:endParaRPr lang="ru-RU" sz="3200" b="1" dirty="0" smtClean="0">
              <a:latin typeface="Times New Roman"/>
              <a:ea typeface="Times New Roman"/>
            </a:endParaRPr>
          </a:p>
          <a:p>
            <a:pPr indent="450215" algn="ctr">
              <a:spcAft>
                <a:spcPts val="0"/>
              </a:spcAft>
            </a:pPr>
            <a:endParaRPr lang="ru-RU" sz="3200" b="1" dirty="0">
              <a:latin typeface="Times New Roman"/>
              <a:ea typeface="Times New Roman"/>
            </a:endParaRPr>
          </a:p>
          <a:p>
            <a:pPr indent="450215" algn="ctr">
              <a:spcAft>
                <a:spcPts val="0"/>
              </a:spcAft>
            </a:pPr>
            <a:endParaRPr lang="ru-RU" sz="3200" b="1" dirty="0" smtClean="0">
              <a:latin typeface="Times New Roman"/>
              <a:ea typeface="Times New Roman"/>
            </a:endParaRPr>
          </a:p>
          <a:p>
            <a:pPr indent="450215" algn="ctr">
              <a:spcAft>
                <a:spcPts val="0"/>
              </a:spcAft>
            </a:pPr>
            <a:r>
              <a:rPr lang="ru-RU" sz="3400" b="1" dirty="0" smtClean="0">
                <a:latin typeface="Times New Roman"/>
                <a:ea typeface="Times New Roman"/>
              </a:rPr>
              <a:t>Творческое </a:t>
            </a:r>
            <a:r>
              <a:rPr lang="ru-RU" sz="3400" b="1" dirty="0">
                <a:latin typeface="Times New Roman"/>
                <a:ea typeface="Times New Roman"/>
              </a:rPr>
              <a:t>задание на </a:t>
            </a:r>
            <a:r>
              <a:rPr lang="ru-RU" sz="3400" b="1" dirty="0" smtClean="0">
                <a:latin typeface="Times New Roman"/>
                <a:ea typeface="Times New Roman"/>
              </a:rPr>
              <a:t>тему: </a:t>
            </a:r>
            <a:r>
              <a:rPr lang="ru-RU" sz="3400" b="1" dirty="0">
                <a:latin typeface="Times New Roman"/>
                <a:ea typeface="Times New Roman"/>
              </a:rPr>
              <a:t>«Что важнее в работе современного педагога детского сада: позитивная социализация или индивидуализация дошкольника</a:t>
            </a:r>
            <a:r>
              <a:rPr lang="ru-RU" sz="3400" b="1" dirty="0" smtClean="0">
                <a:latin typeface="Times New Roman"/>
                <a:ea typeface="Times New Roman"/>
              </a:rPr>
              <a:t>?</a:t>
            </a:r>
          </a:p>
          <a:p>
            <a:pPr indent="450215" algn="ctr">
              <a:spcAft>
                <a:spcPts val="0"/>
              </a:spcAft>
            </a:pPr>
            <a:endParaRPr lang="ru-RU" sz="3400" b="1" dirty="0">
              <a:latin typeface="Times New Roman"/>
              <a:ea typeface="Times New Roman"/>
            </a:endParaRPr>
          </a:p>
          <a:p>
            <a:pPr indent="450215" algn="r"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</a:rPr>
              <a:t>                                                                 </a:t>
            </a:r>
          </a:p>
          <a:p>
            <a:pPr indent="450215" algn="r">
              <a:spcAft>
                <a:spcPts val="0"/>
              </a:spcAft>
            </a:pPr>
            <a:endParaRPr lang="ru-RU" dirty="0">
              <a:latin typeface="Times New Roman"/>
              <a:ea typeface="Times New Roman"/>
            </a:endParaRPr>
          </a:p>
          <a:p>
            <a:pPr indent="450215" algn="r">
              <a:spcAft>
                <a:spcPts val="0"/>
              </a:spcAft>
            </a:pPr>
            <a:endParaRPr lang="ru-RU" dirty="0" smtClean="0">
              <a:latin typeface="Times New Roman"/>
              <a:ea typeface="Times New Roman"/>
            </a:endParaRPr>
          </a:p>
          <a:p>
            <a:pPr indent="450215" algn="r">
              <a:spcAft>
                <a:spcPts val="0"/>
              </a:spcAft>
            </a:pPr>
            <a:endParaRPr lang="ru-RU" dirty="0" smtClean="0">
              <a:latin typeface="Times New Roman"/>
              <a:ea typeface="Times New Roman"/>
            </a:endParaRPr>
          </a:p>
          <a:p>
            <a:pPr indent="450215" algn="r">
              <a:spcAft>
                <a:spcPts val="0"/>
              </a:spcAft>
            </a:pPr>
            <a:endParaRPr lang="ru-RU" dirty="0">
              <a:latin typeface="Times New Roman"/>
              <a:ea typeface="Times New Roman"/>
            </a:endParaRPr>
          </a:p>
          <a:p>
            <a:pPr indent="450215" algn="r">
              <a:spcAft>
                <a:spcPts val="0"/>
              </a:spcAft>
            </a:pPr>
            <a:endParaRPr lang="ru-RU" dirty="0" smtClean="0">
              <a:latin typeface="Times New Roman"/>
              <a:ea typeface="Times New Roman"/>
            </a:endParaRPr>
          </a:p>
          <a:p>
            <a:pPr indent="450215" algn="r">
              <a:spcAft>
                <a:spcPts val="0"/>
              </a:spcAft>
            </a:pPr>
            <a:endParaRPr lang="ru-RU" dirty="0">
              <a:latin typeface="Times New Roman"/>
              <a:ea typeface="Times New Roman"/>
            </a:endParaRPr>
          </a:p>
          <a:p>
            <a:pPr indent="450215" algn="r">
              <a:spcAft>
                <a:spcPts val="0"/>
              </a:spcAft>
            </a:pPr>
            <a:r>
              <a:rPr lang="ru-RU" sz="3400" b="1" dirty="0" smtClean="0">
                <a:latin typeface="Times New Roman"/>
                <a:ea typeface="Times New Roman"/>
              </a:rPr>
              <a:t>Выполнила:</a:t>
            </a:r>
          </a:p>
          <a:p>
            <a:pPr indent="450215" algn="r">
              <a:spcAft>
                <a:spcPts val="0"/>
              </a:spcAft>
            </a:pPr>
            <a:r>
              <a:rPr lang="ru-RU" sz="3400" b="1" dirty="0" err="1" smtClean="0">
                <a:latin typeface="Times New Roman"/>
                <a:ea typeface="Times New Roman"/>
              </a:rPr>
              <a:t>Димитрак</a:t>
            </a:r>
            <a:r>
              <a:rPr lang="ru-RU" sz="3400" b="1" dirty="0" smtClean="0">
                <a:latin typeface="Times New Roman"/>
                <a:ea typeface="Times New Roman"/>
              </a:rPr>
              <a:t> Екатерина Николаевна</a:t>
            </a:r>
          </a:p>
          <a:p>
            <a:pPr indent="450215" algn="r">
              <a:spcAft>
                <a:spcPts val="0"/>
              </a:spcAft>
            </a:pPr>
            <a:endParaRPr lang="ru-RU" sz="3400" b="1" dirty="0">
              <a:latin typeface="Times New Roman"/>
              <a:ea typeface="Times New Roman"/>
            </a:endParaRPr>
          </a:p>
          <a:p>
            <a:pPr indent="450215" algn="r">
              <a:spcAft>
                <a:spcPts val="0"/>
              </a:spcAft>
            </a:pPr>
            <a:endParaRPr lang="ru-RU" dirty="0" smtClean="0">
              <a:latin typeface="Times New Roman"/>
              <a:ea typeface="Times New Roman"/>
            </a:endParaRPr>
          </a:p>
          <a:p>
            <a:pPr indent="450215" algn="r">
              <a:spcAft>
                <a:spcPts val="0"/>
              </a:spcAft>
            </a:pPr>
            <a:endParaRPr lang="ru-RU" dirty="0">
              <a:latin typeface="Times New Roman"/>
              <a:ea typeface="Times New Roman"/>
            </a:endParaRPr>
          </a:p>
          <a:p>
            <a:pPr indent="450215">
              <a:spcAft>
                <a:spcPts val="0"/>
              </a:spcAft>
            </a:pPr>
            <a:endParaRPr lang="ru-RU" dirty="0" smtClean="0">
              <a:latin typeface="Times New Roman"/>
              <a:ea typeface="Times New Roman"/>
            </a:endParaRPr>
          </a:p>
          <a:p>
            <a:pPr indent="450215">
              <a:spcAft>
                <a:spcPts val="0"/>
              </a:spcAft>
            </a:pPr>
            <a:endParaRPr lang="ru-RU" dirty="0">
              <a:latin typeface="Times New Roman"/>
              <a:ea typeface="Times New Roman"/>
            </a:endParaRPr>
          </a:p>
          <a:p>
            <a:pPr indent="450215">
              <a:spcAft>
                <a:spcPts val="0"/>
              </a:spcAft>
            </a:pPr>
            <a:endParaRPr lang="ru-RU" dirty="0" smtClean="0">
              <a:latin typeface="Times New Roman"/>
              <a:ea typeface="Times New Roman"/>
            </a:endParaRPr>
          </a:p>
          <a:p>
            <a:pPr indent="450215">
              <a:spcAft>
                <a:spcPts val="0"/>
              </a:spcAft>
            </a:pPr>
            <a:endParaRPr lang="ru-RU" dirty="0">
              <a:latin typeface="Times New Roman"/>
              <a:ea typeface="Times New Roman"/>
            </a:endParaRPr>
          </a:p>
          <a:p>
            <a:pPr indent="450215">
              <a:spcAft>
                <a:spcPts val="0"/>
              </a:spcAft>
            </a:pPr>
            <a:endParaRPr lang="ru-RU" dirty="0" smtClean="0">
              <a:latin typeface="Times New Roman"/>
              <a:ea typeface="Times New Roman"/>
            </a:endParaRPr>
          </a:p>
          <a:p>
            <a:pPr indent="450215" algn="ctr">
              <a:spcAft>
                <a:spcPts val="0"/>
              </a:spcAft>
            </a:pPr>
            <a:endParaRPr lang="ru-RU" dirty="0" smtClean="0">
              <a:latin typeface="Times New Roman"/>
              <a:ea typeface="Times New Roman"/>
            </a:endParaRPr>
          </a:p>
          <a:p>
            <a:pPr indent="450215" algn="ctr">
              <a:spcAft>
                <a:spcPts val="0"/>
              </a:spcAft>
            </a:pPr>
            <a:endParaRPr lang="ru-RU" dirty="0">
              <a:latin typeface="Times New Roman"/>
              <a:ea typeface="Times New Roman"/>
            </a:endParaRPr>
          </a:p>
          <a:p>
            <a:pPr indent="450215" algn="ctr">
              <a:spcAft>
                <a:spcPts val="0"/>
              </a:spcAft>
            </a:pPr>
            <a:endParaRPr lang="ru-RU" dirty="0" smtClean="0">
              <a:latin typeface="Times New Roman"/>
              <a:ea typeface="Times New Roman"/>
            </a:endParaRPr>
          </a:p>
          <a:p>
            <a:pPr indent="450215" algn="ctr">
              <a:spcAft>
                <a:spcPts val="0"/>
              </a:spcAft>
            </a:pPr>
            <a:endParaRPr lang="ru-RU" dirty="0">
              <a:latin typeface="Times New Roman"/>
              <a:ea typeface="Times New Roman"/>
            </a:endParaRPr>
          </a:p>
          <a:p>
            <a:pPr indent="450215" algn="ctr">
              <a:spcAft>
                <a:spcPts val="0"/>
              </a:spcAft>
            </a:pPr>
            <a:endParaRPr lang="ru-RU" dirty="0" smtClean="0">
              <a:latin typeface="Times New Roman"/>
              <a:ea typeface="Times New Roman"/>
            </a:endParaRPr>
          </a:p>
          <a:p>
            <a:pPr indent="450215" algn="ctr">
              <a:spcAft>
                <a:spcPts val="0"/>
              </a:spcAft>
            </a:pPr>
            <a:r>
              <a:rPr lang="ru-RU" sz="2800" dirty="0" err="1" smtClean="0">
                <a:latin typeface="Times New Roman"/>
                <a:ea typeface="Times New Roman"/>
              </a:rPr>
              <a:t>с.Владимиро</a:t>
            </a:r>
            <a:r>
              <a:rPr lang="ru-RU" sz="2800" dirty="0" smtClean="0">
                <a:latin typeface="Times New Roman"/>
                <a:ea typeface="Times New Roman"/>
              </a:rPr>
              <a:t> - Александровское</a:t>
            </a:r>
          </a:p>
          <a:p>
            <a:pPr indent="450215" algn="r">
              <a:spcAft>
                <a:spcPts val="0"/>
              </a:spcAft>
            </a:pPr>
            <a:endParaRPr lang="ru-RU" sz="2800" dirty="0">
              <a:latin typeface="Times New Roman"/>
              <a:ea typeface="Times New Roman"/>
            </a:endParaRPr>
          </a:p>
          <a:p>
            <a:pPr indent="450215" algn="r"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</a:rPr>
              <a:t> </a:t>
            </a:r>
            <a:endParaRPr lang="ru-RU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4" name="Классическая музыка в современной обработке - Лирический фон. (www.hotplayer.ru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003.3296" end="33658.333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87624" y="5526303"/>
            <a:ext cx="847403" cy="84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20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82" y="2910120"/>
            <a:ext cx="1561634" cy="2082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061" y="4823105"/>
            <a:ext cx="1491630" cy="198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507288" cy="50405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Calibri"/>
                <a:ea typeface="Calibri"/>
                <a:cs typeface="Times New Roman"/>
              </a:rPr>
              <a:t>               социализация </a:t>
            </a:r>
            <a:r>
              <a:rPr lang="ru-RU" sz="2000" b="1" dirty="0">
                <a:latin typeface="Calibri"/>
                <a:ea typeface="Calibri"/>
                <a:cs typeface="Times New Roman"/>
              </a:rPr>
              <a:t>или индивидуализация дошкольника?</a:t>
            </a:r>
            <a:endParaRPr lang="ru-RU" sz="2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548680"/>
            <a:ext cx="3291840" cy="504056"/>
          </a:xfrm>
        </p:spPr>
        <p:txBody>
          <a:bodyPr/>
          <a:lstStyle/>
          <a:p>
            <a:r>
              <a:rPr lang="ru-RU" dirty="0" smtClean="0"/>
              <a:t>    Социализация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9512" y="1340768"/>
            <a:ext cx="3291840" cy="3840480"/>
          </a:xfrm>
        </p:spPr>
        <p:txBody>
          <a:bodyPr>
            <a:norm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процесс формирования социальных качеств, свойств, ценностей, знаний и умений, благодаря которым ребёнок становится дееспособным участником социальных связей, институтов и общностей.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76056" y="620688"/>
            <a:ext cx="3600400" cy="432048"/>
          </a:xfrm>
        </p:spPr>
        <p:txBody>
          <a:bodyPr/>
          <a:lstStyle/>
          <a:p>
            <a:r>
              <a:rPr lang="ru-RU" dirty="0" smtClean="0"/>
              <a:t>  Индивидуализация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364088" y="1340768"/>
            <a:ext cx="3291840" cy="3840480"/>
          </a:xfrm>
        </p:spPr>
        <p:txBody>
          <a:bodyPr>
            <a:norm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развитие особенностей, выделяющих личность из окружающей ее массы. В общих положениях ФГОС в пункте 1.4.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раскрыты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основные принципы, направленные на развитие индивидуализации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дошкольного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образования: -построение образовательной деятельности на основе индивидуальных особенностей каждого ребенка, при котором сам ребенок становится активным в выборе содержания своего образования..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980728"/>
            <a:ext cx="387165" cy="5371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946431"/>
            <a:ext cx="411884" cy="571489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611635"/>
            <a:ext cx="1551110" cy="1275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1" y="697360"/>
            <a:ext cx="503237" cy="283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031" y="2212721"/>
            <a:ext cx="2322824" cy="1738489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softEdge rad="112500"/>
          </a:effec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032" y="713383"/>
            <a:ext cx="503237" cy="283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325" y="3501008"/>
            <a:ext cx="1454503" cy="1939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838" y="3951210"/>
            <a:ext cx="2051209" cy="2734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251" y="5085797"/>
            <a:ext cx="2133810" cy="16003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846" y="5399169"/>
            <a:ext cx="1059582" cy="1412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29" y="5085797"/>
            <a:ext cx="1260260" cy="1680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4955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/>
              <a:t> </a:t>
            </a:r>
            <a:r>
              <a:rPr lang="ru-RU" sz="1800" dirty="0" smtClean="0"/>
              <a:t>   Условия для осуществления социализации и индивидуализации:</a:t>
            </a:r>
            <a:endParaRPr lang="ru-RU" sz="18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35376" y="476672"/>
            <a:ext cx="9036495" cy="6381328"/>
          </a:xfrm>
        </p:spPr>
        <p:txBody>
          <a:bodyPr>
            <a:normAutofit fontScale="92500" lnSpcReduction="10000"/>
          </a:bodyPr>
          <a:lstStyle/>
          <a:p>
            <a:pPr marL="285750" indent="-285750" algn="ctr">
              <a:buFont typeface="Wingdings" pitchFamily="2" charset="2"/>
              <a:buChar char="ü"/>
            </a:pPr>
            <a:r>
              <a:rPr lang="ru-RU" sz="1600" b="0" dirty="0" smtClean="0"/>
              <a:t>Обеспечение эмоционального благополучия через непосредственное общение с каждым ребенком; </a:t>
            </a: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sz="1600" b="0" dirty="0" smtClean="0"/>
              <a:t>уважительное отношение к каждому ребенку, к его чувствам и потребностям;</a:t>
            </a: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sz="1600" b="0" dirty="0" smtClean="0"/>
              <a:t> Поддержка индивидуальности и инициативы детей через создание условий для </a:t>
            </a: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sz="1600" b="0" dirty="0"/>
              <a:t> </a:t>
            </a:r>
            <a:r>
              <a:rPr lang="ru-RU" sz="1600" b="0" dirty="0" smtClean="0"/>
              <a:t>     свободного выбора ребенком деятельности, участников совместной деятельности; </a:t>
            </a: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sz="1600" b="0" dirty="0" smtClean="0"/>
              <a:t>Создание   условий для   принятия ребенком решений, выражения своих чувств и мыслей;</a:t>
            </a: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sz="1600" b="0" dirty="0" smtClean="0"/>
              <a:t>поддержку  детской  инициативы и самостоятельности в разных видах деятельности </a:t>
            </a: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sz="1600" b="0" dirty="0"/>
              <a:t> </a:t>
            </a:r>
            <a:r>
              <a:rPr lang="ru-RU" sz="1600" b="0" dirty="0" smtClean="0"/>
              <a:t>     (игровой,     исследовательской, проектной, познавательной и т.д.);</a:t>
            </a: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sz="1600" b="0" dirty="0" smtClean="0"/>
              <a:t>Установление правил взаимодействия в разных ситуациях: создание условий для позитивных, доброжелательных отношений между детьми, в том числе принадлежащими к разным национально – культурным, религиозным общностям и социальным слоям, а так же имеющими различные возможности здоровья; </a:t>
            </a: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sz="1600" b="0" dirty="0"/>
              <a:t>Р</a:t>
            </a:r>
            <a:r>
              <a:rPr lang="ru-RU" sz="1600" b="0" dirty="0" smtClean="0"/>
              <a:t>азвитие коммуникативных способностей детей, позволяющих разрешать конфликтные ситуации со сверстниками; </a:t>
            </a: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sz="1600" b="0" dirty="0"/>
              <a:t>Р</a:t>
            </a:r>
            <a:r>
              <a:rPr lang="ru-RU" sz="1600" b="0" dirty="0" smtClean="0"/>
              <a:t>азвитие умения детей работать в группе сверстников. </a:t>
            </a: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sz="1600" b="0" dirty="0" smtClean="0"/>
              <a:t>Построение </a:t>
            </a:r>
            <a:r>
              <a:rPr lang="ru-RU" sz="1600" b="0" dirty="0"/>
              <a:t>вариативного развивающего образования, ориентированного на уровень развития, проявляющийся у ребенка в совместной деятельности со взрослым и более опытными сверстниками, но не актуализирующийся в его индивидуальной деятельности - зона ближайшего развития каждого ребенка, через создание условий для овладения культурными средствами деятельности; </a:t>
            </a:r>
            <a:endParaRPr lang="ru-RU" sz="1600" b="0" dirty="0" smtClean="0"/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sz="1600" b="0" dirty="0"/>
              <a:t>О</a:t>
            </a:r>
            <a:r>
              <a:rPr lang="ru-RU" sz="1600" b="0" dirty="0" smtClean="0"/>
              <a:t>рганизация </a:t>
            </a:r>
            <a:r>
              <a:rPr lang="ru-RU" sz="1600" b="0" dirty="0"/>
              <a:t>видов деятельности, способствующих развитию мышления, речи, общения, воображения и детского творчества, личностного, физического и художественно-эстетического развития детей; поддержку спонтанной игры детей, ее обогащение, обеспечение игрового времени и пространства; оценку индивидуального развития детей; </a:t>
            </a:r>
            <a:r>
              <a:rPr lang="ru-RU" sz="1600" b="0" dirty="0" smtClean="0"/>
              <a:t>           </a:t>
            </a:r>
            <a:endParaRPr lang="ru-RU" sz="1600" b="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-6000" contras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332" y="-99391"/>
            <a:ext cx="724417" cy="720079"/>
          </a:xfrm>
          <a:prstGeom prst="rect">
            <a:avLst/>
          </a:prstGeom>
          <a:noFill/>
          <a:effectLst>
            <a:glow>
              <a:schemeClr val="accent1">
                <a:alpha val="0"/>
              </a:schemeClr>
            </a:glow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90375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63738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7" y="3267832"/>
            <a:ext cx="2547673" cy="3396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11" y="432048"/>
            <a:ext cx="2139702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284984"/>
            <a:ext cx="2939819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704" y="464115"/>
            <a:ext cx="2088232" cy="2784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991" y="260648"/>
            <a:ext cx="2160240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200" y="3267832"/>
            <a:ext cx="3527625" cy="2189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22" y="5373216"/>
            <a:ext cx="2781343" cy="1565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201" y="5369751"/>
            <a:ext cx="1174390" cy="1565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004" y="5310269"/>
            <a:ext cx="2171733" cy="16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Прямоугольник 19"/>
          <p:cNvSpPr/>
          <p:nvPr/>
        </p:nvSpPr>
        <p:spPr>
          <a:xfrm>
            <a:off x="2244639" y="44546"/>
            <a:ext cx="449917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Социализация</a:t>
            </a:r>
            <a:endParaRPr lang="ru-RU" sz="2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229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Индивидуализация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>
          <a:xfrm>
            <a:off x="51570" y="5589240"/>
            <a:ext cx="8928924" cy="1175048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заключении хочется 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сказать - 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ключевой формулой развития образования является детство ради детства. 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Социализация и индивидуализация 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Являются 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двумя важными компонентами процесса социального 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развития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8" y="-34280"/>
            <a:ext cx="1953384" cy="260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496" y="76155"/>
            <a:ext cx="2103698" cy="2804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796" y="298956"/>
            <a:ext cx="3294324" cy="2470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0" y="2492896"/>
            <a:ext cx="2139702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896" y="2780927"/>
            <a:ext cx="1824062" cy="2432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670" y="2783402"/>
            <a:ext cx="1754450" cy="23392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240" y="2877646"/>
            <a:ext cx="1710234" cy="2280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840" y="2881086"/>
            <a:ext cx="1835664" cy="2447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782138" y="68123"/>
            <a:ext cx="545581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Индивидуализация</a:t>
            </a:r>
            <a:endParaRPr lang="ru-RU" sz="2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6064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323</TotalTime>
  <Words>373</Words>
  <Application>Microsoft Office PowerPoint</Application>
  <PresentationFormat>Экран (4:3)</PresentationFormat>
  <Paragraphs>59</Paragraphs>
  <Slides>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Главная</vt:lpstr>
      <vt:lpstr>МУНИЦИПАЛЬНОЕ  БЮДЖЕТНОЕ  ДОШКОЛЬНОЕ ОБРАЗОВАТЕЛЬНОЕ УЧРЕЖДЕНИЕ «ДЕТСКИЙ САД «ЯГОДКА» С.ВЛАДИМИРО – АЛЕКСАНДРОВСКОЕ ПАРТИЗАНСКОГО МУНИЦИПАЛЬНОГО РАЙОНА</vt:lpstr>
      <vt:lpstr>               социализация или индивидуализация дошкольника?</vt:lpstr>
      <vt:lpstr>    Условия для осуществления социализации и индивидуализации:</vt:lpstr>
      <vt:lpstr>Презентация PowerPoint</vt:lpstr>
      <vt:lpstr>Индивидуализация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29</cp:revision>
  <dcterms:created xsi:type="dcterms:W3CDTF">2021-12-11T07:36:27Z</dcterms:created>
  <dcterms:modified xsi:type="dcterms:W3CDTF">2021-12-13T03:30:29Z</dcterms:modified>
</cp:coreProperties>
</file>