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6" r:id="rId1"/>
  </p:sldMasterIdLst>
  <p:notesMasterIdLst>
    <p:notesMasterId r:id="rId24"/>
  </p:notesMasterIdLst>
  <p:sldIdLst>
    <p:sldId id="283" r:id="rId2"/>
    <p:sldId id="282" r:id="rId3"/>
    <p:sldId id="260" r:id="rId4"/>
    <p:sldId id="258" r:id="rId5"/>
    <p:sldId id="259" r:id="rId6"/>
    <p:sldId id="264" r:id="rId7"/>
    <p:sldId id="265" r:id="rId8"/>
    <p:sldId id="266" r:id="rId9"/>
    <p:sldId id="261" r:id="rId10"/>
    <p:sldId id="262" r:id="rId11"/>
    <p:sldId id="263" r:id="rId12"/>
    <p:sldId id="269" r:id="rId13"/>
    <p:sldId id="271" r:id="rId14"/>
    <p:sldId id="272" r:id="rId15"/>
    <p:sldId id="279" r:id="rId16"/>
    <p:sldId id="278" r:id="rId17"/>
    <p:sldId id="275" r:id="rId18"/>
    <p:sldId id="273" r:id="rId19"/>
    <p:sldId id="274" r:id="rId20"/>
    <p:sldId id="276" r:id="rId21"/>
    <p:sldId id="280" r:id="rId22"/>
    <p:sldId id="28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DED7B8-EE57-4B1E-9034-10E090C2FA8F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81993-BF56-4896-AA00-8E7F7E892F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81993-BF56-4896-AA00-8E7F7E892FC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81993-BF56-4896-AA00-8E7F7E892FC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81993-BF56-4896-AA00-8E7F7E892FC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101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432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32928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5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57190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1082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486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81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795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416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648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096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548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699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241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740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3CCBD-15FA-4D9E-AE38-073312066D1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E32D97DA-ED9C-43BE-B7EF-DE1C31C94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14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  <p:sldLayoutId id="2147483780" r:id="rId14"/>
    <p:sldLayoutId id="2147483781" r:id="rId15"/>
    <p:sldLayoutId id="214748378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845598"/>
            <a:ext cx="6347714" cy="1320800"/>
          </a:xfrm>
        </p:spPr>
        <p:txBody>
          <a:bodyPr/>
          <a:lstStyle/>
          <a:p>
            <a:r>
              <a:rPr lang="ru-RU" dirty="0" smtClean="0"/>
              <a:t>                               </a:t>
            </a:r>
            <a:r>
              <a:rPr lang="ru-RU" sz="1600" dirty="0" smtClean="0"/>
              <a:t>Преподаватель: </a:t>
            </a:r>
            <a:br>
              <a:rPr lang="ru-RU" sz="1600" dirty="0" smtClean="0"/>
            </a:br>
            <a:r>
              <a:rPr lang="ru-RU" sz="1600" dirty="0"/>
              <a:t> </a:t>
            </a:r>
            <a:r>
              <a:rPr lang="ru-RU" sz="1600" dirty="0" smtClean="0"/>
              <a:t>                                                                           Уткина Т.С.</a:t>
            </a:r>
            <a:endParaRPr lang="ru-RU" sz="1600" dirty="0"/>
          </a:p>
        </p:txBody>
      </p:sp>
      <p:pic>
        <p:nvPicPr>
          <p:cNvPr id="1026" name="Picture 2" descr="https://myslide.ru/documents_3/931ff31cf9a99abc7809db91b997fade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69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Касательная плоскость к сфере 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Касательная.bmp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643106" y="428604"/>
            <a:ext cx="9144000" cy="615917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57818" y="2714620"/>
            <a:ext cx="3298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Теорема 1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7554" y="4500570"/>
            <a:ext cx="55721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Радиус сферы, проведённый в точку касания сферы и плоскости, перпендикулярен к касательной плоскости.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Касательная плоскость к сфере 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Касательная.bmp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802" y="1000108"/>
            <a:ext cx="9144000" cy="615917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28596" y="1428736"/>
            <a:ext cx="3298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Теорема 2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2428868"/>
            <a:ext cx="48577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Если радиус сферы перпендикулярен к плоскости, проходящей через его конец, лежащий на сфере, то эта плоскость является касательной к сфере.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</a:rPr>
              <a:t>Шаровой сегмент</a:t>
            </a:r>
            <a:endParaRPr lang="ru-RU" sz="4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1571612"/>
            <a:ext cx="8643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- это часть шара, отсекаемая от него какой-нибудь плоскостью. </a:t>
            </a:r>
            <a:endParaRPr lang="ru-RU" sz="2800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Picture 4" descr="2"/>
          <p:cNvPicPr>
            <a:picLocks noChangeAspect="1" noChangeArrowheads="1"/>
          </p:cNvPicPr>
          <p:nvPr/>
        </p:nvPicPr>
        <p:blipFill>
          <a:blip r:embed="rId2"/>
          <a:srcRect b="29"/>
          <a:stretch>
            <a:fillRect/>
          </a:stretch>
        </p:blipFill>
        <p:spPr bwMode="auto">
          <a:xfrm>
            <a:off x="4643438" y="2357430"/>
            <a:ext cx="3600450" cy="4056063"/>
          </a:xfrm>
          <a:prstGeom prst="rect">
            <a:avLst/>
          </a:prstGeom>
          <a:noFill/>
          <a:ln w="38100" cap="rnd">
            <a:solidFill>
              <a:schemeClr val="folHlink"/>
            </a:solidFill>
            <a:prstDash val="sysDot"/>
            <a:miter lim="800000"/>
            <a:headEnd/>
            <a:tailEnd/>
          </a:ln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3500438"/>
            <a:ext cx="3429000" cy="1114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6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Comic Sans MS" pitchFamily="66" charset="0"/>
              </a:rPr>
              <a:t>Шаровой слой</a:t>
            </a:r>
            <a:endParaRPr lang="ru-RU" sz="5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2571744"/>
            <a:ext cx="40719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- это часть шара, заключённая между параллельными секущими плоскостями.</a:t>
            </a:r>
            <a:endParaRPr lang="ru-RU" sz="3200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Picture 4" descr="3"/>
          <p:cNvPicPr>
            <a:picLocks noChangeAspect="1" noChangeArrowheads="1"/>
          </p:cNvPicPr>
          <p:nvPr/>
        </p:nvPicPr>
        <p:blipFill>
          <a:blip r:embed="rId2"/>
          <a:srcRect r="51"/>
          <a:stretch>
            <a:fillRect/>
          </a:stretch>
        </p:blipFill>
        <p:spPr bwMode="auto">
          <a:xfrm>
            <a:off x="4643438" y="2071678"/>
            <a:ext cx="4159700" cy="3800479"/>
          </a:xfrm>
          <a:prstGeom prst="rect">
            <a:avLst/>
          </a:prstGeom>
          <a:noFill/>
          <a:ln w="38100" cap="rnd">
            <a:solidFill>
              <a:schemeClr val="folHlink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29FF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29FF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7" grpId="4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</a:rPr>
              <a:t>Шаровой сектор</a:t>
            </a:r>
            <a:endParaRPr lang="ru-RU" sz="4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428736"/>
            <a:ext cx="85011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-это тело, полученное вращением кругового сектора с углом  90 градусов, вокруг прямой, содержащей один из ограничивающих круговой сектор радиусов.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6" name="Picture 4" descr="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00034" y="3214686"/>
            <a:ext cx="3670300" cy="2943225"/>
          </a:xfrm>
          <a:prstGeom prst="rect">
            <a:avLst/>
          </a:prstGeom>
          <a:noFill/>
          <a:ln w="38100" cap="rnd">
            <a:solidFill>
              <a:schemeClr val="folHlink"/>
            </a:solidFill>
            <a:prstDash val="sysDot"/>
            <a:miter lim="800000"/>
            <a:headEnd/>
            <a:tailEnd/>
          </a:ln>
        </p:spPr>
      </p:pic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3714752"/>
            <a:ext cx="3009900" cy="148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2428868"/>
            <a:ext cx="75499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СФЕРА ОКРУЖАЕТ НАС!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D:\Сфера\Архитектура\шар.мол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63"/>
            <a:ext cx="9144000" cy="68517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10919" y="5934670"/>
            <a:ext cx="56330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Шаровая молния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:\Сфера\Архитектура\Фантан Хаба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:\Сфера\Архитектура\Салюты хабар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D:\Сфера\Архитектура\Спас-на-Кров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0"/>
            <a:ext cx="4429124" cy="6858000"/>
          </a:xfrm>
          <a:prstGeom prst="rect">
            <a:avLst/>
          </a:prstGeom>
          <a:noFill/>
        </p:spPr>
      </p:pic>
      <p:pic>
        <p:nvPicPr>
          <p:cNvPr id="4" name="Picture 2" descr="D:\Сфера\Архитектура\васька благ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857752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2974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Собор  Василия Блаженного</a:t>
            </a:r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90" y="0"/>
            <a:ext cx="25250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Санкт-Петербург. </a:t>
            </a:r>
          </a:p>
          <a:p>
            <a:r>
              <a:rPr lang="ru-RU" dirty="0" smtClean="0"/>
              <a:t>      Храм спас на крови.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Определение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000108"/>
            <a:ext cx="864396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Сферой называется поверхность, состоящая из всех точек пространства, расположенных на одинаковом расстоянии от данной точки. </a:t>
            </a:r>
            <a:endParaRPr lang="ru-RU" sz="3200" b="1" dirty="0">
              <a:solidFill>
                <a:schemeClr val="bg1"/>
              </a:solidFill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6" name="Рисунок 5" descr="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00414"/>
            <a:ext cx="3357586" cy="3357586"/>
          </a:xfrm>
          <a:prstGeom prst="rect">
            <a:avLst/>
          </a:prstGeom>
        </p:spPr>
      </p:pic>
      <p:pic>
        <p:nvPicPr>
          <p:cNvPr id="8" name="Рисунок 7" descr="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794" y="3143248"/>
            <a:ext cx="4463285" cy="3362341"/>
          </a:xfrm>
          <a:prstGeom prst="rect">
            <a:avLst/>
          </a:prstGeom>
        </p:spPr>
      </p:pic>
      <p:pic>
        <p:nvPicPr>
          <p:cNvPr id="4" name="Рисунок 3" descr="Сфера - Радиус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845" y="2984845"/>
            <a:ext cx="3873155" cy="387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84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D:\Сфера\Архитектура\Церковь Рождества Богородицы и     Церковь во имя святителей Тихона и Игнатия Богоносца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44" y="214290"/>
            <a:ext cx="642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Церковь Рождества Богородицы 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302359"/>
            <a:ext cx="9072562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Если много-много точек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Соберутся дружно вместе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Будут долго веселиться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 обнимутся потом,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А затем в большом пространстве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Все вокруг какой-то точки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 каком-то расстоянье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Встанут в шумный хоровод,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То получится ужасно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Интересная поверхность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 вот эту вот… фигуру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Стали сферой называть.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39944" name="Picture 8" descr="D:\Сфера\Изображеня и чертежи\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3143248"/>
            <a:ext cx="3500462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9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9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9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93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93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993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93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93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93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3714744" y="1000108"/>
            <a:ext cx="5270995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Если вылепить из теста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Эту круглую фигуру,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А затем ее запечь,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То получим, очевидно,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Мы известного героя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Знаменитой русской сказки.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Его имя – Колобок.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Всем спасибо.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6" name="Picture 2" descr="C:\Users\1\Desktop\колобо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428868"/>
            <a:ext cx="3429024" cy="27432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9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9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9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8096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1571612"/>
            <a:ext cx="3790950" cy="1257300"/>
          </a:xfrm>
          <a:prstGeom prst="rect">
            <a:avLst/>
          </a:prstGeom>
          <a:noFill/>
        </p:spPr>
      </p:pic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171448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4071942"/>
            <a:ext cx="4048125" cy="2219325"/>
          </a:xfrm>
          <a:prstGeom prst="rect">
            <a:avLst/>
          </a:prstGeom>
          <a:noFill/>
        </p:spPr>
      </p:pic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0" y="2676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28794" y="357166"/>
            <a:ext cx="54622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Площадь  сферы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14546" y="3000372"/>
            <a:ext cx="42438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бъём  шара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Уравнение сферы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Уравнение сферы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643051"/>
            <a:ext cx="7742196" cy="52149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20" y="1357298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 – </a:t>
            </a:r>
            <a:r>
              <a:rPr lang="ru-RU" dirty="0" smtClean="0"/>
              <a:t>произвольная точка на сфере.</a:t>
            </a:r>
          </a:p>
          <a:p>
            <a:r>
              <a:rPr lang="ru-RU" dirty="0" smtClean="0"/>
              <a:t>Вычислим расстояние от точки М до точки О по формуле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19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5723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685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2276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2143116"/>
            <a:ext cx="5829300" cy="642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Уравнение сферы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Уравнение сферы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7554" y="1643050"/>
            <a:ext cx="7742196" cy="5214950"/>
          </a:xfrm>
          <a:prstGeom prst="rect">
            <a:avLst/>
          </a:prstGeom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19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5723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685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1785926"/>
            <a:ext cx="371477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Если точка М лежит на данной сфере, то МО=</a:t>
            </a:r>
            <a:r>
              <a:rPr lang="en-US" sz="2000" dirty="0" smtClean="0">
                <a:solidFill>
                  <a:srgbClr val="FFFF00"/>
                </a:solidFill>
              </a:rPr>
              <a:t>R</a:t>
            </a:r>
            <a:r>
              <a:rPr lang="ru-RU" sz="2000" dirty="0" smtClean="0">
                <a:solidFill>
                  <a:srgbClr val="FFFF00"/>
                </a:solidFill>
              </a:rPr>
              <a:t>,</a:t>
            </a:r>
          </a:p>
          <a:p>
            <a:endParaRPr lang="ru-RU" sz="2000" dirty="0" smtClean="0">
              <a:solidFill>
                <a:srgbClr val="FFFF00"/>
              </a:solidFill>
            </a:endParaRPr>
          </a:p>
          <a:p>
            <a:r>
              <a:rPr lang="ru-RU" sz="2000" dirty="0" smtClean="0">
                <a:solidFill>
                  <a:srgbClr val="FFFF00"/>
                </a:solidFill>
              </a:rPr>
              <a:t>или </a:t>
            </a:r>
          </a:p>
          <a:p>
            <a:endParaRPr lang="ru-RU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3143248"/>
            <a:ext cx="2857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т.е. координаты точки М удовлетворяют уравнению…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2844" y="5143512"/>
            <a:ext cx="392905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…это и будет уравнение сферы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429132"/>
            <a:ext cx="4286248" cy="485775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2714620"/>
            <a:ext cx="1224772" cy="376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Взаимное расположение сферы и плоскости</a:t>
            </a:r>
            <a:endParaRPr lang="ru-RU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1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214546" y="1285860"/>
            <a:ext cx="9144000" cy="61591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43372" y="1357298"/>
            <a:ext cx="4714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 – </a:t>
            </a:r>
            <a:r>
              <a:rPr lang="ru-RU" dirty="0" smtClean="0"/>
              <a:t>расстояние от центра сферы до плоскости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571612"/>
            <a:ext cx="22781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1) d&lt;R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2571744"/>
            <a:ext cx="492919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  <a:latin typeface="Candara" pitchFamily="34" charset="0"/>
              </a:rPr>
              <a:t>Если расстояние от центра сферы до плоскости меньше радиуса сферы (</a:t>
            </a:r>
            <a:r>
              <a:rPr lang="en-US" sz="3200" dirty="0" smtClean="0">
                <a:solidFill>
                  <a:srgbClr val="FFFF00"/>
                </a:solidFill>
                <a:latin typeface="Candara" pitchFamily="34" charset="0"/>
              </a:rPr>
              <a:t>R)</a:t>
            </a:r>
            <a:r>
              <a:rPr lang="ru-RU" sz="3200" dirty="0" smtClean="0">
                <a:solidFill>
                  <a:srgbClr val="FFFF00"/>
                </a:solidFill>
                <a:latin typeface="Candara" pitchFamily="34" charset="0"/>
              </a:rPr>
              <a:t>, то сечение сферы плоскостью есть окружность.</a:t>
            </a:r>
            <a:endParaRPr lang="ru-RU" sz="3200" dirty="0">
              <a:solidFill>
                <a:srgbClr val="FFFF00"/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Взаимное расположение сферы и плоскости</a:t>
            </a:r>
            <a:endParaRPr lang="ru-RU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1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1071602" y="857232"/>
            <a:ext cx="9143998" cy="61591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596" y="1214422"/>
            <a:ext cx="4714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 – </a:t>
            </a:r>
            <a:r>
              <a:rPr lang="ru-RU" dirty="0" smtClean="0"/>
              <a:t>расстояние от центра сферы до плоскости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00694" y="1428736"/>
            <a:ext cx="22525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) d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=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6380" y="2428868"/>
            <a:ext cx="385762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  <a:latin typeface="Candara" pitchFamily="34" charset="0"/>
              </a:rPr>
              <a:t>Если расстояние от центра сферы до плоскости равно радиусу сферы (</a:t>
            </a:r>
            <a:r>
              <a:rPr lang="en-US" sz="3200" dirty="0" smtClean="0">
                <a:solidFill>
                  <a:srgbClr val="FFFF00"/>
                </a:solidFill>
                <a:latin typeface="Candara" pitchFamily="34" charset="0"/>
              </a:rPr>
              <a:t>R)</a:t>
            </a:r>
            <a:r>
              <a:rPr lang="ru-RU" sz="3200" dirty="0" smtClean="0">
                <a:solidFill>
                  <a:srgbClr val="FFFF00"/>
                </a:solidFill>
                <a:latin typeface="Candara" pitchFamily="34" charset="0"/>
              </a:rPr>
              <a:t>, то сфера и плоскость имеют только одну общую точку.</a:t>
            </a:r>
            <a:endParaRPr lang="ru-RU" sz="3200" dirty="0">
              <a:solidFill>
                <a:srgbClr val="FFFF00"/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Взаимное расположение сферы и плоскости</a:t>
            </a:r>
            <a:endParaRPr lang="ru-RU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1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643174" y="214290"/>
            <a:ext cx="9143998" cy="61591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00496" y="5929330"/>
            <a:ext cx="4714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 – </a:t>
            </a:r>
            <a:r>
              <a:rPr lang="ru-RU" dirty="0" smtClean="0"/>
              <a:t>расстояние от центра сферы до плоскости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1357298"/>
            <a:ext cx="22781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3) d&gt;R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2428868"/>
            <a:ext cx="37862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  <a:latin typeface="Candara" pitchFamily="34" charset="0"/>
              </a:rPr>
              <a:t>Если расстояние от центра сферы до плоскости больше радиуса сферы (</a:t>
            </a:r>
            <a:r>
              <a:rPr lang="en-US" sz="3200" dirty="0" smtClean="0">
                <a:solidFill>
                  <a:srgbClr val="FFFF00"/>
                </a:solidFill>
                <a:latin typeface="Candara" pitchFamily="34" charset="0"/>
              </a:rPr>
              <a:t>R)</a:t>
            </a:r>
            <a:r>
              <a:rPr lang="ru-RU" sz="3200" dirty="0" smtClean="0">
                <a:solidFill>
                  <a:srgbClr val="FFFF00"/>
                </a:solidFill>
                <a:latin typeface="Candara" pitchFamily="34" charset="0"/>
              </a:rPr>
              <a:t>, то сфера и плоскость </a:t>
            </a:r>
            <a:r>
              <a:rPr lang="ru-RU" sz="3200" dirty="0" smtClean="0">
                <a:solidFill>
                  <a:srgbClr val="FF0000"/>
                </a:solidFill>
                <a:latin typeface="Candara" pitchFamily="34" charset="0"/>
              </a:rPr>
              <a:t>НЕ</a:t>
            </a:r>
            <a:r>
              <a:rPr lang="ru-RU" sz="3200" dirty="0" smtClean="0">
                <a:solidFill>
                  <a:srgbClr val="FFFF00"/>
                </a:solidFill>
                <a:latin typeface="Candara" pitchFamily="34" charset="0"/>
              </a:rPr>
              <a:t> имеют общих точек.</a:t>
            </a:r>
            <a:endParaRPr lang="ru-RU" sz="3200" dirty="0">
              <a:solidFill>
                <a:srgbClr val="FFFF00"/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Касательная плоскость к сфере  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Касательная.bmp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36" y="1071546"/>
            <a:ext cx="9144000" cy="61591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20" y="1714488"/>
            <a:ext cx="41433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- </a:t>
            </a:r>
            <a:r>
              <a:rPr lang="ru-RU" sz="2800" dirty="0" smtClean="0">
                <a:solidFill>
                  <a:srgbClr val="FF0000"/>
                </a:solidFill>
              </a:rPr>
              <a:t>это плоскость, имеющая со сферой только одну общую точку.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500438"/>
            <a:ext cx="34871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А-точка касания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501</TotalTime>
  <Words>416</Words>
  <Application>Microsoft Office PowerPoint</Application>
  <PresentationFormat>Экран (4:3)</PresentationFormat>
  <Paragraphs>75</Paragraphs>
  <Slides>22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Calibri</vt:lpstr>
      <vt:lpstr>Cambria Math</vt:lpstr>
      <vt:lpstr>Candara</vt:lpstr>
      <vt:lpstr>Comic Sans MS</vt:lpstr>
      <vt:lpstr>Times New Roman</vt:lpstr>
      <vt:lpstr>Trebuchet MS</vt:lpstr>
      <vt:lpstr>Wingdings 3</vt:lpstr>
      <vt:lpstr>Аспект</vt:lpstr>
      <vt:lpstr>                               Преподаватель:                                                                              Уткина Т.С.</vt:lpstr>
      <vt:lpstr>Определение</vt:lpstr>
      <vt:lpstr>Презентация PowerPoint</vt:lpstr>
      <vt:lpstr>Уравнение сферы</vt:lpstr>
      <vt:lpstr>Уравнение сферы</vt:lpstr>
      <vt:lpstr>Взаимное расположение сферы и плоскости</vt:lpstr>
      <vt:lpstr>Взаимное расположение сферы и плоскости</vt:lpstr>
      <vt:lpstr>Взаимное расположение сферы и плоскости</vt:lpstr>
      <vt:lpstr>Касательная плоскость к сфере  </vt:lpstr>
      <vt:lpstr>Касательная плоскость к сфере </vt:lpstr>
      <vt:lpstr>Касательная плоскость к сфере </vt:lpstr>
      <vt:lpstr>Шаровой сегмент</vt:lpstr>
      <vt:lpstr>Шаровой слой</vt:lpstr>
      <vt:lpstr>Шаровой 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"Сфера"</dc:title>
  <dc:subject>Презентация на уроке в школе...</dc:subject>
  <dc:creator>Артюхова Алина</dc:creator>
  <cp:lastModifiedBy>user</cp:lastModifiedBy>
  <cp:revision>110</cp:revision>
  <dcterms:created xsi:type="dcterms:W3CDTF">2010-01-04T14:55:29Z</dcterms:created>
  <dcterms:modified xsi:type="dcterms:W3CDTF">2022-05-16T06:02:49Z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753031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