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2071678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             </a:t>
            </a:r>
            <a:r>
              <a:rPr lang="ru-RU" sz="4000" dirty="0"/>
              <a:t>Население мира. </a:t>
            </a:r>
            <a:br>
              <a:rPr lang="ru-RU" sz="3200" dirty="0"/>
            </a:br>
            <a:r>
              <a:rPr lang="ru-RU" sz="3200" dirty="0"/>
              <a:t>(Повторительно-обобщающий урок)</a:t>
            </a:r>
          </a:p>
        </p:txBody>
      </p:sp>
      <p:pic>
        <p:nvPicPr>
          <p:cNvPr id="5" name="Picture 8" descr="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05400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105400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0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0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14488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pe_8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571604" cy="178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0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0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pe_8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0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0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4" y="0"/>
            <a:ext cx="17859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 descr="0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72330" y="0"/>
            <a:ext cx="192882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 descr="02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69200" y="5105400"/>
            <a:ext cx="157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3071802" y="611933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Урок разработан учителем географии высшей категории 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	МОУ СОШ №155 г. Челябинска 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Александровской И. Н</a:t>
            </a:r>
            <a:r>
              <a:rPr lang="ru-RU" sz="1400" dirty="0"/>
              <a:t>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Наташины документы\интересные\000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071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57162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Какие цели преследует демографическая политика?</a:t>
            </a:r>
          </a:p>
        </p:txBody>
      </p:sp>
    </p:spTree>
  </p:cSld>
  <p:clrMapOvr>
    <a:masterClrMapping/>
  </p:clrMapOvr>
  <p:transition spd="slow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Наташины документы\интересные\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000768"/>
            <a:ext cx="1500198" cy="500066"/>
            <a:chOff x="571472" y="5643578"/>
            <a:chExt cx="1500198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В какой стране девиз демографической политики «Нас двое и нам двоих»?</a:t>
            </a:r>
          </a:p>
        </p:txBody>
      </p:sp>
    </p:spTree>
  </p:cSld>
  <p:clrMapOvr>
    <a:masterClrMapping/>
  </p:clrMapOvr>
  <p:transition spd="slow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Наташины документы\интересные\0929695e693ceb265db843ff679984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96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857388"/>
          </a:xfrm>
        </p:spPr>
        <p:txBody>
          <a:bodyPr>
            <a:normAutofit fontScale="90000"/>
          </a:bodyPr>
          <a:lstStyle/>
          <a:p>
            <a:r>
              <a:rPr lang="ru-RU" b="1" spc="-1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Дайте характеристику современного типа воспроизводства</a:t>
            </a:r>
          </a:p>
        </p:txBody>
      </p:sp>
    </p:spTree>
  </p:cSld>
  <p:clrMapOvr>
    <a:masterClrMapping/>
  </p:clrMapOvr>
  <p:transition spd="slow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Наташины документы\интересные\297186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-750099" y="7286652"/>
            <a:ext cx="1500198" cy="500066"/>
            <a:chOff x="571472" y="5643578"/>
            <a:chExt cx="1500198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85738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Назовите и покажите на карте 5 крупнейших агломераций мира</a:t>
            </a:r>
          </a:p>
        </p:txBody>
      </p:sp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Наташины документы\интересные\events_mal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500198" cy="500066"/>
            <a:chOff x="571472" y="5643578"/>
            <a:chExt cx="1500198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642918"/>
            <a:ext cx="8229600" cy="185738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Какая страна является самой многонациональной?</a:t>
            </a:r>
          </a:p>
        </p:txBody>
      </p:sp>
    </p:spTree>
  </p:cSld>
  <p:clrMapOvr>
    <a:masterClrMapping/>
  </p:clrMapOvr>
  <p:transition spd="slow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Понятия.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демография</a:t>
            </a:r>
          </a:p>
          <a:p>
            <a:r>
              <a:rPr lang="ru-RU" dirty="0"/>
              <a:t>воспроизводство населения</a:t>
            </a:r>
          </a:p>
          <a:p>
            <a:r>
              <a:rPr lang="ru-RU" dirty="0"/>
              <a:t> экономически активное население (ЭАН)</a:t>
            </a:r>
          </a:p>
          <a:p>
            <a:r>
              <a:rPr lang="ru-RU" dirty="0"/>
              <a:t> этнос </a:t>
            </a:r>
          </a:p>
          <a:p>
            <a:r>
              <a:rPr lang="ru-RU" dirty="0"/>
              <a:t>демографический кризис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4697427"/>
          </a:xfrm>
        </p:spPr>
        <p:txBody>
          <a:bodyPr>
            <a:normAutofit fontScale="92500"/>
          </a:bodyPr>
          <a:lstStyle/>
          <a:p>
            <a:r>
              <a:rPr lang="ru-RU" dirty="0" err="1"/>
              <a:t>депопуляция</a:t>
            </a:r>
            <a:endParaRPr lang="ru-RU" dirty="0"/>
          </a:p>
          <a:p>
            <a:r>
              <a:rPr lang="ru-RU" dirty="0"/>
              <a:t>миграция населения,  </a:t>
            </a:r>
          </a:p>
          <a:p>
            <a:r>
              <a:rPr lang="ru-RU" dirty="0"/>
              <a:t>демографический взрыв</a:t>
            </a:r>
          </a:p>
          <a:p>
            <a:r>
              <a:rPr lang="ru-RU" dirty="0"/>
              <a:t> средняя продолжительность жизни </a:t>
            </a:r>
          </a:p>
          <a:p>
            <a:r>
              <a:rPr lang="ru-RU" dirty="0"/>
              <a:t>демографический переход</a:t>
            </a:r>
          </a:p>
          <a:p>
            <a:r>
              <a:rPr lang="ru-RU" dirty="0"/>
              <a:t>трудовые ресурсы</a:t>
            </a:r>
          </a:p>
          <a:p>
            <a:r>
              <a:rPr lang="ru-RU" dirty="0" err="1"/>
              <a:t>конфессия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ташины документы\интересные\9591b73873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857488" y="1142984"/>
            <a:ext cx="6143668" cy="1143000"/>
          </a:xfrm>
        </p:spPr>
        <p:txBody>
          <a:bodyPr/>
          <a:lstStyle/>
          <a:p>
            <a:r>
              <a:rPr lang="ru-RU" dirty="0"/>
              <a:t>«кот в мешке»</a:t>
            </a:r>
          </a:p>
        </p:txBody>
      </p:sp>
    </p:spTree>
  </p:cSld>
  <p:clrMapOvr>
    <a:masterClrMapping/>
  </p:clrMapOvr>
  <p:transition spd="slow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Карточка №1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r>
              <a:rPr lang="ru-RU" b="1" dirty="0"/>
              <a:t>Назовите две причины большой доли старших возрастов в возрастной структуре населения стран Западной Европы</a:t>
            </a:r>
          </a:p>
        </p:txBody>
      </p:sp>
    </p:spTree>
  </p:cSld>
  <p:clrMapOvr>
    <a:masterClrMapping/>
  </p:clrMapOvr>
  <p:transition spd="slow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Карточка №2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Почему смертность в расчете на тысячу жителей в развитых странах Западной Европы существенно выше, чем в развивающихся странах Западной Азии.</a:t>
            </a:r>
          </a:p>
        </p:txBody>
      </p:sp>
    </p:spTree>
  </p:cSld>
  <p:clrMapOvr>
    <a:masterClrMapping/>
  </p:clrMapOvr>
  <p:transition spd="slow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Карточка №3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Влияет ли религия на тип воспроизводства населения страны?  Ответ обоснуйте.</a:t>
            </a:r>
          </a:p>
        </p:txBody>
      </p:sp>
    </p:spTree>
  </p:cSld>
  <p:clrMapOvr>
    <a:masterClrMapping/>
  </p:clrMapOvr>
  <p:transition spd="slow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571736" y="214290"/>
            <a:ext cx="36433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 </a:t>
            </a:r>
            <a:r>
              <a:rPr lang="ru-RU" sz="5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Разминка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285852" y="1142984"/>
          <a:ext cx="6334148" cy="464346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583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3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78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78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78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571604" y="142873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2" action="ppaction://hlinksldjump"/>
              </a:rPr>
              <a:t>1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142873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3" action="ppaction://hlinksldjump"/>
              </a:rPr>
              <a:t>2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142873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4" action="ppaction://hlinksldjump"/>
              </a:rPr>
              <a:t>3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86512" y="142873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5" action="ppaction://hlinksldjump"/>
              </a:rPr>
              <a:t>4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86512" y="3000372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6" action="ppaction://hlinksldjump"/>
              </a:rPr>
              <a:t>8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000372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7" action="ppaction://hlinksldjump"/>
              </a:rPr>
              <a:t>7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14678" y="3000372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8" action="ppaction://hlinksldjump"/>
              </a:rPr>
              <a:t>6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43042" y="4572008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9" action="ppaction://hlinksldjump"/>
              </a:rPr>
              <a:t>9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43042" y="3000372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0" action="ppaction://hlinksldjump"/>
              </a:rPr>
              <a:t>5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00364" y="4572008"/>
            <a:ext cx="12144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1" action="ppaction://hlinksldjump"/>
              </a:rPr>
              <a:t>10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43438" y="4572008"/>
            <a:ext cx="12144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2" action="ppaction://hlinksldjump"/>
              </a:rPr>
              <a:t>11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86512" y="4572008"/>
            <a:ext cx="11430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13" action="ppaction://hlinksldjump"/>
              </a:rPr>
              <a:t>12</a:t>
            </a:r>
            <a:endParaRPr lang="ru-RU" sz="6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28596" y="5857892"/>
          <a:ext cx="814393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431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Вопрос на 1 балл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Вопрос на 2 балла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Вопрос на 3 балла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Стрелка вправо 30">
            <a:hlinkClick r:id="rId12" action="ppaction://hlinksldjump"/>
          </p:cNvPr>
          <p:cNvSpPr/>
          <p:nvPr/>
        </p:nvSpPr>
        <p:spPr>
          <a:xfrm>
            <a:off x="7215206" y="6143644"/>
            <a:ext cx="142876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286644" y="614364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Bookman Old Style" pitchFamily="18" charset="0"/>
                <a:hlinkClick r:id="rId14" action="ppaction://hlinksldjump"/>
              </a:rPr>
              <a:t>дальше</a:t>
            </a:r>
            <a:endParaRPr lang="ru-RU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14282" y="214290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282" y="6715148"/>
            <a:ext cx="8715436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68008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3035353" y="3463925"/>
            <a:ext cx="650085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71934" y="6572272"/>
            <a:ext cx="4714908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-892213" y="1606537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Карточка №4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Определите страну Европы с самой низкой плотностью населения (2,7 чел./км</a:t>
            </a:r>
            <a:r>
              <a:rPr lang="ru-RU" b="1" baseline="30000" dirty="0"/>
              <a:t>2</a:t>
            </a:r>
            <a:r>
              <a:rPr lang="ru-RU" b="1" dirty="0"/>
              <a:t>)  и с очень высокой долей городского населения (92%), в половозрастной структуре населения преобладает мужское население.</a:t>
            </a:r>
          </a:p>
        </p:txBody>
      </p:sp>
    </p:spTree>
  </p:cSld>
  <p:clrMapOvr>
    <a:masterClrMapping/>
  </p:clrMapOvr>
  <p:transition spd="slow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«Гонка за лидером»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/>
              <a:t>   Регион с высокой долей детей в возрастной структуре населения:</a:t>
            </a:r>
          </a:p>
          <a:p>
            <a:r>
              <a:rPr lang="ru-RU" dirty="0"/>
              <a:t>А) Западная </a:t>
            </a:r>
            <a:r>
              <a:rPr lang="ru-RU"/>
              <a:t>Европа;  В</a:t>
            </a:r>
            <a:r>
              <a:rPr lang="ru-RU" dirty="0"/>
              <a:t>) Латинская Америка;</a:t>
            </a:r>
          </a:p>
          <a:p>
            <a:r>
              <a:rPr lang="ru-RU" dirty="0"/>
              <a:t>Б) Северная Америка;		Г) Австралия.</a:t>
            </a:r>
          </a:p>
        </p:txBody>
      </p:sp>
    </p:spTree>
  </p:cSld>
  <p:clrMapOvr>
    <a:masterClrMapping/>
  </p:clrMapOvr>
  <p:transition spd="slow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Европе и Америке преобладают представители языковой семьи:</a:t>
            </a:r>
          </a:p>
          <a:p>
            <a:r>
              <a:rPr lang="ru-RU" dirty="0"/>
              <a:t>	 А) </a:t>
            </a:r>
            <a:r>
              <a:rPr lang="ru-RU" dirty="0" err="1"/>
              <a:t>сино-тибетской</a:t>
            </a:r>
            <a:r>
              <a:rPr lang="ru-RU" dirty="0"/>
              <a:t>;	</a:t>
            </a:r>
          </a:p>
          <a:p>
            <a:r>
              <a:rPr lang="ru-RU" dirty="0"/>
              <a:t>	 Б) индоевропейской;	</a:t>
            </a:r>
          </a:p>
          <a:p>
            <a:r>
              <a:rPr lang="ru-RU" dirty="0"/>
              <a:t>       В) уральско-юкагирской</a:t>
            </a:r>
          </a:p>
          <a:p>
            <a:r>
              <a:rPr lang="ru-RU" dirty="0"/>
              <a:t>       Г) </a:t>
            </a:r>
            <a:r>
              <a:rPr lang="ru-RU" dirty="0" err="1"/>
              <a:t>афразийской</a:t>
            </a:r>
            <a:endParaRPr lang="ru-RU" dirty="0"/>
          </a:p>
        </p:txBody>
      </p:sp>
    </p:spTree>
  </p:cSld>
  <p:clrMapOvr>
    <a:masterClrMapping/>
  </p:clrMapOvr>
  <p:transition spd="slow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Наибольшее количество трудовых мигрантов в последнее десятилетие       притягивает:</a:t>
            </a:r>
          </a:p>
          <a:p>
            <a:r>
              <a:rPr lang="ru-RU" dirty="0"/>
              <a:t>        А) Турция;		В) Афганистан;</a:t>
            </a:r>
          </a:p>
          <a:p>
            <a:r>
              <a:rPr lang="ru-RU" dirty="0"/>
              <a:t>	  Б) Кувейт;		Г) Иран.	</a:t>
            </a:r>
          </a:p>
        </p:txBody>
      </p:sp>
    </p:spTree>
  </p:cSld>
  <p:clrMapOvr>
    <a:masterClrMapping/>
  </p:clrMapOvr>
  <p:transition spd="slow"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Расположите страны в порядке уменьшения численности их населения:</a:t>
            </a:r>
          </a:p>
          <a:p>
            <a:r>
              <a:rPr lang="ru-RU" dirty="0"/>
              <a:t>	А) Германия; </a:t>
            </a:r>
          </a:p>
          <a:p>
            <a:r>
              <a:rPr lang="ru-RU" dirty="0"/>
              <a:t>      Б) Индонезия; </a:t>
            </a:r>
          </a:p>
          <a:p>
            <a:r>
              <a:rPr lang="ru-RU" dirty="0"/>
              <a:t>      В) Канада; </a:t>
            </a:r>
          </a:p>
          <a:p>
            <a:r>
              <a:rPr lang="ru-RU" dirty="0"/>
              <a:t>      Г) Нигерия</a:t>
            </a:r>
          </a:p>
        </p:txBody>
      </p:sp>
    </p:spTree>
  </p:cSld>
  <p:clrMapOvr>
    <a:masterClrMapping/>
  </p:clrMapOvr>
  <p:transition spd="slow"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Приведите в соответствие страны мира и преобладающие в них религии:</a:t>
            </a:r>
          </a:p>
          <a:p>
            <a:r>
              <a:rPr lang="ru-RU" dirty="0"/>
              <a:t>		</a:t>
            </a:r>
            <a:r>
              <a:rPr lang="ru-RU" i="1" dirty="0"/>
              <a:t>Страна		Религия</a:t>
            </a:r>
            <a:endParaRPr lang="ru-RU" dirty="0"/>
          </a:p>
          <a:p>
            <a:pPr lvl="0"/>
            <a:r>
              <a:rPr lang="ru-RU" dirty="0"/>
              <a:t>1)Алжир			А) буддизм</a:t>
            </a:r>
          </a:p>
          <a:p>
            <a:pPr lvl="0"/>
            <a:r>
              <a:rPr lang="ru-RU" dirty="0"/>
              <a:t>2)Румыния			Б) ислам</a:t>
            </a:r>
          </a:p>
          <a:p>
            <a:pPr lvl="0"/>
            <a:r>
              <a:rPr lang="ru-RU" dirty="0"/>
              <a:t>3)Таиланд			В) католицизм</a:t>
            </a:r>
          </a:p>
          <a:p>
            <a:pPr lvl="0"/>
            <a:r>
              <a:rPr lang="ru-RU" dirty="0"/>
              <a:t>4)Чили				Г) православие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шины документы\интересные\02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</a:rPr>
              <a:t>Составить кроссворд </a:t>
            </a:r>
          </a:p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</a:rPr>
              <a:t>«Города-миллионеры»</a:t>
            </a:r>
          </a:p>
        </p:txBody>
      </p:sp>
    </p:spTree>
  </p:cSld>
  <p:clrMapOvr>
    <a:masterClrMapping/>
  </p:clrMapOvr>
  <p:transition spd="slow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шины документы\интересные\98eaa7e930e5b026689004ce0af454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4348" y="5715016"/>
              <a:ext cx="1285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928826"/>
          </a:xfrm>
          <a:effectLst>
            <a:outerShdw blurRad="228600" dist="317500" dir="5400000" sx="47000" sy="47000" algn="ctr" rotWithShape="0">
              <a:srgbClr val="000000">
                <a:alpha val="86000"/>
              </a:srgbClr>
            </a:outerShdw>
          </a:effectLst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Каковы причины мировых миграций?</a:t>
            </a:r>
          </a:p>
        </p:txBody>
      </p:sp>
    </p:spTree>
  </p:cSld>
  <p:clrMapOvr>
    <a:masterClrMapping/>
  </p:clrMapOvr>
  <p:transition spd="slow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ташины документы\интересные\922352e4f82c3a86cd803af54b9_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4348" y="5715016"/>
              <a:ext cx="1285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928662" y="1500174"/>
            <a:ext cx="7358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effectLst>
                  <a:glow rad="228600">
                    <a:schemeClr val="bg2">
                      <a:alpha val="40000"/>
                    </a:schemeClr>
                  </a:glow>
                </a:effectLst>
                <a:latin typeface="Bookman Old Style" pitchFamily="18" charset="0"/>
              </a:rPr>
              <a:t>Что такое урбанизация?</a:t>
            </a:r>
          </a:p>
        </p:txBody>
      </p:sp>
    </p:spTree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Наташины документы\интересные\budda-t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571636" cy="500066"/>
            <a:chOff x="571472" y="5643578"/>
            <a:chExt cx="1571636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5786" y="5715016"/>
              <a:ext cx="1357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143000"/>
          </a:xfrm>
          <a:effectLst>
            <a:outerShdw sx="1000" sy="1000" algn="ctr" rotWithShape="0">
              <a:srgbClr val="000000">
                <a:alpha val="95000"/>
              </a:srgbClr>
            </a:outerShdw>
          </a:effectLst>
        </p:spPr>
        <p:txBody>
          <a:bodyPr/>
          <a:lstStyle/>
          <a:p>
            <a:r>
              <a:rPr lang="ru-RU" b="1" dirty="0"/>
              <a:t>Назовите мировые религии?</a:t>
            </a:r>
          </a:p>
        </p:txBody>
      </p:sp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Наташины документы\интересные\d866ce19534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5786" y="5643578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301038" cy="207170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Какая страна является однонациональной? (Канада, Дания)</a:t>
            </a:r>
          </a:p>
        </p:txBody>
      </p:sp>
    </p:spTree>
  </p:cSld>
  <p:clrMapOvr>
    <a:masterClrMapping/>
  </p:clrMapOvr>
  <p:transition spd="slow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ташины документы\интересные\51065233_1257977379_language_book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200026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Назовите крупнейшие языковые семьи</a:t>
            </a:r>
          </a:p>
        </p:txBody>
      </p:sp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Наташины документы\интересные\ja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5" name="Стрелка влево 14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57224" y="5715016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чем причина неравномерности расселения населения по территории планеты?</a:t>
            </a:r>
          </a:p>
        </p:txBody>
      </p:sp>
    </p:spTree>
  </p:cSld>
  <p:clrMapOvr>
    <a:masterClrMapping/>
  </p:clrMapOvr>
  <p:transition spd="slow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Наташины документы\интересные\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502" y="0"/>
            <a:ext cx="9177502" cy="7072290"/>
          </a:xfrm>
          <a:prstGeom prst="rect">
            <a:avLst/>
          </a:prstGeom>
          <a:noFill/>
        </p:spPr>
      </p:pic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7537471" y="5321313"/>
            <a:ext cx="2500330" cy="1588"/>
          </a:xfrm>
          <a:prstGeom prst="line">
            <a:avLst/>
          </a:prstGeom>
          <a:ln w="31750" cap="sq" cmpd="sng">
            <a:solidFill>
              <a:schemeClr val="accent1">
                <a:shade val="95000"/>
                <a:satMod val="105000"/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357158" y="6143644"/>
            <a:ext cx="1428760" cy="500066"/>
            <a:chOff x="571472" y="5643578"/>
            <a:chExt cx="1428760" cy="500066"/>
          </a:xfrm>
        </p:grpSpPr>
        <p:sp>
          <p:nvSpPr>
            <p:cNvPr id="14" name="Стрелка влево 13"/>
            <p:cNvSpPr/>
            <p:nvPr/>
          </p:nvSpPr>
          <p:spPr>
            <a:xfrm>
              <a:off x="571472" y="5643578"/>
              <a:ext cx="1428760" cy="50006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24" y="5715016"/>
              <a:ext cx="1071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Bookman Old Style" pitchFamily="18" charset="0"/>
                  <a:hlinkClick r:id="rId3" action="ppaction://hlinksldjump"/>
                </a:rPr>
                <a:t>назад</a:t>
              </a:r>
              <a:endParaRPr lang="ru-RU" b="1" dirty="0">
                <a:latin typeface="Bookman Old Style" pitchFamily="18" charset="0"/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92882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Какой мегаполис расположен на Атлантическом побережье США?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344</Words>
  <Application>Microsoft Office PowerPoint</Application>
  <PresentationFormat>Экран (4:3)</PresentationFormat>
  <Paragraphs>93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Bookman Old Style</vt:lpstr>
      <vt:lpstr>Calibri</vt:lpstr>
      <vt:lpstr>Тема Office</vt:lpstr>
      <vt:lpstr>Презентация PowerPoint</vt:lpstr>
      <vt:lpstr>Презентация PowerPoint</vt:lpstr>
      <vt:lpstr>Каковы причины мировых миграций?</vt:lpstr>
      <vt:lpstr>Презентация PowerPoint</vt:lpstr>
      <vt:lpstr>Назовите мировые религии?</vt:lpstr>
      <vt:lpstr>Какая страна является однонациональной? (Канада, Дания)</vt:lpstr>
      <vt:lpstr>Назовите крупнейшие языковые семьи</vt:lpstr>
      <vt:lpstr>В чем причина неравномерности расселения населения по территории планеты?</vt:lpstr>
      <vt:lpstr>Какой мегаполис расположен на Атлантическом побережье США?</vt:lpstr>
      <vt:lpstr>Какие цели преследует демографическая политика?</vt:lpstr>
      <vt:lpstr>В какой стране девиз демографической политики «Нас двое и нам двоих»?</vt:lpstr>
      <vt:lpstr>Дайте характеристику современного типа воспроизводства</vt:lpstr>
      <vt:lpstr>Назовите и покажите на карте 5 крупнейших агломераций мира</vt:lpstr>
      <vt:lpstr>Какая страна является самой многонациональной?</vt:lpstr>
      <vt:lpstr>Понятия.</vt:lpstr>
      <vt:lpstr>«кот в мешке»</vt:lpstr>
      <vt:lpstr>Карточка №1</vt:lpstr>
      <vt:lpstr>Карточка №2</vt:lpstr>
      <vt:lpstr>Карточка №3</vt:lpstr>
      <vt:lpstr>Карточка №4</vt:lpstr>
      <vt:lpstr>«Гонка за лидером»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33</cp:revision>
  <dcterms:modified xsi:type="dcterms:W3CDTF">2022-02-14T05:41:39Z</dcterms:modified>
</cp:coreProperties>
</file>