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899" y="2431962"/>
            <a:ext cx="1858579" cy="149925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s://www.deccanherald.com/sites/dh/files/article_images/2018/05/30/thinkstockphotos-6902149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356" y="1844824"/>
            <a:ext cx="1970008" cy="133676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619899"/>
            <a:ext cx="7487319" cy="194711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Буллинг 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и его профилактика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36520"/>
            <a:ext cx="934591" cy="95711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300" endPos="55500" dist="101600" dir="5400000" sy="-100000" algn="bl" rotWithShape="0"/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066" b="23981"/>
          <a:stretch/>
        </p:blipFill>
        <p:spPr bwMode="auto">
          <a:xfrm>
            <a:off x="683568" y="236520"/>
            <a:ext cx="917585" cy="8324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300" endPos="555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itrevolution.com/wp-content/uploads/2020/07/iStock-109708072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71" t="15096" r="6439" b="14314"/>
          <a:stretch/>
        </p:blipFill>
        <p:spPr bwMode="auto">
          <a:xfrm>
            <a:off x="899592" y="3567009"/>
            <a:ext cx="7344816" cy="325315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054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332656"/>
            <a:ext cx="8136904" cy="6120680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	Буллинг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i="1" dirty="0">
                <a:solidFill>
                  <a:schemeClr val="bg2">
                    <a:lumMod val="10000"/>
                  </a:schemeClr>
                </a:solidFill>
              </a:rPr>
              <a:t>(от английского bullying — «запугивание», «издевательство», «травля»)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 — это агрессия одних детей против других, когда имеют место неравенство сил и жертва показывает, как сильно её это задевает.</a:t>
            </a:r>
          </a:p>
          <a:p>
            <a:pPr marL="45720" indent="0" algn="just"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	</a:t>
            </a:r>
          </a:p>
          <a:p>
            <a:pPr marL="45720" indent="0" algn="just">
              <a:buNone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	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Типы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буллинга: </a:t>
            </a:r>
            <a:endParaRPr lang="ru-RU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1. Физическая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агрессия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2. Словесный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буллинг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3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. Запугивание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4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. Изоляция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5. Вымогательство </a:t>
            </a: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6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. Повреждение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имущества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052" name="Picture 4" descr="C:\Users\FotinaIA\Desktop\MROB_K_Header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3" y="3429000"/>
            <a:ext cx="493671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4317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FotinaIA\Desktop\rcLMXa6c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71" r="8967"/>
          <a:stretch/>
        </p:blipFill>
        <p:spPr bwMode="auto">
          <a:xfrm>
            <a:off x="7084017" y="4653135"/>
            <a:ext cx="2035834" cy="210107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548680"/>
            <a:ext cx="8136904" cy="547260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	Кто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такой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буллер?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	Буллеры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— это дети, которые выступают агрессорами. Хотя в процессе буллинга они находятся в позиции силы, на деле буллерам тоже приходится несладко. Причиной такого поведения чаще всего являются проблемы в семье. 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‍Если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в коллективе началась травля, сложно не включиться. В буллинге много ролей. </a:t>
            </a:r>
            <a:r>
              <a:rPr lang="ru-RU" sz="2400" b="1" i="1" dirty="0">
                <a:solidFill>
                  <a:schemeClr val="bg2">
                    <a:lumMod val="10000"/>
                  </a:schemeClr>
                </a:solidFill>
              </a:rPr>
              <a:t>Три основные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:</a:t>
            </a: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1.</a:t>
            </a:r>
            <a:r>
              <a:rPr lang="ru-RU" sz="2400" u="sng" dirty="0" smtClean="0">
                <a:solidFill>
                  <a:schemeClr val="bg2">
                    <a:lumMod val="10000"/>
                  </a:schemeClr>
                </a:solidFill>
              </a:rPr>
              <a:t>булли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(придумывают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и возглавляют издевательства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); </a:t>
            </a:r>
          </a:p>
          <a:p>
            <a:pPr marL="457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2. </a:t>
            </a:r>
            <a:r>
              <a:rPr lang="ru-RU" sz="2400" u="sng" dirty="0" smtClean="0">
                <a:solidFill>
                  <a:schemeClr val="bg2">
                    <a:lumMod val="10000"/>
                  </a:schemeClr>
                </a:solidFill>
              </a:rPr>
              <a:t>наблюдатели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(вроде в стороне от конфликта,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но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всё равно одобряют либо осуждают агрессоров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);</a:t>
            </a: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3. </a:t>
            </a:r>
            <a:r>
              <a:rPr lang="ru-RU" sz="2400" u="sng" dirty="0" smtClean="0">
                <a:solidFill>
                  <a:schemeClr val="bg2">
                    <a:lumMod val="10000"/>
                  </a:schemeClr>
                </a:solidFill>
              </a:rPr>
              <a:t>жертва</a:t>
            </a:r>
            <a:r>
              <a:rPr lang="ru-RU" sz="2400" u="sng" dirty="0">
                <a:solidFill>
                  <a:schemeClr val="bg2">
                    <a:lumMod val="10000"/>
                  </a:schemeClr>
                </a:solidFill>
              </a:rPr>
              <a:t>.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 </a:t>
            </a:r>
          </a:p>
          <a:p>
            <a:pPr marL="45720" indent="0" algn="just">
              <a:buNone/>
            </a:pP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3856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58" t="3100" r="2699" b="9683"/>
          <a:stretch/>
        </p:blipFill>
        <p:spPr bwMode="auto">
          <a:xfrm>
            <a:off x="1259632" y="603210"/>
            <a:ext cx="6556076" cy="429595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26190" y="5229200"/>
            <a:ext cx="54229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 indent="0" algn="ctr"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Распределение ролей участников </a:t>
            </a:r>
          </a:p>
          <a:p>
            <a:pPr marL="45720" indent="0" algn="ctr"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и наблюдателей конфликта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4986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9396"/>
          <a:stretch/>
        </p:blipFill>
        <p:spPr bwMode="auto">
          <a:xfrm flipH="1">
            <a:off x="5868139" y="4869160"/>
            <a:ext cx="3384380" cy="20882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404664"/>
            <a:ext cx="7920880" cy="583264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Как распознать буллинг и чем он опасен?</a:t>
            </a: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	</a:t>
            </a:r>
            <a:r>
              <a:rPr lang="ru-RU" sz="2000" i="1" dirty="0" smtClean="0">
                <a:solidFill>
                  <a:schemeClr val="bg2">
                    <a:lumMod val="10000"/>
                  </a:schemeClr>
                </a:solidFill>
              </a:rPr>
              <a:t>Если </a:t>
            </a:r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ребёнок стал жертвой, но не рассказывает об этом напрямую, о травле можно догадаться по другим физическим </a:t>
            </a:r>
            <a:r>
              <a:rPr lang="ru-RU" sz="2000" i="1" dirty="0" smtClean="0">
                <a:solidFill>
                  <a:schemeClr val="bg2">
                    <a:lumMod val="10000"/>
                  </a:schemeClr>
                </a:solidFill>
              </a:rPr>
              <a:t>и </a:t>
            </a:r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психологическим признакам</a:t>
            </a:r>
            <a:r>
              <a:rPr lang="ru-RU" sz="2000" i="1" dirty="0" smtClean="0">
                <a:solidFill>
                  <a:schemeClr val="bg2">
                    <a:lumMod val="10000"/>
                  </a:schemeClr>
                </a:solidFill>
              </a:rPr>
              <a:t>:</a:t>
            </a:r>
          </a:p>
          <a:p>
            <a:pPr marL="45720" indent="0" algn="just">
              <a:buNone/>
            </a:pPr>
            <a:endParaRPr lang="ru-RU" sz="8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беспричинные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боли в животе и груди;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нежелание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идти в школу и плохая успеваемость;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нервный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тик, энурез;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печальный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вид, беспокойство, тревожность;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нарушенный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сон, кошмары;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длительное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подавленное состояние;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участившиеся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простуды и другие заболевания;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склонность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к уединению, нежелание общаться;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проблемы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с аппетитом;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излишняя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уступчивость и осторожность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4249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otinaIA\Desktop\scale_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45023"/>
            <a:ext cx="2843808" cy="310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332656"/>
            <a:ext cx="8280920" cy="5904656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Как бороться с 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</a:rPr>
              <a:t>буллингом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?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	Буллинг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— проблема, для решения которой требуется комплексный подход. С травлей в школе должен разбираться не ребёнок в одиночку, а все стороны — родители, учитель и сам школьник. </a:t>
            </a:r>
          </a:p>
          <a:p>
            <a:pPr marL="45720" indent="0" algn="ctr">
              <a:buNone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Что делать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родителям?   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	Родители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ребёнка-жертвы испытывают чувство вины, стыда, гнева, боли и бессилия. Из-за этого иногда вместо поддержки и сочувствия обрушиваются на него с советами и обвинениями: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«Что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же ты не дал сдачи?!», «Не будь тряпкой!», «Сам виноват» и так далее. </a:t>
            </a:r>
          </a:p>
          <a:p>
            <a:pPr marL="457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	</a:t>
            </a:r>
          </a:p>
          <a:p>
            <a:pPr marL="457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	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Важно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понять, что это может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случиться</a:t>
            </a:r>
          </a:p>
          <a:p>
            <a:pPr marL="457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с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любой семьёй. Здесь никто не виноват, </a:t>
            </a:r>
            <a:endParaRPr lang="ru-RU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особенно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сам ребёнок. Если вы чувствуете, </a:t>
            </a:r>
            <a:endParaRPr lang="ru-RU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что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как родитель не справляетесь с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ситуацией</a:t>
            </a:r>
          </a:p>
          <a:p>
            <a:pPr marL="457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(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а это нормально), то прежде всего нужно </a:t>
            </a:r>
            <a:endParaRPr lang="ru-RU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самому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получить поддержку близких или психолога.</a:t>
            </a:r>
          </a:p>
        </p:txBody>
      </p:sp>
    </p:spTree>
    <p:extLst>
      <p:ext uri="{BB962C8B-B14F-4D97-AF65-F5344CB8AC3E}">
        <p14:creationId xmlns:p14="http://schemas.microsoft.com/office/powerpoint/2010/main" xmlns="" val="3558383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332656"/>
            <a:ext cx="8280920" cy="6336704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	</a:t>
            </a:r>
            <a:r>
              <a:rPr lang="ru-RU" sz="2000" i="1" dirty="0" smtClean="0">
                <a:solidFill>
                  <a:schemeClr val="bg2">
                    <a:lumMod val="10000"/>
                  </a:schemeClr>
                </a:solidFill>
              </a:rPr>
              <a:t>После </a:t>
            </a:r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консультации со специалистом вы сможете нормально поговорить о случившемся с ребёнком. Вот фразы, которые помогут вам начать диалог.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ru-RU" sz="2000" i="1" dirty="0" smtClean="0">
                <a:solidFill>
                  <a:schemeClr val="bg2">
                    <a:lumMod val="10000"/>
                  </a:schemeClr>
                </a:solidFill>
              </a:rPr>
              <a:t>«</a:t>
            </a:r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Я тебе верю».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Это даст ребёнку понять, что вместе вы справитесь с проблемой.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ru-RU" sz="2000" i="1" dirty="0" smtClean="0">
                <a:solidFill>
                  <a:schemeClr val="bg2">
                    <a:lumMod val="10000"/>
                  </a:schemeClr>
                </a:solidFill>
              </a:rPr>
              <a:t>«</a:t>
            </a:r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Мне жаль, что с тобой это случилось».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Это сигнал, что вы разделяете его чувства.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ru-RU" sz="2000" i="1" dirty="0" smtClean="0">
                <a:solidFill>
                  <a:schemeClr val="bg2">
                    <a:lumMod val="10000"/>
                  </a:schemeClr>
                </a:solidFill>
              </a:rPr>
              <a:t>«</a:t>
            </a:r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Это не твоя вина».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Покажите ребёнку, что в этой ситуации он не одинок, многие его сверстники сталкиваются с разными вариантами запугивания и агрессии.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ru-RU" sz="2000" i="1" dirty="0" smtClean="0">
                <a:solidFill>
                  <a:schemeClr val="bg2">
                    <a:lumMod val="10000"/>
                  </a:schemeClr>
                </a:solidFill>
              </a:rPr>
              <a:t>«</a:t>
            </a:r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Хорошо, что ты мне об этом сказал».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Докажите, что ребёнок правильно сделал, обратившись к вам.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ru-RU" sz="2000" i="1" dirty="0" smtClean="0">
                <a:solidFill>
                  <a:schemeClr val="bg2">
                    <a:lumMod val="10000"/>
                  </a:schemeClr>
                </a:solidFill>
              </a:rPr>
              <a:t>«</a:t>
            </a:r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Я люблю тебя и постараюсь сделать так, чтобы тебе больше не угрожала опасность».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Эта фраза позволит ощутить защиту и с надеждой посмотреть в будущее. </a:t>
            </a:r>
            <a:endParaRPr lang="ru-RU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Clr>
                <a:schemeClr val="tx2">
                  <a:lumMod val="50000"/>
                </a:schemeClr>
              </a:buClr>
              <a:buNone/>
            </a:pPr>
            <a:endParaRPr lang="ru-RU" sz="1200" dirty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ctr">
              <a:buNone/>
            </a:pPr>
            <a:r>
              <a:rPr lang="ru-RU" sz="1600" i="1" dirty="0">
                <a:solidFill>
                  <a:schemeClr val="bg2">
                    <a:lumMod val="10000"/>
                  </a:schemeClr>
                </a:solidFill>
              </a:rPr>
              <a:t>Старайтесь всегда поддерживать с детьми доверительные отношения, </a:t>
            </a:r>
            <a:endParaRPr lang="ru-RU" sz="16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ctr">
              <a:buNone/>
            </a:pPr>
            <a:r>
              <a:rPr lang="ru-RU" sz="1600" i="1" dirty="0" smtClean="0">
                <a:solidFill>
                  <a:schemeClr val="bg2">
                    <a:lumMod val="10000"/>
                  </a:schemeClr>
                </a:solidFill>
              </a:rPr>
              <a:t>чтобы </a:t>
            </a:r>
            <a:r>
              <a:rPr lang="ru-RU" sz="1600" i="1" dirty="0">
                <a:solidFill>
                  <a:schemeClr val="bg2">
                    <a:lumMod val="10000"/>
                  </a:schemeClr>
                </a:solidFill>
              </a:rPr>
              <a:t>они смогли вовремя попросить о помощи.</a:t>
            </a:r>
          </a:p>
        </p:txBody>
      </p:sp>
    </p:spTree>
    <p:extLst>
      <p:ext uri="{BB962C8B-B14F-4D97-AF65-F5344CB8AC3E}">
        <p14:creationId xmlns:p14="http://schemas.microsoft.com/office/powerpoint/2010/main" xmlns="" val="1970157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332656"/>
            <a:ext cx="8280920" cy="6336704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Что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делать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ребёнку?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</a:rPr>
              <a:t>Ребёнок 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в силу возраста не может сам защититься от буллинга. Это работа взрослых. Однако есть базовые вещи, которые взрослые должны объяснить ему для 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</a:rPr>
              <a:t>профилактики</a:t>
            </a:r>
          </a:p>
          <a:p>
            <a:pPr marL="45720" indent="0"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None/>
            </a:pP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</a:rPr>
              <a:t>конфликтов: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 Рассказывать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о случаях буллинга взрослым, которым доверяешь, — правильно, это не стукачество. 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 Нужно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укреплять самооценку и вести себя уверенно. Быть настойчивым и сильным (хотя бы внешне). 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 Нельзя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надеяться отомстить с помощью ещё большей жестокости. Это приведёт к новым проблемам. Лучше искать друзей среди сверстников и использовать самое мощное оружие против агрессии — юмор.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 Необходимо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избегать ситуаций, в которых возможна травля, и отклонять предложения поучаствовать в ней. 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 Если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стал свидетелем насилия, нужно немедленно привести кого-то из взрослых или посоветовать жертве пойти за помощью к родителю или учителю, которому она доверяет.  </a:t>
            </a:r>
          </a:p>
        </p:txBody>
      </p:sp>
    </p:spTree>
    <p:extLst>
      <p:ext uri="{BB962C8B-B14F-4D97-AF65-F5344CB8AC3E}">
        <p14:creationId xmlns:p14="http://schemas.microsoft.com/office/powerpoint/2010/main" xmlns="" val="247711427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403</TotalTime>
  <Words>24</Words>
  <Application>Microsoft Office PowerPoint</Application>
  <PresentationFormat>Экран (4:3)</PresentationFormat>
  <Paragraphs>61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Буллинг  и его профилактика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Ахатона фотина</dc:creator>
  <cp:lastModifiedBy>admin</cp:lastModifiedBy>
  <cp:revision>30</cp:revision>
  <cp:lastPrinted>2021-08-03T10:01:01Z</cp:lastPrinted>
  <dcterms:created xsi:type="dcterms:W3CDTF">2021-08-03T04:48:31Z</dcterms:created>
  <dcterms:modified xsi:type="dcterms:W3CDTF">2022-04-27T07:24:06Z</dcterms:modified>
</cp:coreProperties>
</file>