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7"/>
  </p:notesMasterIdLst>
  <p:sldIdLst>
    <p:sldId id="256" r:id="rId2"/>
    <p:sldId id="274" r:id="rId3"/>
    <p:sldId id="258" r:id="rId4"/>
    <p:sldId id="302" r:id="rId5"/>
    <p:sldId id="259" r:id="rId6"/>
    <p:sldId id="319" r:id="rId7"/>
    <p:sldId id="322" r:id="rId8"/>
    <p:sldId id="323" r:id="rId9"/>
    <p:sldId id="324" r:id="rId10"/>
    <p:sldId id="325" r:id="rId11"/>
    <p:sldId id="285" r:id="rId12"/>
    <p:sldId id="276" r:id="rId13"/>
    <p:sldId id="326" r:id="rId14"/>
    <p:sldId id="278" r:id="rId15"/>
    <p:sldId id="317" r:id="rId16"/>
    <p:sldId id="318" r:id="rId17"/>
    <p:sldId id="316" r:id="rId18"/>
    <p:sldId id="332" r:id="rId19"/>
    <p:sldId id="334" r:id="rId20"/>
    <p:sldId id="337" r:id="rId21"/>
    <p:sldId id="338" r:id="rId22"/>
    <p:sldId id="335" r:id="rId23"/>
    <p:sldId id="280" r:id="rId24"/>
    <p:sldId id="331" r:id="rId25"/>
    <p:sldId id="27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00"/>
    <a:srgbClr val="FF0066"/>
    <a:srgbClr val="00FF00"/>
    <a:srgbClr val="FF33CC"/>
    <a:srgbClr val="FF9966"/>
    <a:srgbClr val="003300"/>
    <a:srgbClr val="EAFAF1"/>
    <a:srgbClr val="EEFFE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6846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A11EF3-A0A6-43AD-9230-0454B7DB209A}" type="doc">
      <dgm:prSet loTypeId="urn:microsoft.com/office/officeart/2005/8/layout/orgChart1" loCatId="hierarchy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03B0864-39A2-4F0B-8D46-EBD77530FC35}">
      <dgm:prSet phldrT="[Текст]" custT="1"/>
      <dgm:spPr/>
      <dgm:t>
        <a:bodyPr/>
        <a:lstStyle/>
        <a:p>
          <a:r>
            <a:rPr lang="ru-RU" sz="2000" dirty="0">
              <a:solidFill>
                <a:schemeClr val="bg1"/>
              </a:solidFill>
            </a:rPr>
            <a:t>Логопедическая </a:t>
          </a:r>
        </a:p>
        <a:p>
          <a:r>
            <a:rPr lang="ru-RU" sz="2000" dirty="0">
              <a:solidFill>
                <a:schemeClr val="bg1"/>
              </a:solidFill>
            </a:rPr>
            <a:t>ритмика</a:t>
          </a:r>
        </a:p>
      </dgm:t>
    </dgm:pt>
    <dgm:pt modelId="{197184AE-F397-43E4-A1CE-BB6F1A4DDF73}" type="parTrans" cxnId="{082F2BED-F166-4D7F-B2A0-EEA485785FC7}">
      <dgm:prSet/>
      <dgm:spPr/>
      <dgm:t>
        <a:bodyPr/>
        <a:lstStyle/>
        <a:p>
          <a:endParaRPr lang="ru-RU"/>
        </a:p>
      </dgm:t>
    </dgm:pt>
    <dgm:pt modelId="{0DB785A9-ED46-4AA8-9E08-CB591960D0E0}" type="sibTrans" cxnId="{082F2BED-F166-4D7F-B2A0-EEA485785FC7}">
      <dgm:prSet/>
      <dgm:spPr/>
      <dgm:t>
        <a:bodyPr/>
        <a:lstStyle/>
        <a:p>
          <a:endParaRPr lang="ru-RU"/>
        </a:p>
      </dgm:t>
    </dgm:pt>
    <dgm:pt modelId="{BBCB12D7-71C0-4FAE-ACDA-9953E47B5F78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Развитие, воспитание и коррекция вербальных и невербальных        процессов у дошкольников</a:t>
          </a:r>
        </a:p>
      </dgm:t>
    </dgm:pt>
    <dgm:pt modelId="{E90DC61D-4E7E-4DB7-A5B8-DC5333287E51}" type="parTrans" cxnId="{BE7B2253-D121-4630-BEAA-8CA33BEB0EB6}">
      <dgm:prSet/>
      <dgm:spPr/>
      <dgm:t>
        <a:bodyPr/>
        <a:lstStyle/>
        <a:p>
          <a:endParaRPr lang="ru-RU"/>
        </a:p>
      </dgm:t>
    </dgm:pt>
    <dgm:pt modelId="{BCF64BFA-380B-4D85-8B51-D297BAADC7AA}" type="sibTrans" cxnId="{BE7B2253-D121-4630-BEAA-8CA33BEB0EB6}">
      <dgm:prSet/>
      <dgm:spPr/>
      <dgm:t>
        <a:bodyPr/>
        <a:lstStyle/>
        <a:p>
          <a:endParaRPr lang="ru-RU"/>
        </a:p>
      </dgm:t>
    </dgm:pt>
    <dgm:pt modelId="{1263384D-6733-4C34-892C-F5CDD3EE3898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Коррекция речевых нарушений</a:t>
          </a:r>
        </a:p>
      </dgm:t>
    </dgm:pt>
    <dgm:pt modelId="{639AC35F-276F-4CC8-A780-491C1E7CC14F}" type="parTrans" cxnId="{5D57718E-D1B5-41D2-BB0F-1348F51142A3}">
      <dgm:prSet/>
      <dgm:spPr/>
      <dgm:t>
        <a:bodyPr/>
        <a:lstStyle/>
        <a:p>
          <a:endParaRPr lang="ru-RU"/>
        </a:p>
      </dgm:t>
    </dgm:pt>
    <dgm:pt modelId="{247FA8CF-64C8-40A8-A6F3-B3CD24F70676}" type="sibTrans" cxnId="{5D57718E-D1B5-41D2-BB0F-1348F51142A3}">
      <dgm:prSet/>
      <dgm:spPr/>
      <dgm:t>
        <a:bodyPr/>
        <a:lstStyle/>
        <a:p>
          <a:endParaRPr lang="ru-RU"/>
        </a:p>
      </dgm:t>
    </dgm:pt>
    <dgm:pt modelId="{3F9B4E72-FCB2-4466-8EDE-953F3A31884D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Расширение лексического запаса</a:t>
          </a:r>
        </a:p>
      </dgm:t>
    </dgm:pt>
    <dgm:pt modelId="{BEEFD9A3-C4E5-4EC6-B1AE-85490370566C}" type="parTrans" cxnId="{F2B310CC-B60E-4E50-B73D-6C972DC0EBCC}">
      <dgm:prSet/>
      <dgm:spPr/>
      <dgm:t>
        <a:bodyPr/>
        <a:lstStyle/>
        <a:p>
          <a:endParaRPr lang="ru-RU"/>
        </a:p>
      </dgm:t>
    </dgm:pt>
    <dgm:pt modelId="{FCE2E604-9D9E-4CD1-9940-675FDA2711D3}" type="sibTrans" cxnId="{F2B310CC-B60E-4E50-B73D-6C972DC0EBCC}">
      <dgm:prSet/>
      <dgm:spPr/>
      <dgm:t>
        <a:bodyPr/>
        <a:lstStyle/>
        <a:p>
          <a:endParaRPr lang="ru-RU"/>
        </a:p>
      </dgm:t>
    </dgm:pt>
    <dgm:pt modelId="{98F0A512-4111-4708-A9DB-A4FED85EB01F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Темп и ритм дыхания и речи, просодика, нарушения артикуляции</a:t>
          </a:r>
        </a:p>
      </dgm:t>
    </dgm:pt>
    <dgm:pt modelId="{B2D419D6-7C04-4C71-817D-81792729A01F}" type="parTrans" cxnId="{4227EEF9-F8BF-4C47-9994-0BE50D8F72B6}">
      <dgm:prSet/>
      <dgm:spPr/>
      <dgm:t>
        <a:bodyPr/>
        <a:lstStyle/>
        <a:p>
          <a:endParaRPr lang="ru-RU"/>
        </a:p>
      </dgm:t>
    </dgm:pt>
    <dgm:pt modelId="{6A97F6B7-D002-40DE-9196-98B4F5D9BD9B}" type="sibTrans" cxnId="{4227EEF9-F8BF-4C47-9994-0BE50D8F72B6}">
      <dgm:prSet/>
      <dgm:spPr/>
      <dgm:t>
        <a:bodyPr/>
        <a:lstStyle/>
        <a:p>
          <a:endParaRPr lang="ru-RU"/>
        </a:p>
      </dgm:t>
    </dgm:pt>
    <dgm:pt modelId="{0A4C9F9F-5604-4E7D-9929-CCC63E41B88B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Слуховое внимание, память, зрительно-пространственная ориентировка</a:t>
          </a:r>
        </a:p>
      </dgm:t>
    </dgm:pt>
    <dgm:pt modelId="{7B3CE0F7-047F-49AF-A2C6-E5683543E46E}" type="parTrans" cxnId="{714EC4A7-E616-4E80-9705-686047AEE27C}">
      <dgm:prSet/>
      <dgm:spPr/>
      <dgm:t>
        <a:bodyPr/>
        <a:lstStyle/>
        <a:p>
          <a:endParaRPr lang="ru-RU"/>
        </a:p>
      </dgm:t>
    </dgm:pt>
    <dgm:pt modelId="{E6E10164-55D0-4D55-A6C7-CA0C5E6070E6}" type="sibTrans" cxnId="{714EC4A7-E616-4E80-9705-686047AEE27C}">
      <dgm:prSet/>
      <dgm:spPr/>
      <dgm:t>
        <a:bodyPr/>
        <a:lstStyle/>
        <a:p>
          <a:endParaRPr lang="ru-RU"/>
        </a:p>
      </dgm:t>
    </dgm:pt>
    <dgm:pt modelId="{68134B51-8392-4C9D-8B82-22058D263823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Фонематический слух</a:t>
          </a:r>
        </a:p>
      </dgm:t>
    </dgm:pt>
    <dgm:pt modelId="{4155D06D-7D80-47AE-AAFA-26664038A776}" type="parTrans" cxnId="{6ECCA7A3-F3EB-4731-880E-F75D3EFD6EF2}">
      <dgm:prSet/>
      <dgm:spPr/>
      <dgm:t>
        <a:bodyPr/>
        <a:lstStyle/>
        <a:p>
          <a:endParaRPr lang="ru-RU"/>
        </a:p>
      </dgm:t>
    </dgm:pt>
    <dgm:pt modelId="{7DAC0ABF-BEB2-4DF1-9194-C5B627C8BA5E}" type="sibTrans" cxnId="{6ECCA7A3-F3EB-4731-880E-F75D3EFD6EF2}">
      <dgm:prSet/>
      <dgm:spPr/>
      <dgm:t>
        <a:bodyPr/>
        <a:lstStyle/>
        <a:p>
          <a:endParaRPr lang="ru-RU"/>
        </a:p>
      </dgm:t>
    </dgm:pt>
    <dgm:pt modelId="{FEF32AF1-29F7-4670-88B3-47C01938BDDF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Моторика, эмоциональная и коммуникативная сферы</a:t>
          </a:r>
        </a:p>
      </dgm:t>
    </dgm:pt>
    <dgm:pt modelId="{EBD5CC83-B2D5-41CF-A533-729F8CE67700}" type="parTrans" cxnId="{2CD1E485-9F38-4B45-ADCA-3D4C097FA31B}">
      <dgm:prSet/>
      <dgm:spPr/>
      <dgm:t>
        <a:bodyPr/>
        <a:lstStyle/>
        <a:p>
          <a:endParaRPr lang="ru-RU"/>
        </a:p>
      </dgm:t>
    </dgm:pt>
    <dgm:pt modelId="{2F6987AC-0E03-4236-82BA-BA7ABE4C1B53}" type="sibTrans" cxnId="{2CD1E485-9F38-4B45-ADCA-3D4C097FA31B}">
      <dgm:prSet/>
      <dgm:spPr/>
      <dgm:t>
        <a:bodyPr/>
        <a:lstStyle/>
        <a:p>
          <a:endParaRPr lang="ru-RU"/>
        </a:p>
      </dgm:t>
    </dgm:pt>
    <dgm:pt modelId="{FDA91757-FFD2-4108-A1B8-3BEA3A34B1AE}" type="pres">
      <dgm:prSet presAssocID="{4FA11EF3-A0A6-43AD-9230-0454B7DB209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74B823-BC71-4FF5-A031-19F71B5F2CD3}" type="pres">
      <dgm:prSet presAssocID="{503B0864-39A2-4F0B-8D46-EBD77530FC35}" presName="hierRoot1" presStyleCnt="0">
        <dgm:presLayoutVars>
          <dgm:hierBranch val="init"/>
        </dgm:presLayoutVars>
      </dgm:prSet>
      <dgm:spPr/>
    </dgm:pt>
    <dgm:pt modelId="{77FBF6E9-3E59-48D5-A786-78824BBB6E38}" type="pres">
      <dgm:prSet presAssocID="{503B0864-39A2-4F0B-8D46-EBD77530FC35}" presName="rootComposite1" presStyleCnt="0"/>
      <dgm:spPr/>
    </dgm:pt>
    <dgm:pt modelId="{D0C4395E-6335-498D-9843-5EB11D41CD7A}" type="pres">
      <dgm:prSet presAssocID="{503B0864-39A2-4F0B-8D46-EBD77530FC3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4F1C8C-5DDB-4935-96F6-92A604D075BE}" type="pres">
      <dgm:prSet presAssocID="{503B0864-39A2-4F0B-8D46-EBD77530FC3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6C174B1-8526-422A-9DEE-E8530AADE1D9}" type="pres">
      <dgm:prSet presAssocID="{503B0864-39A2-4F0B-8D46-EBD77530FC35}" presName="hierChild2" presStyleCnt="0"/>
      <dgm:spPr/>
    </dgm:pt>
    <dgm:pt modelId="{EE7E0C86-874B-4227-8286-4507D07C40D8}" type="pres">
      <dgm:prSet presAssocID="{E90DC61D-4E7E-4DB7-A5B8-DC5333287E51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CCF8162-EAB9-4A18-BF76-83027ED3D070}" type="pres">
      <dgm:prSet presAssocID="{BBCB12D7-71C0-4FAE-ACDA-9953E47B5F78}" presName="hierRoot2" presStyleCnt="0">
        <dgm:presLayoutVars>
          <dgm:hierBranch val="init"/>
        </dgm:presLayoutVars>
      </dgm:prSet>
      <dgm:spPr/>
    </dgm:pt>
    <dgm:pt modelId="{FE5FA1B2-6879-458A-B83F-CD39821ABA7A}" type="pres">
      <dgm:prSet presAssocID="{BBCB12D7-71C0-4FAE-ACDA-9953E47B5F78}" presName="rootComposite" presStyleCnt="0"/>
      <dgm:spPr/>
    </dgm:pt>
    <dgm:pt modelId="{BDDF7B21-F897-460E-A91E-A924304788EA}" type="pres">
      <dgm:prSet presAssocID="{BBCB12D7-71C0-4FAE-ACDA-9953E47B5F78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D09C08-6F0F-490B-9897-660B8497FD64}" type="pres">
      <dgm:prSet presAssocID="{BBCB12D7-71C0-4FAE-ACDA-9953E47B5F78}" presName="rootConnector" presStyleLbl="node2" presStyleIdx="0" presStyleCnt="3"/>
      <dgm:spPr/>
      <dgm:t>
        <a:bodyPr/>
        <a:lstStyle/>
        <a:p>
          <a:endParaRPr lang="ru-RU"/>
        </a:p>
      </dgm:t>
    </dgm:pt>
    <dgm:pt modelId="{C6EC8B46-99D2-4976-8BBF-0ED1283ABF5C}" type="pres">
      <dgm:prSet presAssocID="{BBCB12D7-71C0-4FAE-ACDA-9953E47B5F78}" presName="hierChild4" presStyleCnt="0"/>
      <dgm:spPr/>
    </dgm:pt>
    <dgm:pt modelId="{F9D36546-2309-4231-B35E-9102C7EDF5E9}" type="pres">
      <dgm:prSet presAssocID="{7B3CE0F7-047F-49AF-A2C6-E5683543E46E}" presName="Name37" presStyleLbl="parChTrans1D3" presStyleIdx="0" presStyleCnt="2"/>
      <dgm:spPr/>
      <dgm:t>
        <a:bodyPr/>
        <a:lstStyle/>
        <a:p>
          <a:endParaRPr lang="ru-RU"/>
        </a:p>
      </dgm:t>
    </dgm:pt>
    <dgm:pt modelId="{E8E9F7A3-6AB0-447B-9609-7C5BD92FDCB2}" type="pres">
      <dgm:prSet presAssocID="{0A4C9F9F-5604-4E7D-9929-CCC63E41B88B}" presName="hierRoot2" presStyleCnt="0">
        <dgm:presLayoutVars>
          <dgm:hierBranch/>
        </dgm:presLayoutVars>
      </dgm:prSet>
      <dgm:spPr/>
    </dgm:pt>
    <dgm:pt modelId="{146BA821-318A-4493-80DA-5C5E06D764D9}" type="pres">
      <dgm:prSet presAssocID="{0A4C9F9F-5604-4E7D-9929-CCC63E41B88B}" presName="rootComposite" presStyleCnt="0"/>
      <dgm:spPr/>
    </dgm:pt>
    <dgm:pt modelId="{389A6E64-613A-4203-8B84-571A7D1BF584}" type="pres">
      <dgm:prSet presAssocID="{0A4C9F9F-5604-4E7D-9929-CCC63E41B88B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CB6F01-B3E5-476A-BACD-5EE291C8BE1A}" type="pres">
      <dgm:prSet presAssocID="{0A4C9F9F-5604-4E7D-9929-CCC63E41B88B}" presName="rootConnector" presStyleLbl="node3" presStyleIdx="0" presStyleCnt="2"/>
      <dgm:spPr/>
      <dgm:t>
        <a:bodyPr/>
        <a:lstStyle/>
        <a:p>
          <a:endParaRPr lang="ru-RU"/>
        </a:p>
      </dgm:t>
    </dgm:pt>
    <dgm:pt modelId="{D2114CF5-5749-4932-BF91-488A14D157FA}" type="pres">
      <dgm:prSet presAssocID="{0A4C9F9F-5604-4E7D-9929-CCC63E41B88B}" presName="hierChild4" presStyleCnt="0"/>
      <dgm:spPr/>
    </dgm:pt>
    <dgm:pt modelId="{D5B9252B-0559-403B-9E59-F295C2420BDE}" type="pres">
      <dgm:prSet presAssocID="{EBD5CC83-B2D5-41CF-A533-729F8CE67700}" presName="Name35" presStyleLbl="parChTrans1D4" presStyleIdx="0" presStyleCnt="2"/>
      <dgm:spPr/>
      <dgm:t>
        <a:bodyPr/>
        <a:lstStyle/>
        <a:p>
          <a:endParaRPr lang="ru-RU"/>
        </a:p>
      </dgm:t>
    </dgm:pt>
    <dgm:pt modelId="{278D8524-F6C8-4C0D-980B-1F14BC175323}" type="pres">
      <dgm:prSet presAssocID="{FEF32AF1-29F7-4670-88B3-47C01938BDDF}" presName="hierRoot2" presStyleCnt="0">
        <dgm:presLayoutVars>
          <dgm:hierBranch/>
        </dgm:presLayoutVars>
      </dgm:prSet>
      <dgm:spPr/>
    </dgm:pt>
    <dgm:pt modelId="{6B1DA3E2-95C5-4BC0-9D71-005EAB22340E}" type="pres">
      <dgm:prSet presAssocID="{FEF32AF1-29F7-4670-88B3-47C01938BDDF}" presName="rootComposite" presStyleCnt="0"/>
      <dgm:spPr/>
    </dgm:pt>
    <dgm:pt modelId="{DA12A127-9324-4F0A-9454-B6E782847641}" type="pres">
      <dgm:prSet presAssocID="{FEF32AF1-29F7-4670-88B3-47C01938BDDF}" presName="rootText" presStyleLbl="node4" presStyleIdx="0" presStyleCnt="2" custLinFactNeighborX="44508" custLinFactNeighborY="-6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F332ED-E090-4B4F-93A4-E622C8EA7307}" type="pres">
      <dgm:prSet presAssocID="{FEF32AF1-29F7-4670-88B3-47C01938BDDF}" presName="rootConnector" presStyleLbl="node4" presStyleIdx="0" presStyleCnt="2"/>
      <dgm:spPr/>
      <dgm:t>
        <a:bodyPr/>
        <a:lstStyle/>
        <a:p>
          <a:endParaRPr lang="ru-RU"/>
        </a:p>
      </dgm:t>
    </dgm:pt>
    <dgm:pt modelId="{78ACC91E-9BB1-4C96-8129-F4FDFE730C89}" type="pres">
      <dgm:prSet presAssocID="{FEF32AF1-29F7-4670-88B3-47C01938BDDF}" presName="hierChild4" presStyleCnt="0"/>
      <dgm:spPr/>
    </dgm:pt>
    <dgm:pt modelId="{CF7EFECA-822A-4E68-B932-9C4124B22D6A}" type="pres">
      <dgm:prSet presAssocID="{FEF32AF1-29F7-4670-88B3-47C01938BDDF}" presName="hierChild5" presStyleCnt="0"/>
      <dgm:spPr/>
    </dgm:pt>
    <dgm:pt modelId="{8AFFB73D-0F9E-41CB-A31C-6A436B34E1CF}" type="pres">
      <dgm:prSet presAssocID="{0A4C9F9F-5604-4E7D-9929-CCC63E41B88B}" presName="hierChild5" presStyleCnt="0"/>
      <dgm:spPr/>
    </dgm:pt>
    <dgm:pt modelId="{FA17D8EB-FF4C-457F-8680-E8064CAB9765}" type="pres">
      <dgm:prSet presAssocID="{BBCB12D7-71C0-4FAE-ACDA-9953E47B5F78}" presName="hierChild5" presStyleCnt="0"/>
      <dgm:spPr/>
    </dgm:pt>
    <dgm:pt modelId="{0224347F-27C4-4541-938F-9487988A084A}" type="pres">
      <dgm:prSet presAssocID="{BEEFD9A3-C4E5-4EC6-B1AE-85490370566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B0F9B741-C90D-4BE9-B8B9-3344B2F8DCD1}" type="pres">
      <dgm:prSet presAssocID="{3F9B4E72-FCB2-4466-8EDE-953F3A31884D}" presName="hierRoot2" presStyleCnt="0">
        <dgm:presLayoutVars>
          <dgm:hierBranch val="init"/>
        </dgm:presLayoutVars>
      </dgm:prSet>
      <dgm:spPr/>
    </dgm:pt>
    <dgm:pt modelId="{0833A96E-AFE5-4CEF-A17F-1EC7B91B8FA2}" type="pres">
      <dgm:prSet presAssocID="{3F9B4E72-FCB2-4466-8EDE-953F3A31884D}" presName="rootComposite" presStyleCnt="0"/>
      <dgm:spPr/>
    </dgm:pt>
    <dgm:pt modelId="{3C634772-0936-4CF3-9A9F-6710EDB7D61A}" type="pres">
      <dgm:prSet presAssocID="{3F9B4E72-FCB2-4466-8EDE-953F3A31884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BC1003-A33E-411A-BC32-37CD8EA19C3F}" type="pres">
      <dgm:prSet presAssocID="{3F9B4E72-FCB2-4466-8EDE-953F3A31884D}" presName="rootConnector" presStyleLbl="node2" presStyleIdx="1" presStyleCnt="3"/>
      <dgm:spPr/>
      <dgm:t>
        <a:bodyPr/>
        <a:lstStyle/>
        <a:p>
          <a:endParaRPr lang="ru-RU"/>
        </a:p>
      </dgm:t>
    </dgm:pt>
    <dgm:pt modelId="{44179507-FA11-405D-8709-3A8F5463F33B}" type="pres">
      <dgm:prSet presAssocID="{3F9B4E72-FCB2-4466-8EDE-953F3A31884D}" presName="hierChild4" presStyleCnt="0"/>
      <dgm:spPr/>
    </dgm:pt>
    <dgm:pt modelId="{909CC20A-CD45-43AB-B67D-15B1673B5C24}" type="pres">
      <dgm:prSet presAssocID="{3F9B4E72-FCB2-4466-8EDE-953F3A31884D}" presName="hierChild5" presStyleCnt="0"/>
      <dgm:spPr/>
    </dgm:pt>
    <dgm:pt modelId="{6B41EF3A-506C-4770-853C-B452B00F13A0}" type="pres">
      <dgm:prSet presAssocID="{639AC35F-276F-4CC8-A780-491C1E7CC14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E3DAF43B-E582-45AE-81CA-A990061A5D90}" type="pres">
      <dgm:prSet presAssocID="{1263384D-6733-4C34-892C-F5CDD3EE3898}" presName="hierRoot2" presStyleCnt="0">
        <dgm:presLayoutVars>
          <dgm:hierBranch val="init"/>
        </dgm:presLayoutVars>
      </dgm:prSet>
      <dgm:spPr/>
    </dgm:pt>
    <dgm:pt modelId="{2371306F-EA71-482C-BFFB-9CC61CE7494D}" type="pres">
      <dgm:prSet presAssocID="{1263384D-6733-4C34-892C-F5CDD3EE3898}" presName="rootComposite" presStyleCnt="0"/>
      <dgm:spPr/>
    </dgm:pt>
    <dgm:pt modelId="{FFB11CE4-2BD3-40FC-AFB1-2ABCEE922A37}" type="pres">
      <dgm:prSet presAssocID="{1263384D-6733-4C34-892C-F5CDD3EE389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324523-A59D-4BA4-A017-3E2F6FE99D3B}" type="pres">
      <dgm:prSet presAssocID="{1263384D-6733-4C34-892C-F5CDD3EE3898}" presName="rootConnector" presStyleLbl="node2" presStyleIdx="2" presStyleCnt="3"/>
      <dgm:spPr/>
      <dgm:t>
        <a:bodyPr/>
        <a:lstStyle/>
        <a:p>
          <a:endParaRPr lang="ru-RU"/>
        </a:p>
      </dgm:t>
    </dgm:pt>
    <dgm:pt modelId="{02579323-91F9-432F-9899-3BA64FF1E1F5}" type="pres">
      <dgm:prSet presAssocID="{1263384D-6733-4C34-892C-F5CDD3EE3898}" presName="hierChild4" presStyleCnt="0"/>
      <dgm:spPr/>
    </dgm:pt>
    <dgm:pt modelId="{3CBBA77D-7B75-4E94-A73B-CE3E079E99AE}" type="pres">
      <dgm:prSet presAssocID="{B2D419D6-7C04-4C71-817D-81792729A01F}" presName="Name37" presStyleLbl="parChTrans1D3" presStyleIdx="1" presStyleCnt="2"/>
      <dgm:spPr/>
      <dgm:t>
        <a:bodyPr/>
        <a:lstStyle/>
        <a:p>
          <a:endParaRPr lang="ru-RU"/>
        </a:p>
      </dgm:t>
    </dgm:pt>
    <dgm:pt modelId="{EBD5D960-FAE6-4DC7-8149-42671B684A11}" type="pres">
      <dgm:prSet presAssocID="{98F0A512-4111-4708-A9DB-A4FED85EB01F}" presName="hierRoot2" presStyleCnt="0">
        <dgm:presLayoutVars>
          <dgm:hierBranch/>
        </dgm:presLayoutVars>
      </dgm:prSet>
      <dgm:spPr/>
    </dgm:pt>
    <dgm:pt modelId="{50FBE81E-51AB-4801-A929-45929FF781E5}" type="pres">
      <dgm:prSet presAssocID="{98F0A512-4111-4708-A9DB-A4FED85EB01F}" presName="rootComposite" presStyleCnt="0"/>
      <dgm:spPr/>
    </dgm:pt>
    <dgm:pt modelId="{CE557894-E48E-4E30-8203-23525584ABE3}" type="pres">
      <dgm:prSet presAssocID="{98F0A512-4111-4708-A9DB-A4FED85EB01F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01F7D4-9BF8-40F7-A11F-219997389051}" type="pres">
      <dgm:prSet presAssocID="{98F0A512-4111-4708-A9DB-A4FED85EB01F}" presName="rootConnector" presStyleLbl="node3" presStyleIdx="1" presStyleCnt="2"/>
      <dgm:spPr/>
      <dgm:t>
        <a:bodyPr/>
        <a:lstStyle/>
        <a:p>
          <a:endParaRPr lang="ru-RU"/>
        </a:p>
      </dgm:t>
    </dgm:pt>
    <dgm:pt modelId="{F3DBA689-9BAF-410A-BEB8-A0C7AD7988A2}" type="pres">
      <dgm:prSet presAssocID="{98F0A512-4111-4708-A9DB-A4FED85EB01F}" presName="hierChild4" presStyleCnt="0"/>
      <dgm:spPr/>
    </dgm:pt>
    <dgm:pt modelId="{6E4C565E-B7BA-48E3-A350-120D1A94B189}" type="pres">
      <dgm:prSet presAssocID="{4155D06D-7D80-47AE-AAFA-26664038A776}" presName="Name35" presStyleLbl="parChTrans1D4" presStyleIdx="1" presStyleCnt="2"/>
      <dgm:spPr/>
      <dgm:t>
        <a:bodyPr/>
        <a:lstStyle/>
        <a:p>
          <a:endParaRPr lang="ru-RU"/>
        </a:p>
      </dgm:t>
    </dgm:pt>
    <dgm:pt modelId="{CA85D007-D5F2-4068-B96D-F32539060362}" type="pres">
      <dgm:prSet presAssocID="{68134B51-8392-4C9D-8B82-22058D263823}" presName="hierRoot2" presStyleCnt="0">
        <dgm:presLayoutVars>
          <dgm:hierBranch val="hang"/>
        </dgm:presLayoutVars>
      </dgm:prSet>
      <dgm:spPr/>
    </dgm:pt>
    <dgm:pt modelId="{A2F9B891-B1A3-4C9C-ABD5-C64D3947EA82}" type="pres">
      <dgm:prSet presAssocID="{68134B51-8392-4C9D-8B82-22058D263823}" presName="rootComposite" presStyleCnt="0"/>
      <dgm:spPr/>
    </dgm:pt>
    <dgm:pt modelId="{F99F20D0-2CA4-477E-963E-3CCB61457FDC}" type="pres">
      <dgm:prSet presAssocID="{68134B51-8392-4C9D-8B82-22058D263823}" presName="rootText" presStyleLbl="node4" presStyleIdx="1" presStyleCnt="2" custLinFactNeighborX="-45702" custLinFactNeighborY="-6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2B5BB9-FE39-4802-89CE-1894A8AE0186}" type="pres">
      <dgm:prSet presAssocID="{68134B51-8392-4C9D-8B82-22058D263823}" presName="rootConnector" presStyleLbl="node4" presStyleIdx="1" presStyleCnt="2"/>
      <dgm:spPr/>
      <dgm:t>
        <a:bodyPr/>
        <a:lstStyle/>
        <a:p>
          <a:endParaRPr lang="ru-RU"/>
        </a:p>
      </dgm:t>
    </dgm:pt>
    <dgm:pt modelId="{656CB40A-AC61-4E2F-89D3-BF4521F366A3}" type="pres">
      <dgm:prSet presAssocID="{68134B51-8392-4C9D-8B82-22058D263823}" presName="hierChild4" presStyleCnt="0"/>
      <dgm:spPr/>
    </dgm:pt>
    <dgm:pt modelId="{673973A9-9ABD-41D2-B002-7F98D84F8DCE}" type="pres">
      <dgm:prSet presAssocID="{68134B51-8392-4C9D-8B82-22058D263823}" presName="hierChild5" presStyleCnt="0"/>
      <dgm:spPr/>
    </dgm:pt>
    <dgm:pt modelId="{84E9ECDC-D988-4DD9-8272-96D075AC7DF9}" type="pres">
      <dgm:prSet presAssocID="{98F0A512-4111-4708-A9DB-A4FED85EB01F}" presName="hierChild5" presStyleCnt="0"/>
      <dgm:spPr/>
    </dgm:pt>
    <dgm:pt modelId="{DA4CE1DA-1933-459C-9B28-0238F8632726}" type="pres">
      <dgm:prSet presAssocID="{1263384D-6733-4C34-892C-F5CDD3EE3898}" presName="hierChild5" presStyleCnt="0"/>
      <dgm:spPr/>
    </dgm:pt>
    <dgm:pt modelId="{E035DDDC-7CBC-4DD8-842C-6A1934548898}" type="pres">
      <dgm:prSet presAssocID="{503B0864-39A2-4F0B-8D46-EBD77530FC35}" presName="hierChild3" presStyleCnt="0"/>
      <dgm:spPr/>
    </dgm:pt>
  </dgm:ptLst>
  <dgm:cxnLst>
    <dgm:cxn modelId="{714EC4A7-E616-4E80-9705-686047AEE27C}" srcId="{BBCB12D7-71C0-4FAE-ACDA-9953E47B5F78}" destId="{0A4C9F9F-5604-4E7D-9929-CCC63E41B88B}" srcOrd="0" destOrd="0" parTransId="{7B3CE0F7-047F-49AF-A2C6-E5683543E46E}" sibTransId="{E6E10164-55D0-4D55-A6C7-CA0C5E6070E6}"/>
    <dgm:cxn modelId="{94516F4D-1F5C-4D58-9C38-0AFA76B5154B}" type="presOf" srcId="{503B0864-39A2-4F0B-8D46-EBD77530FC35}" destId="{D0C4395E-6335-498D-9843-5EB11D41CD7A}" srcOrd="0" destOrd="0" presId="urn:microsoft.com/office/officeart/2005/8/layout/orgChart1"/>
    <dgm:cxn modelId="{7904F8C9-5FDF-4E7B-9EC6-1D23D1E389F9}" type="presOf" srcId="{BBCB12D7-71C0-4FAE-ACDA-9953E47B5F78}" destId="{F5D09C08-6F0F-490B-9897-660B8497FD64}" srcOrd="1" destOrd="0" presId="urn:microsoft.com/office/officeart/2005/8/layout/orgChart1"/>
    <dgm:cxn modelId="{CAFDE96B-6DB1-44F5-9568-02E441971688}" type="presOf" srcId="{0A4C9F9F-5604-4E7D-9929-CCC63E41B88B}" destId="{389A6E64-613A-4203-8B84-571A7D1BF584}" srcOrd="0" destOrd="0" presId="urn:microsoft.com/office/officeart/2005/8/layout/orgChart1"/>
    <dgm:cxn modelId="{6ECCA7A3-F3EB-4731-880E-F75D3EFD6EF2}" srcId="{98F0A512-4111-4708-A9DB-A4FED85EB01F}" destId="{68134B51-8392-4C9D-8B82-22058D263823}" srcOrd="0" destOrd="0" parTransId="{4155D06D-7D80-47AE-AAFA-26664038A776}" sibTransId="{7DAC0ABF-BEB2-4DF1-9194-C5B627C8BA5E}"/>
    <dgm:cxn modelId="{1CE1C7E5-ABBA-4E13-9342-626EE083004B}" type="presOf" srcId="{68134B51-8392-4C9D-8B82-22058D263823}" destId="{9B2B5BB9-FE39-4802-89CE-1894A8AE0186}" srcOrd="1" destOrd="0" presId="urn:microsoft.com/office/officeart/2005/8/layout/orgChart1"/>
    <dgm:cxn modelId="{3928AFC6-CD57-46AF-BE28-5F0FC57F5953}" type="presOf" srcId="{1263384D-6733-4C34-892C-F5CDD3EE3898}" destId="{FFB11CE4-2BD3-40FC-AFB1-2ABCEE922A37}" srcOrd="0" destOrd="0" presId="urn:microsoft.com/office/officeart/2005/8/layout/orgChart1"/>
    <dgm:cxn modelId="{E3A8E11D-4C5A-4AB7-A092-2AC7AD68176E}" type="presOf" srcId="{E90DC61D-4E7E-4DB7-A5B8-DC5333287E51}" destId="{EE7E0C86-874B-4227-8286-4507D07C40D8}" srcOrd="0" destOrd="0" presId="urn:microsoft.com/office/officeart/2005/8/layout/orgChart1"/>
    <dgm:cxn modelId="{CB6484F7-9E53-4DED-B040-A401BBB56A8A}" type="presOf" srcId="{3F9B4E72-FCB2-4466-8EDE-953F3A31884D}" destId="{F5BC1003-A33E-411A-BC32-37CD8EA19C3F}" srcOrd="1" destOrd="0" presId="urn:microsoft.com/office/officeart/2005/8/layout/orgChart1"/>
    <dgm:cxn modelId="{5D57718E-D1B5-41D2-BB0F-1348F51142A3}" srcId="{503B0864-39A2-4F0B-8D46-EBD77530FC35}" destId="{1263384D-6733-4C34-892C-F5CDD3EE3898}" srcOrd="2" destOrd="0" parTransId="{639AC35F-276F-4CC8-A780-491C1E7CC14F}" sibTransId="{247FA8CF-64C8-40A8-A6F3-B3CD24F70676}"/>
    <dgm:cxn modelId="{925BC855-925E-4576-A06B-DD31FABC8CC8}" type="presOf" srcId="{503B0864-39A2-4F0B-8D46-EBD77530FC35}" destId="{C74F1C8C-5DDB-4935-96F6-92A604D075BE}" srcOrd="1" destOrd="0" presId="urn:microsoft.com/office/officeart/2005/8/layout/orgChart1"/>
    <dgm:cxn modelId="{7D456DB5-6C22-4067-BFC4-65A847FBC91A}" type="presOf" srcId="{639AC35F-276F-4CC8-A780-491C1E7CC14F}" destId="{6B41EF3A-506C-4770-853C-B452B00F13A0}" srcOrd="0" destOrd="0" presId="urn:microsoft.com/office/officeart/2005/8/layout/orgChart1"/>
    <dgm:cxn modelId="{2CD1E485-9F38-4B45-ADCA-3D4C097FA31B}" srcId="{0A4C9F9F-5604-4E7D-9929-CCC63E41B88B}" destId="{FEF32AF1-29F7-4670-88B3-47C01938BDDF}" srcOrd="0" destOrd="0" parTransId="{EBD5CC83-B2D5-41CF-A533-729F8CE67700}" sibTransId="{2F6987AC-0E03-4236-82BA-BA7ABE4C1B53}"/>
    <dgm:cxn modelId="{F2B310CC-B60E-4E50-B73D-6C972DC0EBCC}" srcId="{503B0864-39A2-4F0B-8D46-EBD77530FC35}" destId="{3F9B4E72-FCB2-4466-8EDE-953F3A31884D}" srcOrd="1" destOrd="0" parTransId="{BEEFD9A3-C4E5-4EC6-B1AE-85490370566C}" sibTransId="{FCE2E604-9D9E-4CD1-9940-675FDA2711D3}"/>
    <dgm:cxn modelId="{7869A2FD-1F28-4A8E-9853-D4569D556C61}" type="presOf" srcId="{BEEFD9A3-C4E5-4EC6-B1AE-85490370566C}" destId="{0224347F-27C4-4541-938F-9487988A084A}" srcOrd="0" destOrd="0" presId="urn:microsoft.com/office/officeart/2005/8/layout/orgChart1"/>
    <dgm:cxn modelId="{F938C7CE-FE9E-4E7D-9551-62DDD796F871}" type="presOf" srcId="{7B3CE0F7-047F-49AF-A2C6-E5683543E46E}" destId="{F9D36546-2309-4231-B35E-9102C7EDF5E9}" srcOrd="0" destOrd="0" presId="urn:microsoft.com/office/officeart/2005/8/layout/orgChart1"/>
    <dgm:cxn modelId="{BE7B2253-D121-4630-BEAA-8CA33BEB0EB6}" srcId="{503B0864-39A2-4F0B-8D46-EBD77530FC35}" destId="{BBCB12D7-71C0-4FAE-ACDA-9953E47B5F78}" srcOrd="0" destOrd="0" parTransId="{E90DC61D-4E7E-4DB7-A5B8-DC5333287E51}" sibTransId="{BCF64BFA-380B-4D85-8B51-D297BAADC7AA}"/>
    <dgm:cxn modelId="{B106D813-8099-458C-802C-7825F931A89A}" type="presOf" srcId="{68134B51-8392-4C9D-8B82-22058D263823}" destId="{F99F20D0-2CA4-477E-963E-3CCB61457FDC}" srcOrd="0" destOrd="0" presId="urn:microsoft.com/office/officeart/2005/8/layout/orgChart1"/>
    <dgm:cxn modelId="{E9E24DD0-A16F-446D-987C-6A36C99699A7}" type="presOf" srcId="{EBD5CC83-B2D5-41CF-A533-729F8CE67700}" destId="{D5B9252B-0559-403B-9E59-F295C2420BDE}" srcOrd="0" destOrd="0" presId="urn:microsoft.com/office/officeart/2005/8/layout/orgChart1"/>
    <dgm:cxn modelId="{082F2BED-F166-4D7F-B2A0-EEA485785FC7}" srcId="{4FA11EF3-A0A6-43AD-9230-0454B7DB209A}" destId="{503B0864-39A2-4F0B-8D46-EBD77530FC35}" srcOrd="0" destOrd="0" parTransId="{197184AE-F397-43E4-A1CE-BB6F1A4DDF73}" sibTransId="{0DB785A9-ED46-4AA8-9E08-CB591960D0E0}"/>
    <dgm:cxn modelId="{18A0BC3B-4261-40F2-89D2-E299EFECED94}" type="presOf" srcId="{FEF32AF1-29F7-4670-88B3-47C01938BDDF}" destId="{DA12A127-9324-4F0A-9454-B6E782847641}" srcOrd="0" destOrd="0" presId="urn:microsoft.com/office/officeart/2005/8/layout/orgChart1"/>
    <dgm:cxn modelId="{8498CD71-440A-4859-BEAA-7FDECBE59E26}" type="presOf" srcId="{98F0A512-4111-4708-A9DB-A4FED85EB01F}" destId="{8301F7D4-9BF8-40F7-A11F-219997389051}" srcOrd="1" destOrd="0" presId="urn:microsoft.com/office/officeart/2005/8/layout/orgChart1"/>
    <dgm:cxn modelId="{802684AD-D24F-42FE-8FDB-5C74D0FDD14D}" type="presOf" srcId="{B2D419D6-7C04-4C71-817D-81792729A01F}" destId="{3CBBA77D-7B75-4E94-A73B-CE3E079E99AE}" srcOrd="0" destOrd="0" presId="urn:microsoft.com/office/officeart/2005/8/layout/orgChart1"/>
    <dgm:cxn modelId="{AB31EF55-2571-480A-9399-439922D3A997}" type="presOf" srcId="{3F9B4E72-FCB2-4466-8EDE-953F3A31884D}" destId="{3C634772-0936-4CF3-9A9F-6710EDB7D61A}" srcOrd="0" destOrd="0" presId="urn:microsoft.com/office/officeart/2005/8/layout/orgChart1"/>
    <dgm:cxn modelId="{F15B9BAB-DA22-46CC-84E4-40A449F028B9}" type="presOf" srcId="{1263384D-6733-4C34-892C-F5CDD3EE3898}" destId="{8B324523-A59D-4BA4-A017-3E2F6FE99D3B}" srcOrd="1" destOrd="0" presId="urn:microsoft.com/office/officeart/2005/8/layout/orgChart1"/>
    <dgm:cxn modelId="{A14E01EC-A192-469C-A69E-0A1B36838138}" type="presOf" srcId="{BBCB12D7-71C0-4FAE-ACDA-9953E47B5F78}" destId="{BDDF7B21-F897-460E-A91E-A924304788EA}" srcOrd="0" destOrd="0" presId="urn:microsoft.com/office/officeart/2005/8/layout/orgChart1"/>
    <dgm:cxn modelId="{BA4D1EFA-3448-4C8E-A651-DE7A3A7CDF5F}" type="presOf" srcId="{4155D06D-7D80-47AE-AAFA-26664038A776}" destId="{6E4C565E-B7BA-48E3-A350-120D1A94B189}" srcOrd="0" destOrd="0" presId="urn:microsoft.com/office/officeart/2005/8/layout/orgChart1"/>
    <dgm:cxn modelId="{B224D4EB-4C80-408F-924F-9A1027EE0FFB}" type="presOf" srcId="{4FA11EF3-A0A6-43AD-9230-0454B7DB209A}" destId="{FDA91757-FFD2-4108-A1B8-3BEA3A34B1AE}" srcOrd="0" destOrd="0" presId="urn:microsoft.com/office/officeart/2005/8/layout/orgChart1"/>
    <dgm:cxn modelId="{3D1C8917-C513-4F23-8E26-EC175FD8D77B}" type="presOf" srcId="{FEF32AF1-29F7-4670-88B3-47C01938BDDF}" destId="{B5F332ED-E090-4B4F-93A4-E622C8EA7307}" srcOrd="1" destOrd="0" presId="urn:microsoft.com/office/officeart/2005/8/layout/orgChart1"/>
    <dgm:cxn modelId="{4227EEF9-F8BF-4C47-9994-0BE50D8F72B6}" srcId="{1263384D-6733-4C34-892C-F5CDD3EE3898}" destId="{98F0A512-4111-4708-A9DB-A4FED85EB01F}" srcOrd="0" destOrd="0" parTransId="{B2D419D6-7C04-4C71-817D-81792729A01F}" sibTransId="{6A97F6B7-D002-40DE-9196-98B4F5D9BD9B}"/>
    <dgm:cxn modelId="{8229E7E8-EEE0-46BF-975B-0053220373DE}" type="presOf" srcId="{98F0A512-4111-4708-A9DB-A4FED85EB01F}" destId="{CE557894-E48E-4E30-8203-23525584ABE3}" srcOrd="0" destOrd="0" presId="urn:microsoft.com/office/officeart/2005/8/layout/orgChart1"/>
    <dgm:cxn modelId="{1C008BE6-57B4-4FE5-893C-D5951D95846B}" type="presOf" srcId="{0A4C9F9F-5604-4E7D-9929-CCC63E41B88B}" destId="{31CB6F01-B3E5-476A-BACD-5EE291C8BE1A}" srcOrd="1" destOrd="0" presId="urn:microsoft.com/office/officeart/2005/8/layout/orgChart1"/>
    <dgm:cxn modelId="{FB05360C-18FB-412E-B775-3994D4363DAE}" type="presParOf" srcId="{FDA91757-FFD2-4108-A1B8-3BEA3A34B1AE}" destId="{C674B823-BC71-4FF5-A031-19F71B5F2CD3}" srcOrd="0" destOrd="0" presId="urn:microsoft.com/office/officeart/2005/8/layout/orgChart1"/>
    <dgm:cxn modelId="{D41C9E35-AACE-4A88-BF8F-A2CFAE30CC29}" type="presParOf" srcId="{C674B823-BC71-4FF5-A031-19F71B5F2CD3}" destId="{77FBF6E9-3E59-48D5-A786-78824BBB6E38}" srcOrd="0" destOrd="0" presId="urn:microsoft.com/office/officeart/2005/8/layout/orgChart1"/>
    <dgm:cxn modelId="{B9DD8AFD-82E2-4F56-B1A2-6DF7E3B87F41}" type="presParOf" srcId="{77FBF6E9-3E59-48D5-A786-78824BBB6E38}" destId="{D0C4395E-6335-498D-9843-5EB11D41CD7A}" srcOrd="0" destOrd="0" presId="urn:microsoft.com/office/officeart/2005/8/layout/orgChart1"/>
    <dgm:cxn modelId="{E9829702-A875-4AA7-A44D-08FFB194F2F8}" type="presParOf" srcId="{77FBF6E9-3E59-48D5-A786-78824BBB6E38}" destId="{C74F1C8C-5DDB-4935-96F6-92A604D075BE}" srcOrd="1" destOrd="0" presId="urn:microsoft.com/office/officeart/2005/8/layout/orgChart1"/>
    <dgm:cxn modelId="{7A53C416-A8F1-486A-A343-D5925486925D}" type="presParOf" srcId="{C674B823-BC71-4FF5-A031-19F71B5F2CD3}" destId="{96C174B1-8526-422A-9DEE-E8530AADE1D9}" srcOrd="1" destOrd="0" presId="urn:microsoft.com/office/officeart/2005/8/layout/orgChart1"/>
    <dgm:cxn modelId="{C1396AF1-C4FE-4EA1-A4A4-0A4790354AA8}" type="presParOf" srcId="{96C174B1-8526-422A-9DEE-E8530AADE1D9}" destId="{EE7E0C86-874B-4227-8286-4507D07C40D8}" srcOrd="0" destOrd="0" presId="urn:microsoft.com/office/officeart/2005/8/layout/orgChart1"/>
    <dgm:cxn modelId="{8588F849-B2A6-47B7-996C-525B2E90112E}" type="presParOf" srcId="{96C174B1-8526-422A-9DEE-E8530AADE1D9}" destId="{0CCF8162-EAB9-4A18-BF76-83027ED3D070}" srcOrd="1" destOrd="0" presId="urn:microsoft.com/office/officeart/2005/8/layout/orgChart1"/>
    <dgm:cxn modelId="{144D93E7-DEA1-4B10-8677-3ACFD670B50D}" type="presParOf" srcId="{0CCF8162-EAB9-4A18-BF76-83027ED3D070}" destId="{FE5FA1B2-6879-458A-B83F-CD39821ABA7A}" srcOrd="0" destOrd="0" presId="urn:microsoft.com/office/officeart/2005/8/layout/orgChart1"/>
    <dgm:cxn modelId="{4EB11D6D-AED4-4DE6-8BAE-636691F4A815}" type="presParOf" srcId="{FE5FA1B2-6879-458A-B83F-CD39821ABA7A}" destId="{BDDF7B21-F897-460E-A91E-A924304788EA}" srcOrd="0" destOrd="0" presId="urn:microsoft.com/office/officeart/2005/8/layout/orgChart1"/>
    <dgm:cxn modelId="{5CE14DA9-F611-49C6-B3F7-D136777E6A40}" type="presParOf" srcId="{FE5FA1B2-6879-458A-B83F-CD39821ABA7A}" destId="{F5D09C08-6F0F-490B-9897-660B8497FD64}" srcOrd="1" destOrd="0" presId="urn:microsoft.com/office/officeart/2005/8/layout/orgChart1"/>
    <dgm:cxn modelId="{F1BBFA3F-5FE4-489E-B69D-A6AE25C11EC0}" type="presParOf" srcId="{0CCF8162-EAB9-4A18-BF76-83027ED3D070}" destId="{C6EC8B46-99D2-4976-8BBF-0ED1283ABF5C}" srcOrd="1" destOrd="0" presId="urn:microsoft.com/office/officeart/2005/8/layout/orgChart1"/>
    <dgm:cxn modelId="{5AF0AE18-CA05-405F-B797-DAB745A06626}" type="presParOf" srcId="{C6EC8B46-99D2-4976-8BBF-0ED1283ABF5C}" destId="{F9D36546-2309-4231-B35E-9102C7EDF5E9}" srcOrd="0" destOrd="0" presId="urn:microsoft.com/office/officeart/2005/8/layout/orgChart1"/>
    <dgm:cxn modelId="{508078FA-AF17-4D23-8D5C-DE01E78E6FB8}" type="presParOf" srcId="{C6EC8B46-99D2-4976-8BBF-0ED1283ABF5C}" destId="{E8E9F7A3-6AB0-447B-9609-7C5BD92FDCB2}" srcOrd="1" destOrd="0" presId="urn:microsoft.com/office/officeart/2005/8/layout/orgChart1"/>
    <dgm:cxn modelId="{7794BAF0-5976-4A3E-8072-4DD0EAB1C00D}" type="presParOf" srcId="{E8E9F7A3-6AB0-447B-9609-7C5BD92FDCB2}" destId="{146BA821-318A-4493-80DA-5C5E06D764D9}" srcOrd="0" destOrd="0" presId="urn:microsoft.com/office/officeart/2005/8/layout/orgChart1"/>
    <dgm:cxn modelId="{A62A149E-6E58-46E0-BF0D-B952A34F877A}" type="presParOf" srcId="{146BA821-318A-4493-80DA-5C5E06D764D9}" destId="{389A6E64-613A-4203-8B84-571A7D1BF584}" srcOrd="0" destOrd="0" presId="urn:microsoft.com/office/officeart/2005/8/layout/orgChart1"/>
    <dgm:cxn modelId="{A77C1008-2282-40F2-BDAC-51CA70B20F05}" type="presParOf" srcId="{146BA821-318A-4493-80DA-5C5E06D764D9}" destId="{31CB6F01-B3E5-476A-BACD-5EE291C8BE1A}" srcOrd="1" destOrd="0" presId="urn:microsoft.com/office/officeart/2005/8/layout/orgChart1"/>
    <dgm:cxn modelId="{B574FF94-4DAE-4FF1-BA22-32F634C40F65}" type="presParOf" srcId="{E8E9F7A3-6AB0-447B-9609-7C5BD92FDCB2}" destId="{D2114CF5-5749-4932-BF91-488A14D157FA}" srcOrd="1" destOrd="0" presId="urn:microsoft.com/office/officeart/2005/8/layout/orgChart1"/>
    <dgm:cxn modelId="{F8879B72-8B25-4D87-AF7F-5613EA9B94A8}" type="presParOf" srcId="{D2114CF5-5749-4932-BF91-488A14D157FA}" destId="{D5B9252B-0559-403B-9E59-F295C2420BDE}" srcOrd="0" destOrd="0" presId="urn:microsoft.com/office/officeart/2005/8/layout/orgChart1"/>
    <dgm:cxn modelId="{AB83231D-B5B8-4F87-8EFE-1F71484312B7}" type="presParOf" srcId="{D2114CF5-5749-4932-BF91-488A14D157FA}" destId="{278D8524-F6C8-4C0D-980B-1F14BC175323}" srcOrd="1" destOrd="0" presId="urn:microsoft.com/office/officeart/2005/8/layout/orgChart1"/>
    <dgm:cxn modelId="{0D38BD2B-972C-4C2E-BEEA-B8897E264442}" type="presParOf" srcId="{278D8524-F6C8-4C0D-980B-1F14BC175323}" destId="{6B1DA3E2-95C5-4BC0-9D71-005EAB22340E}" srcOrd="0" destOrd="0" presId="urn:microsoft.com/office/officeart/2005/8/layout/orgChart1"/>
    <dgm:cxn modelId="{B603B860-1E9F-47D8-8A18-C74FBB153B2F}" type="presParOf" srcId="{6B1DA3E2-95C5-4BC0-9D71-005EAB22340E}" destId="{DA12A127-9324-4F0A-9454-B6E782847641}" srcOrd="0" destOrd="0" presId="urn:microsoft.com/office/officeart/2005/8/layout/orgChart1"/>
    <dgm:cxn modelId="{23C3D9C1-52E5-4B85-AF22-490B0F94AE9F}" type="presParOf" srcId="{6B1DA3E2-95C5-4BC0-9D71-005EAB22340E}" destId="{B5F332ED-E090-4B4F-93A4-E622C8EA7307}" srcOrd="1" destOrd="0" presId="urn:microsoft.com/office/officeart/2005/8/layout/orgChart1"/>
    <dgm:cxn modelId="{6E2FFED4-8865-4442-A05E-669025377401}" type="presParOf" srcId="{278D8524-F6C8-4C0D-980B-1F14BC175323}" destId="{78ACC91E-9BB1-4C96-8129-F4FDFE730C89}" srcOrd="1" destOrd="0" presId="urn:microsoft.com/office/officeart/2005/8/layout/orgChart1"/>
    <dgm:cxn modelId="{40206F11-2297-46F6-ABEE-B3FD95BFAC3E}" type="presParOf" srcId="{278D8524-F6C8-4C0D-980B-1F14BC175323}" destId="{CF7EFECA-822A-4E68-B932-9C4124B22D6A}" srcOrd="2" destOrd="0" presId="urn:microsoft.com/office/officeart/2005/8/layout/orgChart1"/>
    <dgm:cxn modelId="{D95C49B3-ABAD-4906-AD9A-72DF9272F252}" type="presParOf" srcId="{E8E9F7A3-6AB0-447B-9609-7C5BD92FDCB2}" destId="{8AFFB73D-0F9E-41CB-A31C-6A436B34E1CF}" srcOrd="2" destOrd="0" presId="urn:microsoft.com/office/officeart/2005/8/layout/orgChart1"/>
    <dgm:cxn modelId="{37CBB7B7-7E71-4A49-BBA5-C67904C39AC8}" type="presParOf" srcId="{0CCF8162-EAB9-4A18-BF76-83027ED3D070}" destId="{FA17D8EB-FF4C-457F-8680-E8064CAB9765}" srcOrd="2" destOrd="0" presId="urn:microsoft.com/office/officeart/2005/8/layout/orgChart1"/>
    <dgm:cxn modelId="{C2D1B24A-B12C-4717-9B30-CA107089D9A0}" type="presParOf" srcId="{96C174B1-8526-422A-9DEE-E8530AADE1D9}" destId="{0224347F-27C4-4541-938F-9487988A084A}" srcOrd="2" destOrd="0" presId="urn:microsoft.com/office/officeart/2005/8/layout/orgChart1"/>
    <dgm:cxn modelId="{5603240D-1A97-40A0-B917-52F5BB513EE3}" type="presParOf" srcId="{96C174B1-8526-422A-9DEE-E8530AADE1D9}" destId="{B0F9B741-C90D-4BE9-B8B9-3344B2F8DCD1}" srcOrd="3" destOrd="0" presId="urn:microsoft.com/office/officeart/2005/8/layout/orgChart1"/>
    <dgm:cxn modelId="{2FDA5E21-B01C-4049-A707-C4E7E41150A2}" type="presParOf" srcId="{B0F9B741-C90D-4BE9-B8B9-3344B2F8DCD1}" destId="{0833A96E-AFE5-4CEF-A17F-1EC7B91B8FA2}" srcOrd="0" destOrd="0" presId="urn:microsoft.com/office/officeart/2005/8/layout/orgChart1"/>
    <dgm:cxn modelId="{51D7F578-DB36-4B18-8DA5-BD06523004F3}" type="presParOf" srcId="{0833A96E-AFE5-4CEF-A17F-1EC7B91B8FA2}" destId="{3C634772-0936-4CF3-9A9F-6710EDB7D61A}" srcOrd="0" destOrd="0" presId="urn:microsoft.com/office/officeart/2005/8/layout/orgChart1"/>
    <dgm:cxn modelId="{F05151B3-9813-4E84-802A-800AE7939991}" type="presParOf" srcId="{0833A96E-AFE5-4CEF-A17F-1EC7B91B8FA2}" destId="{F5BC1003-A33E-411A-BC32-37CD8EA19C3F}" srcOrd="1" destOrd="0" presId="urn:microsoft.com/office/officeart/2005/8/layout/orgChart1"/>
    <dgm:cxn modelId="{A0502D62-A1E0-47BD-86B5-04F228661ADF}" type="presParOf" srcId="{B0F9B741-C90D-4BE9-B8B9-3344B2F8DCD1}" destId="{44179507-FA11-405D-8709-3A8F5463F33B}" srcOrd="1" destOrd="0" presId="urn:microsoft.com/office/officeart/2005/8/layout/orgChart1"/>
    <dgm:cxn modelId="{CB7212FD-F221-4CF4-915E-4EBAD51AF004}" type="presParOf" srcId="{B0F9B741-C90D-4BE9-B8B9-3344B2F8DCD1}" destId="{909CC20A-CD45-43AB-B67D-15B1673B5C24}" srcOrd="2" destOrd="0" presId="urn:microsoft.com/office/officeart/2005/8/layout/orgChart1"/>
    <dgm:cxn modelId="{AD41CD32-6B04-4FAD-9396-8D60314AE8E0}" type="presParOf" srcId="{96C174B1-8526-422A-9DEE-E8530AADE1D9}" destId="{6B41EF3A-506C-4770-853C-B452B00F13A0}" srcOrd="4" destOrd="0" presId="urn:microsoft.com/office/officeart/2005/8/layout/orgChart1"/>
    <dgm:cxn modelId="{846CC6A5-6123-4132-BB01-A050A308E3D2}" type="presParOf" srcId="{96C174B1-8526-422A-9DEE-E8530AADE1D9}" destId="{E3DAF43B-E582-45AE-81CA-A990061A5D90}" srcOrd="5" destOrd="0" presId="urn:microsoft.com/office/officeart/2005/8/layout/orgChart1"/>
    <dgm:cxn modelId="{C4CFDC6F-62EF-4169-9EC7-530281AA9CDD}" type="presParOf" srcId="{E3DAF43B-E582-45AE-81CA-A990061A5D90}" destId="{2371306F-EA71-482C-BFFB-9CC61CE7494D}" srcOrd="0" destOrd="0" presId="urn:microsoft.com/office/officeart/2005/8/layout/orgChart1"/>
    <dgm:cxn modelId="{BEA31E31-B0E3-487A-B3D9-244AC612FF1C}" type="presParOf" srcId="{2371306F-EA71-482C-BFFB-9CC61CE7494D}" destId="{FFB11CE4-2BD3-40FC-AFB1-2ABCEE922A37}" srcOrd="0" destOrd="0" presId="urn:microsoft.com/office/officeart/2005/8/layout/orgChart1"/>
    <dgm:cxn modelId="{82CF67B2-7B39-408C-B3BB-CD587A75D2FF}" type="presParOf" srcId="{2371306F-EA71-482C-BFFB-9CC61CE7494D}" destId="{8B324523-A59D-4BA4-A017-3E2F6FE99D3B}" srcOrd="1" destOrd="0" presId="urn:microsoft.com/office/officeart/2005/8/layout/orgChart1"/>
    <dgm:cxn modelId="{37C4E5E2-57EA-49E7-A100-B422C691A003}" type="presParOf" srcId="{E3DAF43B-E582-45AE-81CA-A990061A5D90}" destId="{02579323-91F9-432F-9899-3BA64FF1E1F5}" srcOrd="1" destOrd="0" presId="urn:microsoft.com/office/officeart/2005/8/layout/orgChart1"/>
    <dgm:cxn modelId="{4D6D4A84-F443-4705-9B0F-4C65E99159D2}" type="presParOf" srcId="{02579323-91F9-432F-9899-3BA64FF1E1F5}" destId="{3CBBA77D-7B75-4E94-A73B-CE3E079E99AE}" srcOrd="0" destOrd="0" presId="urn:microsoft.com/office/officeart/2005/8/layout/orgChart1"/>
    <dgm:cxn modelId="{3644EAB0-97AA-4E1F-A804-FF3F86CDD952}" type="presParOf" srcId="{02579323-91F9-432F-9899-3BA64FF1E1F5}" destId="{EBD5D960-FAE6-4DC7-8149-42671B684A11}" srcOrd="1" destOrd="0" presId="urn:microsoft.com/office/officeart/2005/8/layout/orgChart1"/>
    <dgm:cxn modelId="{EA5682E1-84EB-447F-A03F-943BBD913121}" type="presParOf" srcId="{EBD5D960-FAE6-4DC7-8149-42671B684A11}" destId="{50FBE81E-51AB-4801-A929-45929FF781E5}" srcOrd="0" destOrd="0" presId="urn:microsoft.com/office/officeart/2005/8/layout/orgChart1"/>
    <dgm:cxn modelId="{08F17D25-9AED-4FE1-B9D6-CDC0D9E9DABE}" type="presParOf" srcId="{50FBE81E-51AB-4801-A929-45929FF781E5}" destId="{CE557894-E48E-4E30-8203-23525584ABE3}" srcOrd="0" destOrd="0" presId="urn:microsoft.com/office/officeart/2005/8/layout/orgChart1"/>
    <dgm:cxn modelId="{118AF164-3D39-4752-A9E0-7C9ADBED3DAF}" type="presParOf" srcId="{50FBE81E-51AB-4801-A929-45929FF781E5}" destId="{8301F7D4-9BF8-40F7-A11F-219997389051}" srcOrd="1" destOrd="0" presId="urn:microsoft.com/office/officeart/2005/8/layout/orgChart1"/>
    <dgm:cxn modelId="{F209796D-9ABA-4CB3-8E47-3C5AB95C26F5}" type="presParOf" srcId="{EBD5D960-FAE6-4DC7-8149-42671B684A11}" destId="{F3DBA689-9BAF-410A-BEB8-A0C7AD7988A2}" srcOrd="1" destOrd="0" presId="urn:microsoft.com/office/officeart/2005/8/layout/orgChart1"/>
    <dgm:cxn modelId="{BC66658C-BD23-4C15-A3AA-1A9E6F4EF5B6}" type="presParOf" srcId="{F3DBA689-9BAF-410A-BEB8-A0C7AD7988A2}" destId="{6E4C565E-B7BA-48E3-A350-120D1A94B189}" srcOrd="0" destOrd="0" presId="urn:microsoft.com/office/officeart/2005/8/layout/orgChart1"/>
    <dgm:cxn modelId="{E6506F45-C2A5-44BE-9341-F716363C88A2}" type="presParOf" srcId="{F3DBA689-9BAF-410A-BEB8-A0C7AD7988A2}" destId="{CA85D007-D5F2-4068-B96D-F32539060362}" srcOrd="1" destOrd="0" presId="urn:microsoft.com/office/officeart/2005/8/layout/orgChart1"/>
    <dgm:cxn modelId="{54B3EDD0-23F8-471B-9CCC-046295BBABB3}" type="presParOf" srcId="{CA85D007-D5F2-4068-B96D-F32539060362}" destId="{A2F9B891-B1A3-4C9C-ABD5-C64D3947EA82}" srcOrd="0" destOrd="0" presId="urn:microsoft.com/office/officeart/2005/8/layout/orgChart1"/>
    <dgm:cxn modelId="{68ED9167-6135-4843-AD05-AF47FCFE55CE}" type="presParOf" srcId="{A2F9B891-B1A3-4C9C-ABD5-C64D3947EA82}" destId="{F99F20D0-2CA4-477E-963E-3CCB61457FDC}" srcOrd="0" destOrd="0" presId="urn:microsoft.com/office/officeart/2005/8/layout/orgChart1"/>
    <dgm:cxn modelId="{A12C9C91-CBFE-42AB-9A4E-988E4C0A94F9}" type="presParOf" srcId="{A2F9B891-B1A3-4C9C-ABD5-C64D3947EA82}" destId="{9B2B5BB9-FE39-4802-89CE-1894A8AE0186}" srcOrd="1" destOrd="0" presId="urn:microsoft.com/office/officeart/2005/8/layout/orgChart1"/>
    <dgm:cxn modelId="{C413C807-3847-4E9D-809F-0EB9E2B2D094}" type="presParOf" srcId="{CA85D007-D5F2-4068-B96D-F32539060362}" destId="{656CB40A-AC61-4E2F-89D3-BF4521F366A3}" srcOrd="1" destOrd="0" presId="urn:microsoft.com/office/officeart/2005/8/layout/orgChart1"/>
    <dgm:cxn modelId="{A511E7CE-1DA0-4CD4-A9C7-EF9F030310FF}" type="presParOf" srcId="{CA85D007-D5F2-4068-B96D-F32539060362}" destId="{673973A9-9ABD-41D2-B002-7F98D84F8DCE}" srcOrd="2" destOrd="0" presId="urn:microsoft.com/office/officeart/2005/8/layout/orgChart1"/>
    <dgm:cxn modelId="{EF957FE4-CD06-47BB-8A1C-2284E395D9FB}" type="presParOf" srcId="{EBD5D960-FAE6-4DC7-8149-42671B684A11}" destId="{84E9ECDC-D988-4DD9-8272-96D075AC7DF9}" srcOrd="2" destOrd="0" presId="urn:microsoft.com/office/officeart/2005/8/layout/orgChart1"/>
    <dgm:cxn modelId="{893CA237-DA47-43F5-872C-7A2DB89B5B39}" type="presParOf" srcId="{E3DAF43B-E582-45AE-81CA-A990061A5D90}" destId="{DA4CE1DA-1933-459C-9B28-0238F8632726}" srcOrd="2" destOrd="0" presId="urn:microsoft.com/office/officeart/2005/8/layout/orgChart1"/>
    <dgm:cxn modelId="{25ABCA95-D33F-4284-A488-472D98CCB4BE}" type="presParOf" srcId="{C674B823-BC71-4FF5-A031-19F71B5F2CD3}" destId="{E035DDDC-7CBC-4DD8-842C-6A1934548898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C565E-B7BA-48E3-A350-120D1A94B189}">
      <dsp:nvSpPr>
        <dsp:cNvPr id="0" name=""/>
        <dsp:cNvSpPr/>
      </dsp:nvSpPr>
      <dsp:spPr>
        <a:xfrm>
          <a:off x="6500911" y="4920514"/>
          <a:ext cx="1170750" cy="452704"/>
        </a:xfrm>
        <a:custGeom>
          <a:avLst/>
          <a:gdLst/>
          <a:ahLst/>
          <a:cxnLst/>
          <a:rect l="0" t="0" r="0" b="0"/>
          <a:pathLst>
            <a:path>
              <a:moveTo>
                <a:pt x="1170750" y="0"/>
              </a:moveTo>
              <a:lnTo>
                <a:pt x="1170750" y="183725"/>
              </a:lnTo>
              <a:lnTo>
                <a:pt x="0" y="183725"/>
              </a:lnTo>
              <a:lnTo>
                <a:pt x="0" y="4527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BBA77D-7B75-4E94-A73B-CE3E079E99AE}">
      <dsp:nvSpPr>
        <dsp:cNvPr id="0" name=""/>
        <dsp:cNvSpPr/>
      </dsp:nvSpPr>
      <dsp:spPr>
        <a:xfrm>
          <a:off x="7625941" y="310170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1EF3A-506C-4770-853C-B452B00F13A0}">
      <dsp:nvSpPr>
        <dsp:cNvPr id="0" name=""/>
        <dsp:cNvSpPr/>
      </dsp:nvSpPr>
      <dsp:spPr>
        <a:xfrm>
          <a:off x="4572000" y="1282895"/>
          <a:ext cx="3099661" cy="5379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978"/>
              </a:lnTo>
              <a:lnTo>
                <a:pt x="3099661" y="268978"/>
              </a:lnTo>
              <a:lnTo>
                <a:pt x="3099661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24347F-27C4-4541-938F-9487988A084A}">
      <dsp:nvSpPr>
        <dsp:cNvPr id="0" name=""/>
        <dsp:cNvSpPr/>
      </dsp:nvSpPr>
      <dsp:spPr>
        <a:xfrm>
          <a:off x="4526280" y="128289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B9252B-0559-403B-9E59-F295C2420BDE}">
      <dsp:nvSpPr>
        <dsp:cNvPr id="0" name=""/>
        <dsp:cNvSpPr/>
      </dsp:nvSpPr>
      <dsp:spPr>
        <a:xfrm>
          <a:off x="1472338" y="4920514"/>
          <a:ext cx="1140163" cy="452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725"/>
              </a:lnTo>
              <a:lnTo>
                <a:pt x="1140163" y="183725"/>
              </a:lnTo>
              <a:lnTo>
                <a:pt x="1140163" y="4527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D36546-2309-4231-B35E-9102C7EDF5E9}">
      <dsp:nvSpPr>
        <dsp:cNvPr id="0" name=""/>
        <dsp:cNvSpPr/>
      </dsp:nvSpPr>
      <dsp:spPr>
        <a:xfrm>
          <a:off x="1426618" y="310170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E0C86-874B-4227-8286-4507D07C40D8}">
      <dsp:nvSpPr>
        <dsp:cNvPr id="0" name=""/>
        <dsp:cNvSpPr/>
      </dsp:nvSpPr>
      <dsp:spPr>
        <a:xfrm>
          <a:off x="1472338" y="1282895"/>
          <a:ext cx="3099661" cy="537957"/>
        </a:xfrm>
        <a:custGeom>
          <a:avLst/>
          <a:gdLst/>
          <a:ahLst/>
          <a:cxnLst/>
          <a:rect l="0" t="0" r="0" b="0"/>
          <a:pathLst>
            <a:path>
              <a:moveTo>
                <a:pt x="3099661" y="0"/>
              </a:moveTo>
              <a:lnTo>
                <a:pt x="3099661" y="268978"/>
              </a:lnTo>
              <a:lnTo>
                <a:pt x="0" y="268978"/>
              </a:lnTo>
              <a:lnTo>
                <a:pt x="0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4395E-6335-498D-9843-5EB11D41CD7A}">
      <dsp:nvSpPr>
        <dsp:cNvPr id="0" name=""/>
        <dsp:cNvSpPr/>
      </dsp:nvSpPr>
      <dsp:spPr>
        <a:xfrm>
          <a:off x="3291147" y="2043"/>
          <a:ext cx="2561704" cy="12808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</a:rPr>
            <a:t>Логопедическая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</a:rPr>
            <a:t>ритмика</a:t>
          </a:r>
        </a:p>
      </dsp:txBody>
      <dsp:txXfrm>
        <a:off x="3291147" y="2043"/>
        <a:ext cx="2561704" cy="1280852"/>
      </dsp:txXfrm>
    </dsp:sp>
    <dsp:sp modelId="{BDDF7B21-F897-460E-A91E-A924304788EA}">
      <dsp:nvSpPr>
        <dsp:cNvPr id="0" name=""/>
        <dsp:cNvSpPr/>
      </dsp:nvSpPr>
      <dsp:spPr>
        <a:xfrm>
          <a:off x="191485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Развитие, воспитание и коррекция вербальных и невербальных        процессов у дошкольников</a:t>
          </a:r>
        </a:p>
      </dsp:txBody>
      <dsp:txXfrm>
        <a:off x="191485" y="1820853"/>
        <a:ext cx="2561704" cy="1280852"/>
      </dsp:txXfrm>
    </dsp:sp>
    <dsp:sp modelId="{389A6E64-613A-4203-8B84-571A7D1BF584}">
      <dsp:nvSpPr>
        <dsp:cNvPr id="0" name=""/>
        <dsp:cNvSpPr/>
      </dsp:nvSpPr>
      <dsp:spPr>
        <a:xfrm>
          <a:off x="191485" y="3639662"/>
          <a:ext cx="2561704" cy="1280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Слуховое внимание, память, зрительно-пространственная ориентировка</a:t>
          </a:r>
        </a:p>
      </dsp:txBody>
      <dsp:txXfrm>
        <a:off x="191485" y="3639662"/>
        <a:ext cx="2561704" cy="1280852"/>
      </dsp:txXfrm>
    </dsp:sp>
    <dsp:sp modelId="{DA12A127-9324-4F0A-9454-B6E782847641}">
      <dsp:nvSpPr>
        <dsp:cNvPr id="0" name=""/>
        <dsp:cNvSpPr/>
      </dsp:nvSpPr>
      <dsp:spPr>
        <a:xfrm>
          <a:off x="1331649" y="5373219"/>
          <a:ext cx="2561704" cy="12808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Моторика, эмоциональная и коммуникативная сферы</a:t>
          </a:r>
        </a:p>
      </dsp:txBody>
      <dsp:txXfrm>
        <a:off x="1331649" y="5373219"/>
        <a:ext cx="2561704" cy="1280852"/>
      </dsp:txXfrm>
    </dsp:sp>
    <dsp:sp modelId="{3C634772-0936-4CF3-9A9F-6710EDB7D61A}">
      <dsp:nvSpPr>
        <dsp:cNvPr id="0" name=""/>
        <dsp:cNvSpPr/>
      </dsp:nvSpPr>
      <dsp:spPr>
        <a:xfrm>
          <a:off x="3291147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Расширение лексического запаса</a:t>
          </a:r>
        </a:p>
      </dsp:txBody>
      <dsp:txXfrm>
        <a:off x="3291147" y="1820853"/>
        <a:ext cx="2561704" cy="1280852"/>
      </dsp:txXfrm>
    </dsp:sp>
    <dsp:sp modelId="{FFB11CE4-2BD3-40FC-AFB1-2ABCEE922A37}">
      <dsp:nvSpPr>
        <dsp:cNvPr id="0" name=""/>
        <dsp:cNvSpPr/>
      </dsp:nvSpPr>
      <dsp:spPr>
        <a:xfrm>
          <a:off x="6390809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Коррекция речевых нарушений</a:t>
          </a:r>
        </a:p>
      </dsp:txBody>
      <dsp:txXfrm>
        <a:off x="6390809" y="1820853"/>
        <a:ext cx="2561704" cy="1280852"/>
      </dsp:txXfrm>
    </dsp:sp>
    <dsp:sp modelId="{CE557894-E48E-4E30-8203-23525584ABE3}">
      <dsp:nvSpPr>
        <dsp:cNvPr id="0" name=""/>
        <dsp:cNvSpPr/>
      </dsp:nvSpPr>
      <dsp:spPr>
        <a:xfrm>
          <a:off x="6390809" y="3639662"/>
          <a:ext cx="2561704" cy="1280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Темп и ритм дыхания и речи, просодика, нарушения артикуляции</a:t>
          </a:r>
        </a:p>
      </dsp:txBody>
      <dsp:txXfrm>
        <a:off x="6390809" y="3639662"/>
        <a:ext cx="2561704" cy="1280852"/>
      </dsp:txXfrm>
    </dsp:sp>
    <dsp:sp modelId="{F99F20D0-2CA4-477E-963E-3CCB61457FDC}">
      <dsp:nvSpPr>
        <dsp:cNvPr id="0" name=""/>
        <dsp:cNvSpPr/>
      </dsp:nvSpPr>
      <dsp:spPr>
        <a:xfrm>
          <a:off x="5220059" y="5373219"/>
          <a:ext cx="2561704" cy="12808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</a:rPr>
            <a:t>Фонематический слух</a:t>
          </a:r>
        </a:p>
      </dsp:txBody>
      <dsp:txXfrm>
        <a:off x="5220059" y="5373219"/>
        <a:ext cx="2561704" cy="12808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152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D69129B-9D15-4131-9837-EC7ECEF383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9749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C52750F-DD0F-4353-A9A7-BD7EA88AB7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4449F-AD4B-412B-84E9-C73F1252C7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178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20B61-F8EC-4847-AB04-64CD70BE8B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3239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C049B65-16DF-4F24-8C6F-9F2B4196539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8427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28D35E-1BB1-42BE-9CCE-59E8DB58C0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536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8E851-A38B-45E5-AA73-4852E9F8CE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152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A339F-70C8-4921-A213-4F4690354C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7515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4CD81-7BF6-485F-BFA6-BE40DE35235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767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F3A01-77F4-4C28-BB70-87973278D0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107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387DF-23EB-478B-8BDA-CE7969302D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8077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869AE-17F6-42B2-B86D-C96157F8CF5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6269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D4CB-F8A2-487F-B2D5-7162480311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960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F2F4E-E8EB-4CB2-A318-466AA2F30A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4983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F8A83C6-F4A5-470F-AF6D-9CAAB6A423F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60648"/>
            <a:ext cx="8314952" cy="3212976"/>
          </a:xfrm>
        </p:spPr>
        <p:txBody>
          <a:bodyPr/>
          <a:lstStyle/>
          <a:p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25602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05733" y="1052736"/>
            <a:ext cx="4740400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Веселая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логоритмика</a:t>
            </a:r>
            <a:br>
              <a:rPr lang="ru-RU" sz="4400" b="1" dirty="0">
                <a:solidFill>
                  <a:srgbClr val="FF0000"/>
                </a:solidFill>
              </a:rPr>
            </a:br>
            <a:r>
              <a:rPr lang="ru-RU" sz="4400" b="1" dirty="0">
                <a:solidFill>
                  <a:srgbClr val="FF0000"/>
                </a:solidFill>
              </a:rPr>
              <a:t>для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дошкольников.</a:t>
            </a:r>
            <a:br>
              <a:rPr lang="ru-RU" sz="4400" b="1" dirty="0">
                <a:solidFill>
                  <a:srgbClr val="FF0000"/>
                </a:solidFill>
              </a:rPr>
            </a:b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980728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000000"/>
                </a:solidFill>
              </a:rPr>
              <a:t>Основные этапы</a:t>
            </a:r>
          </a:p>
          <a:p>
            <a:pPr algn="ctr"/>
            <a:r>
              <a:rPr lang="ru-RU" sz="2400" b="1" u="sng" dirty="0">
                <a:solidFill>
                  <a:srgbClr val="000000"/>
                </a:solidFill>
              </a:rPr>
              <a:t> реализации проекта: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</a:p>
          <a:p>
            <a:r>
              <a:rPr lang="ru-RU" sz="2400" dirty="0">
                <a:solidFill>
                  <a:srgbClr val="000000"/>
                </a:solidFill>
              </a:rPr>
              <a:t>1. подготовительный</a:t>
            </a:r>
          </a:p>
          <a:p>
            <a:r>
              <a:rPr lang="ru-RU" sz="2400" dirty="0">
                <a:solidFill>
                  <a:srgbClr val="000000"/>
                </a:solidFill>
              </a:rPr>
              <a:t>2. основной</a:t>
            </a:r>
          </a:p>
          <a:p>
            <a:r>
              <a:rPr lang="ru-RU" sz="2400" dirty="0">
                <a:solidFill>
                  <a:srgbClr val="000000"/>
                </a:solidFill>
              </a:rPr>
              <a:t>3. заключительный.</a:t>
            </a:r>
          </a:p>
          <a:p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sz="4800" b="1" u="sng" dirty="0">
                <a:solidFill>
                  <a:srgbClr val="00B050"/>
                </a:solidFill>
              </a:rPr>
              <a:t>Объект</a:t>
            </a: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dirty="0">
                <a:solidFill>
                  <a:schemeClr val="bg1"/>
                </a:solidFill>
              </a:rPr>
              <a:t>Процесс речевого и психомоторного  развития детей дошкольного возраста.</a:t>
            </a:r>
            <a:r>
              <a:rPr lang="ru-RU" dirty="0"/>
              <a:t/>
            </a:r>
            <a:br>
              <a:rPr lang="ru-RU" dirty="0"/>
            </a:br>
            <a:r>
              <a:rPr lang="ru-RU" sz="4800" b="1" u="sng" dirty="0">
                <a:solidFill>
                  <a:srgbClr val="00B050"/>
                </a:solidFill>
              </a:rPr>
              <a:t>Предмет</a:t>
            </a:r>
            <a:r>
              <a:rPr lang="ru-RU" sz="4800" b="1" u="sng" dirty="0"/>
              <a:t/>
            </a:r>
            <a:br>
              <a:rPr lang="ru-RU" sz="4800" b="1" u="sng" dirty="0"/>
            </a:br>
            <a:r>
              <a:rPr lang="ru-RU" dirty="0">
                <a:solidFill>
                  <a:schemeClr val="bg1"/>
                </a:solidFill>
              </a:rPr>
              <a:t>Логопедическая ритмика как средство развития и стимулирования речи и моторики у детей.</a:t>
            </a:r>
          </a:p>
        </p:txBody>
      </p:sp>
      <p:pic>
        <p:nvPicPr>
          <p:cNvPr id="20482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43608" y="476672"/>
            <a:ext cx="7488832" cy="58169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конечные результаты</a:t>
            </a: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Улучшение фонематических процессов;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Выработка правильного темпа речи, ритма, дыхания;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Сформированность  речевого выдоха;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Активизация мышц артикуляционного аппарата;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Улучшение речевой памяти;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6.Способность выполнять дыхательные и пальчиковые упражнения, быстро реагировать на смену движений.</a:t>
            </a:r>
          </a:p>
          <a:p>
            <a:pPr algn="just" eaLnBrk="0" hangingPunct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Развитие координации в соответствии с музыкальным сопровождением, что способствует снижению психоэмоционального напряжения и укреплению здоровья детей.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5510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73616" cy="1512168"/>
          </a:xfrm>
        </p:spPr>
        <p:txBody>
          <a:bodyPr/>
          <a:lstStyle/>
          <a:p>
            <a:r>
              <a:rPr lang="ru-RU" sz="4000" b="1" u="sng" dirty="0">
                <a:solidFill>
                  <a:srgbClr val="00B050"/>
                </a:solidFill>
              </a:rPr>
              <a:t>Предполагаемый результат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46848"/>
          </a:xfrm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000" dirty="0">
                <a:solidFill>
                  <a:schemeClr val="bg1"/>
                </a:solidFill>
              </a:rPr>
              <a:t>Дошкольники легче овладевают всеми компонентами речевого развития.</a:t>
            </a: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>  </a:t>
            </a:r>
          </a:p>
          <a:p>
            <a:pPr>
              <a:buFont typeface="Wingdings" pitchFamily="2" charset="2"/>
              <a:buChar char="v"/>
            </a:pPr>
            <a:r>
              <a:rPr lang="ru-RU" sz="4000" dirty="0">
                <a:solidFill>
                  <a:schemeClr val="bg1"/>
                </a:solidFill>
              </a:rPr>
              <a:t>Нормализуются психомоторные процессы</a:t>
            </a: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9462" name="Picture 6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11760" y="1556792"/>
            <a:ext cx="495199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>
                <a:solidFill>
                  <a:srgbClr val="FF0000"/>
                </a:solidFill>
              </a:rPr>
              <a:t>Реализация</a:t>
            </a:r>
          </a:p>
          <a:p>
            <a:pPr algn="ctr"/>
            <a:r>
              <a:rPr lang="ru-RU" sz="6000" b="1" u="sng" dirty="0">
                <a:solidFill>
                  <a:srgbClr val="FF0000"/>
                </a:solidFill>
              </a:rPr>
              <a:t> проекта:</a:t>
            </a:r>
            <a:endParaRPr lang="ru-RU" sz="6000" dirty="0">
              <a:solidFill>
                <a:srgbClr val="FF0000"/>
              </a:solidFill>
            </a:endParaRPr>
          </a:p>
          <a:p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923238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54369295"/>
              </p:ext>
            </p:extLst>
          </p:nvPr>
        </p:nvGraphicFramePr>
        <p:xfrm>
          <a:off x="0" y="1"/>
          <a:ext cx="9144000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8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131840" y="2636912"/>
            <a:ext cx="3384376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0000"/>
                </a:solidFill>
              </a:rPr>
              <a:t>логоритмика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796136" y="2348880"/>
            <a:ext cx="639647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555776" y="1988840"/>
            <a:ext cx="864096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699792" y="3501008"/>
            <a:ext cx="648072" cy="1152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572000" y="3573016"/>
            <a:ext cx="72008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364088" y="3573016"/>
            <a:ext cx="9144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211960" y="1628800"/>
            <a:ext cx="0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292080" y="1772816"/>
            <a:ext cx="576064" cy="936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5580112" y="404664"/>
            <a:ext cx="2952328" cy="108012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Развитие межполушарных взаимодействий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71800" y="476672"/>
            <a:ext cx="2520280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Пополнение словарного запаса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16216" y="1844824"/>
            <a:ext cx="2627784" cy="1080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400" dirty="0">
              <a:solidFill>
                <a:srgbClr val="000000"/>
              </a:solidFill>
            </a:endParaRPr>
          </a:p>
          <a:p>
            <a:pPr lvl="0" algn="ctr"/>
            <a:r>
              <a:rPr lang="ru-RU" sz="2200" dirty="0">
                <a:solidFill>
                  <a:srgbClr val="000000"/>
                </a:solidFill>
              </a:rPr>
              <a:t>Фонематический слух</a:t>
            </a:r>
          </a:p>
          <a:p>
            <a:pPr algn="ctr"/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0" y="980728"/>
            <a:ext cx="2520280" cy="108012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200" dirty="0">
              <a:solidFill>
                <a:srgbClr val="000000"/>
              </a:solidFill>
            </a:endParaRPr>
          </a:p>
          <a:p>
            <a:pPr lvl="0" algn="ctr"/>
            <a:r>
              <a:rPr lang="ru-RU" sz="2200" dirty="0">
                <a:solidFill>
                  <a:srgbClr val="000000"/>
                </a:solidFill>
              </a:rPr>
              <a:t>Слуховое внимание, память</a:t>
            </a:r>
          </a:p>
          <a:p>
            <a:pPr algn="ctr"/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1520" y="4797152"/>
            <a:ext cx="2987824" cy="136815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Зрительно-пространственная ориентировка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563888" y="4941168"/>
            <a:ext cx="2808312" cy="1296144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rgbClr val="000000"/>
                </a:solidFill>
              </a:rPr>
              <a:t>Активизация мышц артикуляционного аппарата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35688" y="3933056"/>
            <a:ext cx="2808312" cy="1080120"/>
          </a:xfrm>
          <a:prstGeom prst="roundRect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Развитие мелкой и общей моторики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0" y="2636912"/>
            <a:ext cx="2627784" cy="1512168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Темп и ритм дыхания и речи, просодика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2555776" y="3212976"/>
            <a:ext cx="50405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2536991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600" dirty="0"/>
              <a:t>    </a:t>
            </a:r>
            <a:r>
              <a:rPr lang="ru-RU" sz="3600" dirty="0" err="1">
                <a:solidFill>
                  <a:schemeClr val="bg1"/>
                </a:solidFill>
              </a:rPr>
              <a:t>Логоритмика</a:t>
            </a:r>
            <a:r>
              <a:rPr lang="ru-RU" sz="3600" dirty="0">
                <a:solidFill>
                  <a:schemeClr val="bg1"/>
                </a:solidFill>
              </a:rPr>
              <a:t>  представляет собой  объединение на основе единого замысла  системы музыкально-двигательных, </a:t>
            </a:r>
            <a:r>
              <a:rPr lang="ru-RU" sz="3600" dirty="0" err="1">
                <a:solidFill>
                  <a:schemeClr val="bg1"/>
                </a:solidFill>
              </a:rPr>
              <a:t>речедвигательных</a:t>
            </a:r>
            <a:r>
              <a:rPr lang="ru-RU" sz="3600" dirty="0">
                <a:solidFill>
                  <a:schemeClr val="bg1"/>
                </a:solidFill>
              </a:rPr>
              <a:t> и музыкально-речевых игр и упражнений, осуществляемых в целях стимулирования речевого развития дошкольников.</a:t>
            </a:r>
            <a:endParaRPr lang="ru-RU" sz="3600" i="1" dirty="0">
              <a:solidFill>
                <a:schemeClr val="bg1"/>
              </a:solidFill>
            </a:endParaRPr>
          </a:p>
          <a:p>
            <a:pPr>
              <a:buNone/>
            </a:pPr>
            <a:endParaRPr lang="ru-RU" i="1" dirty="0"/>
          </a:p>
        </p:txBody>
      </p:sp>
      <p:pic>
        <p:nvPicPr>
          <p:cNvPr id="1843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32" y="17240"/>
            <a:ext cx="9166332" cy="684076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55776" y="1112838"/>
            <a:ext cx="6264696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800" b="1" i="1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Подготовительный</a:t>
            </a:r>
            <a:endParaRPr kumimoji="0" lang="ru-RU" sz="38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Выбор темы, постановка проблемы 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Определение цели и задач исследовательской работы.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Изучение и подбор методической и художественной литературы, музыкального репертуара.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24501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79928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0000"/>
                </a:solidFill>
                <a:cs typeface="Times New Roman" pitchFamily="18" charset="0"/>
              </a:rPr>
              <a:t>Структура </a:t>
            </a:r>
          </a:p>
          <a:p>
            <a:pPr lvl="0" algn="ctr"/>
            <a:r>
              <a:rPr lang="ru-RU" sz="3600" b="1" i="1" u="sng" dirty="0">
                <a:solidFill>
                  <a:srgbClr val="000000"/>
                </a:solidFill>
                <a:cs typeface="Times New Roman" pitchFamily="18" charset="0"/>
              </a:rPr>
              <a:t>логоритмического занятия</a:t>
            </a:r>
          </a:p>
          <a:p>
            <a:endParaRPr lang="ru-RU" sz="2400" b="1" i="1" dirty="0">
              <a:solidFill>
                <a:srgbClr val="000000"/>
              </a:solidFill>
            </a:endParaRPr>
          </a:p>
          <a:p>
            <a:r>
              <a:rPr lang="ru-RU" sz="2400" b="1" i="1" dirty="0">
                <a:solidFill>
                  <a:srgbClr val="000000"/>
                </a:solidFill>
              </a:rPr>
              <a:t>1. Подготовительная часть</a:t>
            </a:r>
            <a:r>
              <a:rPr lang="ru-RU" sz="2400" dirty="0">
                <a:solidFill>
                  <a:srgbClr val="000000"/>
                </a:solidFill>
              </a:rPr>
              <a:t>  продолжается от 3 до    7 минут. </a:t>
            </a:r>
          </a:p>
          <a:p>
            <a:endParaRPr lang="ru-RU" sz="2400" dirty="0">
              <a:solidFill>
                <a:srgbClr val="000000"/>
              </a:solidFill>
            </a:endParaRPr>
          </a:p>
          <a:p>
            <a:pPr lvl="0"/>
            <a:r>
              <a:rPr lang="ru-RU" sz="2400" dirty="0">
                <a:solidFill>
                  <a:srgbClr val="000000"/>
                </a:solidFill>
              </a:rPr>
              <a:t>Вводная ходьба и</a:t>
            </a:r>
          </a:p>
          <a:p>
            <a:pPr lvl="0"/>
            <a:r>
              <a:rPr lang="ru-RU" sz="2400" dirty="0">
                <a:solidFill>
                  <a:srgbClr val="000000"/>
                </a:solidFill>
              </a:rPr>
              <a:t> ориентирование в пространстве. </a:t>
            </a:r>
          </a:p>
          <a:p>
            <a:pPr lvl="0" algn="r"/>
            <a:r>
              <a:rPr lang="ru-RU" sz="2400" dirty="0">
                <a:solidFill>
                  <a:srgbClr val="000000"/>
                </a:solidFill>
              </a:rPr>
              <a:t>Динамические упражнения </a:t>
            </a:r>
          </a:p>
          <a:p>
            <a:pPr lvl="0" algn="r"/>
            <a:r>
              <a:rPr lang="ru-RU" sz="2400" dirty="0">
                <a:solidFill>
                  <a:srgbClr val="000000"/>
                </a:solidFill>
              </a:rPr>
              <a:t>на регуляцию мышечного тонуса .</a:t>
            </a:r>
          </a:p>
          <a:p>
            <a:pPr lvl="0" algn="ctr"/>
            <a:endParaRPr lang="ru-RU" sz="3600" b="1" i="1" u="sng" dirty="0">
              <a:solidFill>
                <a:srgbClr val="000000"/>
              </a:solidFill>
              <a:cs typeface="Times New Roman" pitchFamily="18" charset="0"/>
            </a:endParaRPr>
          </a:p>
          <a:p>
            <a:endParaRPr lang="ru-RU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755576" y="620688"/>
            <a:ext cx="7236886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lang="ru-RU" sz="2400" b="1" i="1" dirty="0">
                <a:solidFill>
                  <a:srgbClr val="000000"/>
                </a:solidFill>
                <a:latin typeface="+mn-lt"/>
                <a:cs typeface="Arial" pitchFamily="34" charset="0"/>
              </a:rPr>
              <a:t>О</a:t>
            </a:r>
            <a:r>
              <a:rPr lang="ru-RU" sz="2400" b="1" i="1" dirty="0">
                <a:solidFill>
                  <a:srgbClr val="000000"/>
                </a:solidFill>
              </a:rPr>
              <a:t>сновная часть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занимает от 10 до 15 минут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и включает в себя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следующие виды деятельности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Артикуляционная</a:t>
            </a:r>
            <a:r>
              <a:rPr kumimoji="0" lang="ru-RU" sz="22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>
                <a:solidFill>
                  <a:srgbClr val="000000"/>
                </a:solidFill>
                <a:latin typeface="+mn-lt"/>
                <a:cs typeface="Arial" pitchFamily="34" charset="0"/>
              </a:rPr>
              <a:t>2. Дыхательная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3. Упражнения на развитие памяти и внимания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>
                <a:solidFill>
                  <a:srgbClr val="000000"/>
                </a:solidFill>
                <a:latin typeface="+mn-lt"/>
                <a:cs typeface="Arial" pitchFamily="34" charset="0"/>
              </a:rPr>
              <a:t>4. Чистоговорки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5. Речевые игры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>
                <a:solidFill>
                  <a:srgbClr val="000000"/>
                </a:solidFill>
                <a:latin typeface="+mn-lt"/>
                <a:cs typeface="Arial" pitchFamily="34" charset="0"/>
              </a:rPr>
              <a:t>6.</a:t>
            </a:r>
            <a:r>
              <a:rPr lang="ru-RU" sz="2200" dirty="0">
                <a:solidFill>
                  <a:srgbClr val="000000"/>
                </a:solidFill>
                <a:latin typeface="+mn-lt"/>
                <a:cs typeface="Arial" pitchFamily="34" charset="0"/>
              </a:rPr>
              <a:t> Ритмические игры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7. Пальчиковая</a:t>
            </a:r>
            <a:r>
              <a:rPr kumimoji="0" lang="ru-RU" sz="22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>
                <a:solidFill>
                  <a:srgbClr val="000000"/>
                </a:solidFill>
                <a:latin typeface="+mn-lt"/>
                <a:cs typeface="Arial" pitchFamily="34" charset="0"/>
              </a:rPr>
              <a:t>8.</a:t>
            </a:r>
            <a:r>
              <a:rPr lang="ru-RU" sz="2200" dirty="0">
                <a:solidFill>
                  <a:srgbClr val="000000"/>
                </a:solidFill>
                <a:latin typeface="+mn-lt"/>
                <a:cs typeface="Arial" pitchFamily="34" charset="0"/>
              </a:rPr>
              <a:t> Элементарное </a:t>
            </a:r>
            <a:r>
              <a:rPr lang="ru-RU" sz="2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музицирование</a:t>
            </a:r>
            <a:r>
              <a:rPr lang="ru-RU" sz="2200" dirty="0">
                <a:solidFill>
                  <a:srgbClr val="000000"/>
                </a:solidFill>
                <a:latin typeface="+mn-lt"/>
                <a:cs typeface="Arial" pitchFamily="34" charset="0"/>
              </a:rPr>
              <a:t> на детских музыкальных и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нструментах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dirty="0">
                <a:solidFill>
                  <a:srgbClr val="000000"/>
                </a:solidFill>
                <a:latin typeface="+mn-lt"/>
                <a:cs typeface="Arial" pitchFamily="34" charset="0"/>
              </a:rPr>
              <a:t>9. Подвижные игры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763688" y="1052736"/>
            <a:ext cx="6516216" cy="38164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3. Заключительная часть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занимает от 2 до 7 минут.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неё входят упражнения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восстановление дыхания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снятие мышечного и эмоционального напряжения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спокойная ходьба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релаксационные упражнения.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Двигательно-речевые упражнения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C92BFF7-7F63-4014-A6B4-51F938BCC7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16832"/>
            <a:ext cx="3075806" cy="41010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A7A9C1E-A020-4646-84DE-F1211DF53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580" y="2519603"/>
            <a:ext cx="2949792" cy="39330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Игры с палочками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68AA22B-799A-429F-B18B-0163EDF74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2859782" cy="38130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31D32A1-C72E-4A75-975E-06925C7E170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060848"/>
            <a:ext cx="3147814" cy="4197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052736"/>
            <a:ext cx="61959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FF0066"/>
                </a:solidFill>
              </a:rPr>
              <a:t>МБДОУ №8 «Теремок»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4546" y="2285992"/>
            <a:ext cx="758649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           Музыкальный </a:t>
            </a:r>
            <a:r>
              <a:rPr lang="ru-RU" sz="3200" dirty="0" err="1">
                <a:solidFill>
                  <a:srgbClr val="C00000"/>
                </a:solidFill>
              </a:rPr>
              <a:t>рук-ль</a:t>
            </a:r>
            <a:r>
              <a:rPr lang="ru-RU" sz="3200" dirty="0">
                <a:solidFill>
                  <a:srgbClr val="C00000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    Каратченя Е.Н.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Воспитатели: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    Белоусова Т.В.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   Архипова И.Н.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C00000"/>
                </a:solidFill>
              </a:rPr>
              <a:t>Группа №11 «Красная Шапочка»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56385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Музыкальные игры на ритм</a:t>
            </a:r>
          </a:p>
        </p:txBody>
      </p:sp>
      <p:pic>
        <p:nvPicPr>
          <p:cNvPr id="4" name="Рисунок 3" descr="20210113_091928.jpg"/>
          <p:cNvPicPr>
            <a:picLocks noChangeAspect="1"/>
          </p:cNvPicPr>
          <p:nvPr/>
        </p:nvPicPr>
        <p:blipFill>
          <a:blip r:embed="rId2" cstate="print"/>
          <a:srcRect l="17969" t="16847" r="23335"/>
          <a:stretch>
            <a:fillRect/>
          </a:stretch>
        </p:blipFill>
        <p:spPr>
          <a:xfrm rot="5400000">
            <a:off x="411787" y="945479"/>
            <a:ext cx="4034145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D3AC188-F177-4CD7-9658-9162820FB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2428868"/>
            <a:ext cx="4000528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210113_091732.jpg"/>
          <p:cNvPicPr>
            <a:picLocks noChangeAspect="1"/>
          </p:cNvPicPr>
          <p:nvPr/>
        </p:nvPicPr>
        <p:blipFill>
          <a:blip r:embed="rId2" cstate="print"/>
          <a:srcRect l="12499"/>
          <a:stretch>
            <a:fillRect/>
          </a:stretch>
        </p:blipFill>
        <p:spPr>
          <a:xfrm rot="4991778">
            <a:off x="536815" y="1002111"/>
            <a:ext cx="3887699" cy="43075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0A316F5-C992-498E-BB2C-CB65A2C7D6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324">
            <a:off x="3515052" y="2299173"/>
            <a:ext cx="5478624" cy="391858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714A64-5BEC-402B-8F1D-44213530D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8229600" cy="599728"/>
          </a:xfrm>
        </p:spPr>
        <p:txBody>
          <a:bodyPr/>
          <a:lstStyle/>
          <a:p>
            <a:r>
              <a:rPr lang="ru-RU" sz="4000" dirty="0">
                <a:solidFill>
                  <a:srgbClr val="FF0000"/>
                </a:solidFill>
              </a:rPr>
              <a:t>Пальчиковая гимнастика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Логопедические распевки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0E22C53-F16A-40D6-82F0-F49D34760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651">
            <a:off x="5652120" y="1556792"/>
            <a:ext cx="2890664" cy="21679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457419A-C84D-4C8A-B292-B0160A7C28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851">
            <a:off x="4789584" y="4137434"/>
            <a:ext cx="3131840" cy="23488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738AB50-8CA1-427E-A70E-259A87A612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7346"/>
          <a:stretch/>
        </p:blipFill>
        <p:spPr>
          <a:xfrm rot="20946020">
            <a:off x="431037" y="1714538"/>
            <a:ext cx="3990082" cy="304105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386"/>
            <a:ext cx="8229600" cy="792088"/>
          </a:xfrm>
        </p:spPr>
        <p:txBody>
          <a:bodyPr/>
          <a:lstStyle/>
          <a:p>
            <a:endParaRPr lang="ru-RU" sz="4000" b="1" u="sng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402832"/>
          </a:xfrm>
        </p:spPr>
        <p:txBody>
          <a:bodyPr/>
          <a:lstStyle/>
          <a:p>
            <a:pPr lvl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>
                <a:solidFill>
                  <a:schemeClr val="bg1"/>
                </a:solidFill>
              </a:rPr>
              <a:t> </a:t>
            </a:r>
            <a:endParaRPr lang="ru-RU" dirty="0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332" cy="684076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55776" y="1269340"/>
            <a:ext cx="5904656" cy="2492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/>
            <a:r>
              <a:rPr lang="ru-RU" sz="4400" b="1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Заключительный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1.Итоговое</a:t>
            </a:r>
            <a:r>
              <a:rPr kumimoji="0" lang="ru-RU" altLang="zh-CN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занятие</a:t>
            </a:r>
            <a:endParaRPr kumimoji="0" lang="ru-RU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lvl="0" algn="ctr" eaLnBrk="0" hangingPunct="0"/>
            <a:endParaRPr kumimoji="0" lang="ru-RU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55382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980728"/>
            <a:ext cx="489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</a:rPr>
              <a:t>Выводы:</a:t>
            </a:r>
          </a:p>
          <a:p>
            <a:r>
              <a:rPr lang="ru-RU" dirty="0">
                <a:solidFill>
                  <a:srgbClr val="000000"/>
                </a:solidFill>
              </a:rPr>
              <a:t>1.Логопедическая ритмика полезна всем детям, имеющим проблемы становления речевой функции.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2. Создает положительный эмоциональный настрой к речи, мотивацию к выполнению логопедических упражнений.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3. Регулярные занятия </a:t>
            </a:r>
            <a:r>
              <a:rPr lang="ru-RU" dirty="0" err="1">
                <a:solidFill>
                  <a:srgbClr val="000000"/>
                </a:solidFill>
              </a:rPr>
              <a:t>логоритмикой</a:t>
            </a:r>
            <a:r>
              <a:rPr lang="ru-RU" dirty="0">
                <a:solidFill>
                  <a:srgbClr val="000000"/>
                </a:solidFill>
              </a:rPr>
              <a:t> способствуют нормализации речи ребенка, его фонематических процессов (вне зависимости от речевого нарушения)</a:t>
            </a:r>
          </a:p>
        </p:txBody>
      </p:sp>
    </p:spTree>
    <p:extLst>
      <p:ext uri="{BB962C8B-B14F-4D97-AF65-F5344CB8AC3E}">
        <p14:creationId xmlns="" xmlns:p14="http://schemas.microsoft.com/office/powerpoint/2010/main" val="412293031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логопед\uytuytuytu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0" y="5302250"/>
            <a:ext cx="51847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внимание !!!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362950" cy="63373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sz="4000" b="1" u="sng" dirty="0"/>
          </a:p>
        </p:txBody>
      </p:sp>
      <p:pic>
        <p:nvPicPr>
          <p:cNvPr id="2355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326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1268760"/>
            <a:ext cx="554461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000" b="1" u="sng" dirty="0">
                <a:solidFill>
                  <a:srgbClr val="00B050"/>
                </a:solidFill>
              </a:rPr>
              <a:t>Проблема</a:t>
            </a:r>
          </a:p>
          <a:p>
            <a:pPr algn="ctr">
              <a:lnSpc>
                <a:spcPct val="90000"/>
              </a:lnSpc>
            </a:pPr>
            <a:endParaRPr lang="ru-RU" sz="2000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dirty="0">
                <a:solidFill>
                  <a:schemeClr val="bg1"/>
                </a:solidFill>
              </a:rPr>
              <a:t>У детей дошкольного возраста часто наблюдается значительное нарушение различных компонентов языковой системы.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dirty="0">
                <a:solidFill>
                  <a:schemeClr val="bg1"/>
                </a:solidFill>
              </a:rPr>
              <a:t>Недостаточно сформированы психомоторные  и речевые процессы.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764704"/>
            <a:ext cx="8229600" cy="4751387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4000" b="1" u="sng" dirty="0">
                <a:solidFill>
                  <a:srgbClr val="00B050"/>
                </a:solidFill>
              </a:rPr>
              <a:t>Гипотеза</a:t>
            </a:r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endParaRPr lang="ru-RU" sz="3600" b="1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r>
              <a:rPr lang="ru-RU" sz="4400" b="1" dirty="0">
                <a:solidFill>
                  <a:schemeClr val="bg1"/>
                </a:solidFill>
              </a:rPr>
              <a:t>В развитии речевой и психической деятельности дошкольников положительную роль играют занятия </a:t>
            </a:r>
            <a:r>
              <a:rPr lang="ru-RU" sz="4400" b="1" dirty="0" err="1">
                <a:solidFill>
                  <a:schemeClr val="bg1"/>
                </a:solidFill>
              </a:rPr>
              <a:t>логоритмикой</a:t>
            </a:r>
            <a:r>
              <a:rPr lang="ru-RU" sz="4400" b="1" dirty="0">
                <a:solidFill>
                  <a:schemeClr val="bg1"/>
                </a:solidFill>
              </a:rPr>
              <a:t>. </a:t>
            </a:r>
          </a:p>
          <a:p>
            <a:pPr algn="ctr">
              <a:lnSpc>
                <a:spcPct val="90000"/>
              </a:lnSpc>
              <a:buNone/>
            </a:pPr>
            <a:endParaRPr lang="ru-RU" sz="3600" b="1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ru-RU" sz="3600" b="1" dirty="0"/>
          </a:p>
        </p:txBody>
      </p:sp>
      <p:pic>
        <p:nvPicPr>
          <p:cNvPr id="22530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87624" y="980728"/>
            <a:ext cx="71287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000000"/>
                </a:solidFill>
              </a:rPr>
              <a:t>Тип проекта: </a:t>
            </a:r>
            <a:r>
              <a:rPr lang="ru-RU" sz="3200" dirty="0">
                <a:solidFill>
                  <a:srgbClr val="000000"/>
                </a:solidFill>
              </a:rPr>
              <a:t>практико-ориентированный</a:t>
            </a:r>
          </a:p>
          <a:p>
            <a:endParaRPr lang="ru-RU" sz="3200" b="1" dirty="0">
              <a:solidFill>
                <a:srgbClr val="000000"/>
              </a:solidFill>
            </a:endParaRPr>
          </a:p>
          <a:p>
            <a:r>
              <a:rPr lang="ru-RU" sz="3200" b="1" u="sng" dirty="0">
                <a:solidFill>
                  <a:srgbClr val="000000"/>
                </a:solidFill>
              </a:rPr>
              <a:t>Цель:</a:t>
            </a:r>
            <a:r>
              <a:rPr lang="ru-RU" sz="3200" dirty="0">
                <a:solidFill>
                  <a:srgbClr val="000000"/>
                </a:solidFill>
              </a:rPr>
              <a:t> Коррекция и профилактика имеющихся отклонений в речевом  развитии ребёнка посредством сочетания слова, музыки и движения.</a:t>
            </a:r>
          </a:p>
          <a:p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023738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4664"/>
            <a:ext cx="9036496" cy="6453336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dirty="0"/>
          </a:p>
          <a:p>
            <a:pPr marL="0" indent="0" algn="ctr">
              <a:lnSpc>
                <a:spcPct val="90000"/>
              </a:lnSpc>
              <a:buNone/>
            </a:pPr>
            <a:r>
              <a:rPr lang="ru-RU" sz="4000" b="1" u="sng" dirty="0">
                <a:solidFill>
                  <a:srgbClr val="00B050"/>
                </a:solidFill>
              </a:rPr>
              <a:t>Цель</a:t>
            </a:r>
          </a:p>
          <a:p>
            <a:pPr algn="ctr">
              <a:lnSpc>
                <a:spcPct val="90000"/>
              </a:lnSpc>
            </a:pPr>
            <a:endParaRPr lang="ru-RU" sz="4000" dirty="0"/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>
                <a:solidFill>
                  <a:schemeClr val="bg1"/>
                </a:solidFill>
              </a:rPr>
              <a:t> Стимулирование процесса речевой и психической активности  детей посредством  использования занятий </a:t>
            </a:r>
            <a:r>
              <a:rPr lang="ru-RU" sz="4000" dirty="0" err="1">
                <a:solidFill>
                  <a:schemeClr val="bg1"/>
                </a:solidFill>
              </a:rPr>
              <a:t>логоритмикой</a:t>
            </a:r>
            <a:r>
              <a:rPr lang="ru-RU" sz="4000" dirty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90000"/>
              </a:lnSpc>
            </a:pPr>
            <a:endParaRPr lang="ru-RU" sz="4000" b="1" dirty="0"/>
          </a:p>
          <a:p>
            <a:pPr algn="ctr">
              <a:lnSpc>
                <a:spcPct val="90000"/>
              </a:lnSpc>
            </a:pPr>
            <a:endParaRPr lang="ru-RU" dirty="0"/>
          </a:p>
        </p:txBody>
      </p:sp>
      <p:pic>
        <p:nvPicPr>
          <p:cNvPr id="21506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5656" y="476672"/>
            <a:ext cx="6912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>
                <a:solidFill>
                  <a:srgbClr val="FF0000"/>
                </a:solidFill>
              </a:rPr>
              <a:t>Задачи: </a:t>
            </a:r>
          </a:p>
          <a:p>
            <a:pPr algn="ctr"/>
            <a:endParaRPr lang="ru-RU" sz="4400" u="sng" dirty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>
                <a:solidFill>
                  <a:srgbClr val="000000"/>
                </a:solidFill>
              </a:rPr>
              <a:t>Оздоровительные задачи</a:t>
            </a:r>
            <a:r>
              <a:rPr lang="ru-RU" dirty="0">
                <a:solidFill>
                  <a:srgbClr val="000000"/>
                </a:solidFill>
              </a:rPr>
              <a:t>: </a:t>
            </a:r>
          </a:p>
          <a:p>
            <a:r>
              <a:rPr lang="ru-RU" sz="2200" dirty="0">
                <a:solidFill>
                  <a:srgbClr val="000000"/>
                </a:solidFill>
              </a:rPr>
              <a:t>укрепление костно-мышечного аппарата; </a:t>
            </a:r>
          </a:p>
          <a:p>
            <a:r>
              <a:rPr lang="ru-RU" sz="2200" dirty="0">
                <a:solidFill>
                  <a:srgbClr val="000000"/>
                </a:solidFill>
              </a:rPr>
              <a:t>развитие физиологического дыхания; </a:t>
            </a:r>
          </a:p>
          <a:p>
            <a:r>
              <a:rPr lang="ru-RU" sz="2200" dirty="0">
                <a:solidFill>
                  <a:srgbClr val="000000"/>
                </a:solidFill>
              </a:rPr>
              <a:t>развитие координации движений и моторных функций; </a:t>
            </a:r>
          </a:p>
          <a:p>
            <a:r>
              <a:rPr lang="ru-RU" sz="2200" dirty="0">
                <a:solidFill>
                  <a:srgbClr val="000000"/>
                </a:solidFill>
              </a:rPr>
              <a:t>воспитание правильной осанки, походки, грации движений; </a:t>
            </a:r>
          </a:p>
          <a:p>
            <a:r>
              <a:rPr lang="ru-RU" sz="2200" dirty="0">
                <a:solidFill>
                  <a:srgbClr val="000000"/>
                </a:solidFill>
              </a:rPr>
              <a:t>развитие ловкости, силы, выносливости.</a:t>
            </a: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1331640" y="371703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331640" y="443711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331640" y="306896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331640" y="270892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331640" y="234888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764704"/>
            <a:ext cx="64087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</a:rPr>
              <a:t>Образовательные задачи</a:t>
            </a:r>
            <a:r>
              <a:rPr lang="ru-RU" sz="2800" b="1" dirty="0">
                <a:solidFill>
                  <a:srgbClr val="000000"/>
                </a:solidFill>
              </a:rPr>
              <a:t>:</a:t>
            </a:r>
          </a:p>
          <a:p>
            <a:pPr algn="ctr"/>
            <a:endParaRPr lang="ru-RU" sz="2800" b="1" dirty="0">
              <a:solidFill>
                <a:srgbClr val="000000"/>
              </a:solidFill>
            </a:endParaRPr>
          </a:p>
          <a:p>
            <a:pPr algn="ctr"/>
            <a:r>
              <a:rPr lang="ru-RU" sz="2200" b="1" dirty="0">
                <a:solidFill>
                  <a:srgbClr val="000000"/>
                </a:solidFill>
              </a:rPr>
              <a:t> </a:t>
            </a:r>
            <a:r>
              <a:rPr lang="ru-RU" sz="2200" dirty="0">
                <a:solidFill>
                  <a:srgbClr val="000000"/>
                </a:solidFill>
              </a:rPr>
              <a:t>формирование двигательных навыков и умений; 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пространственных представлений и способности произвольно передвигаться в пространстве относительно других детей и предметов; 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развитие переключаемости;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 развитие межполушарных связей.</a:t>
            </a:r>
            <a:endParaRPr lang="ru-RU" sz="2200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1979712" y="270892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123728" y="508518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483768" y="443711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691680" y="1700808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9672" y="1340768"/>
            <a:ext cx="586814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</a:rPr>
              <a:t>Воспитательные задачи</a:t>
            </a:r>
            <a:r>
              <a:rPr lang="ru-RU" dirty="0">
                <a:solidFill>
                  <a:srgbClr val="000000"/>
                </a:solidFill>
              </a:rPr>
              <a:t>: 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воспитание и развитие чувства ритма; 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способности ощущать в музыке, движениях и речи ритмическую выразительность; </a:t>
            </a:r>
          </a:p>
          <a:p>
            <a:pPr algn="ctr"/>
            <a:endParaRPr lang="ru-RU" sz="2200" dirty="0">
              <a:solidFill>
                <a:srgbClr val="000000"/>
              </a:solidFill>
            </a:endParaRPr>
          </a:p>
          <a:p>
            <a:pPr algn="ctr"/>
            <a:r>
              <a:rPr lang="ru-RU" sz="2200" dirty="0">
                <a:solidFill>
                  <a:srgbClr val="000000"/>
                </a:solidFill>
              </a:rPr>
              <a:t>воспитание умения соблюдать заранее установленные правила.</a:t>
            </a:r>
          </a:p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1619672" y="393305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403648" y="285293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547664" y="220486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692696"/>
            <a:ext cx="691276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</a:rPr>
              <a:t>Коррекционные задачи</a:t>
            </a:r>
            <a:r>
              <a:rPr lang="ru-RU" b="1" dirty="0">
                <a:solidFill>
                  <a:srgbClr val="000000"/>
                </a:solidFill>
              </a:rPr>
              <a:t>:</a:t>
            </a:r>
          </a:p>
          <a:p>
            <a:pPr algn="ctr"/>
            <a:endParaRPr lang="ru-RU" b="1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  </a:t>
            </a: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развитие речевого дыхания; </a:t>
            </a:r>
          </a:p>
          <a:p>
            <a:pPr>
              <a:buFontTx/>
              <a:buChar char="-"/>
            </a:pP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 формирование и развитие артикуляционного аппарата; </a:t>
            </a:r>
          </a:p>
          <a:p>
            <a:pPr>
              <a:buFontTx/>
              <a:buChar char="-"/>
            </a:pP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 развитие общей и мелкой моторики; </a:t>
            </a:r>
          </a:p>
          <a:p>
            <a:pPr>
              <a:buFontTx/>
              <a:buChar char="-"/>
            </a:pP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 совершенствование лексико-грамматического строя речи,</a:t>
            </a:r>
          </a:p>
          <a:p>
            <a:pPr>
              <a:buFontTx/>
              <a:buChar char="-"/>
            </a:pP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 развитие восприятия, воображения, мышления; </a:t>
            </a:r>
          </a:p>
          <a:p>
            <a:pPr>
              <a:buFontTx/>
              <a:buChar char="-"/>
            </a:pPr>
            <a:r>
              <a:rPr lang="ru-RU" sz="2200" dirty="0">
                <a:solidFill>
                  <a:srgbClr val="000000"/>
                </a:solidFill>
                <a:ea typeface="SimSun" pitchFamily="2" charset="-122"/>
              </a:rPr>
              <a:t>развитие чувства ритма, темпа, просодики, - фонематического слуха.</a:t>
            </a:r>
          </a:p>
          <a:p>
            <a:r>
              <a:rPr lang="ru-RU" sz="2200" b="1" dirty="0">
                <a:solidFill>
                  <a:srgbClr val="000000"/>
                </a:solidFill>
                <a:ea typeface="SimSun" pitchFamily="2" charset="-122"/>
              </a:rPr>
              <a:t> </a:t>
            </a:r>
            <a:endParaRPr lang="ru-RU" sz="2200" dirty="0">
              <a:solidFill>
                <a:srgbClr val="000000"/>
              </a:solidFill>
              <a:ea typeface="SimSun" pitchFamily="2" charset="-122"/>
            </a:endParaRPr>
          </a:p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1259632" y="148478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187624" y="191683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187624" y="249289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187624" y="292494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1187624" y="357301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187624" y="3861048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52283" cy="7128792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771800" y="201996"/>
            <a:ext cx="6192688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Ресурсное обеспечение: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подбор музыкальных распевок,</a:t>
            </a:r>
            <a:r>
              <a:rPr lang="ru-RU" sz="2400" dirty="0">
                <a:solidFill>
                  <a:srgbClr val="000000"/>
                </a:solidFill>
                <a:latin typeface="+mj-lt"/>
                <a:cs typeface="Arial" pitchFamily="34" charset="0"/>
              </a:rPr>
              <a:t> двигательных  и ритмических упражнений под музыку в игровой форме,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музыкальные      инструменты, деревянные палочки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картинный материал и др.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algn="r" eaLnBrk="0" hangingPunct="0"/>
            <a:r>
              <a:rPr lang="ru-RU" sz="2400" b="1" u="sng" dirty="0">
                <a:solidFill>
                  <a:srgbClr val="000000"/>
                </a:solidFill>
              </a:rPr>
              <a:t>Образовательные области:</a:t>
            </a:r>
          </a:p>
          <a:p>
            <a:pPr algn="r" eaLnBrk="0" hangingPunct="0"/>
            <a:r>
              <a:rPr lang="ru-RU" sz="2400" b="1" dirty="0">
                <a:solidFill>
                  <a:srgbClr val="000000"/>
                </a:solidFill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речевая, социально-коммуникативная, художественно-эстетическая, физическая, познавательная.</a:t>
            </a:r>
          </a:p>
          <a:p>
            <a:endParaRPr lang="ru-RU" sz="2400" b="1" u="sng" dirty="0">
              <a:solidFill>
                <a:srgbClr val="000000"/>
              </a:solidFill>
            </a:endParaRPr>
          </a:p>
          <a:p>
            <a:r>
              <a:rPr lang="ru-RU" sz="2400" b="1" u="sng" dirty="0">
                <a:solidFill>
                  <a:srgbClr val="000000"/>
                </a:solidFill>
              </a:rPr>
              <a:t>Период (продолжительность) </a:t>
            </a:r>
            <a:r>
              <a:rPr lang="ru-RU" sz="2400" b="1" dirty="0">
                <a:solidFill>
                  <a:srgbClr val="000000"/>
                </a:solidFill>
              </a:rPr>
              <a:t>: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</a:rPr>
              <a:t> с </a:t>
            </a:r>
            <a:r>
              <a:rPr lang="ru-RU" sz="2400" dirty="0" smtClean="0">
                <a:solidFill>
                  <a:srgbClr val="000000"/>
                </a:solidFill>
              </a:rPr>
              <a:t>01.10.2021 </a:t>
            </a:r>
            <a:r>
              <a:rPr lang="ru-RU" sz="2400" smtClean="0">
                <a:solidFill>
                  <a:srgbClr val="000000"/>
                </a:solidFill>
              </a:rPr>
              <a:t>по  1.05.2022г</a:t>
            </a:r>
            <a:r>
              <a:rPr lang="ru-RU" sz="2400" dirty="0">
                <a:solidFill>
                  <a:srgbClr val="000000"/>
                </a:solidFill>
              </a:rPr>
              <a:t>.</a:t>
            </a:r>
          </a:p>
          <a:p>
            <a:endParaRPr lang="ru-RU" sz="2400" b="1" u="sng" dirty="0">
              <a:solidFill>
                <a:srgbClr val="000000"/>
              </a:solidFill>
            </a:endParaRPr>
          </a:p>
          <a:p>
            <a:endParaRPr lang="ru-RU" sz="2400" b="1" u="sng" dirty="0">
              <a:solidFill>
                <a:srgbClr val="000000"/>
              </a:solidFill>
            </a:endParaRPr>
          </a:p>
          <a:p>
            <a:pPr algn="r"/>
            <a:r>
              <a:rPr lang="ru-RU" sz="2400" b="1" u="sng" dirty="0">
                <a:solidFill>
                  <a:srgbClr val="000000"/>
                </a:solidFill>
              </a:rPr>
              <a:t>Участники проекта: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</a:p>
          <a:p>
            <a:pPr algn="r"/>
            <a:r>
              <a:rPr lang="ru-RU" sz="2000" dirty="0">
                <a:solidFill>
                  <a:srgbClr val="000000"/>
                </a:solidFill>
              </a:rPr>
              <a:t>воспитанники старших и подготовительных групп, музыкальный руководитель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2723</TotalTime>
  <Words>716</Words>
  <Application>Microsoft Office PowerPoint</Application>
  <PresentationFormat>Экран (4:3)</PresentationFormat>
  <Paragraphs>164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Текстура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Объект Процесс речевого и психомоторного  развития детей дошкольного возраста. Предмет Логопедическая ритмика как средство развития и стимулирования речи и моторики у детей.</vt:lpstr>
      <vt:lpstr>Предполагаемый результат</vt:lpstr>
      <vt:lpstr>Слайд 13</vt:lpstr>
      <vt:lpstr>Слайд 14</vt:lpstr>
      <vt:lpstr>Слайд 15</vt:lpstr>
      <vt:lpstr>Слайд 16</vt:lpstr>
      <vt:lpstr>Слайд 17</vt:lpstr>
      <vt:lpstr>Двигательно-речевые упражнения</vt:lpstr>
      <vt:lpstr>Игры с палочками</vt:lpstr>
      <vt:lpstr>Музыкальные игры на ритм</vt:lpstr>
      <vt:lpstr>Пальчиковая гимнастика</vt:lpstr>
      <vt:lpstr>Логопедические распевки</vt:lpstr>
      <vt:lpstr>Слайд 23</vt:lpstr>
      <vt:lpstr>Слайд 24</vt:lpstr>
      <vt:lpstr>Слайд 25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Музыкальное мышление как активный процесс познания и интеллектуально-творческого развития дошкольников </dc:title>
  <dc:creator>Алексей</dc:creator>
  <cp:lastModifiedBy>Элмарт</cp:lastModifiedBy>
  <cp:revision>192</cp:revision>
  <dcterms:created xsi:type="dcterms:W3CDTF">2013-05-19T10:49:31Z</dcterms:created>
  <dcterms:modified xsi:type="dcterms:W3CDTF">2022-01-28T09:09:44Z</dcterms:modified>
</cp:coreProperties>
</file>