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0" r:id="rId1"/>
  </p:sldMasterIdLst>
  <p:notesMasterIdLst>
    <p:notesMasterId r:id="rId15"/>
  </p:notesMasterIdLst>
  <p:sldIdLst>
    <p:sldId id="286" r:id="rId2"/>
    <p:sldId id="284" r:id="rId3"/>
    <p:sldId id="287" r:id="rId4"/>
    <p:sldId id="288" r:id="rId5"/>
    <p:sldId id="311" r:id="rId6"/>
    <p:sldId id="299" r:id="rId7"/>
    <p:sldId id="300" r:id="rId8"/>
    <p:sldId id="301" r:id="rId9"/>
    <p:sldId id="307" r:id="rId10"/>
    <p:sldId id="302" r:id="rId11"/>
    <p:sldId id="304" r:id="rId12"/>
    <p:sldId id="325" r:id="rId13"/>
    <p:sldId id="27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7BBB5A-30D8-4C71-8B2B-6B085E616BA2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9D64AA-8AFF-481D-89F8-DE54845188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034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32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21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93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705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6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250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247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559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371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136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782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45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772816"/>
            <a:ext cx="8748464" cy="194421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Методические рекомендации по использованию дидактического пособия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 «Баночки – </a:t>
            </a:r>
            <a:r>
              <a:rPr lang="ru-RU" sz="3200" b="1" dirty="0" err="1" smtClean="0"/>
              <a:t>шумелочки</a:t>
            </a:r>
            <a:r>
              <a:rPr lang="ru-RU" sz="3200" b="1" dirty="0" smtClean="0"/>
              <a:t>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3789040"/>
            <a:ext cx="4816624" cy="144744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Подготовила учитель музыки/педагог-психолог: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Смолина Людмила Сергеевна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76671"/>
            <a:ext cx="90364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Государственное казенное общеобразовательное учреждение Удмуртской Республики «Сарапульская общеобразовательная школа №4 для обучающихся с ограниченными возможностями здоровья»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5452505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Сарапул – 2022 год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3356993"/>
            <a:ext cx="3312368" cy="3528391"/>
            <a:chOff x="251520" y="3329608"/>
            <a:chExt cx="3312368" cy="3528391"/>
          </a:xfrm>
        </p:grpSpPr>
        <p:sp>
          <p:nvSpPr>
            <p:cNvPr id="11" name="Овал 10"/>
            <p:cNvSpPr/>
            <p:nvPr/>
          </p:nvSpPr>
          <p:spPr>
            <a:xfrm>
              <a:off x="251520" y="3329608"/>
              <a:ext cx="3312368" cy="32477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67544" y="3473624"/>
              <a:ext cx="2931636" cy="29608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75" t="-88" r="16337" b="30497"/>
            <a:stretch/>
          </p:blipFill>
          <p:spPr>
            <a:xfrm>
              <a:off x="722375" y="3781923"/>
              <a:ext cx="2344688" cy="2376979"/>
            </a:xfrm>
            <a:prstGeom prst="ellipse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 rot="16200000">
              <a:off x="303889" y="3795897"/>
              <a:ext cx="3207629" cy="291657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ircle">
                <a:avLst/>
              </a:prstTxWarp>
              <a:spAutoFit/>
            </a:bodyPr>
            <a:lstStyle/>
            <a:p>
              <a:pPr algn="ctr"/>
              <a:r>
                <a:rPr lang="ru-RU" sz="16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МИР ОСОБОГО РЕБЕНКА</a:t>
              </a:r>
              <a:endParaRPr lang="ru-RU" sz="16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10800000" flipH="1" flipV="1">
              <a:off x="522079" y="3489989"/>
              <a:ext cx="2771249" cy="285668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ru-RU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ГКОУ УР</a:t>
              </a:r>
              <a:r>
                <a:rPr lang="ru-RU" sz="28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«СОШ №4 с ОВЗ»</a:t>
              </a:r>
              <a:r>
                <a:rPr lang="ru-RU" sz="16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</a:t>
              </a:r>
              <a:r>
                <a:rPr lang="ru-RU" sz="1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г.</a:t>
              </a:r>
              <a:r>
                <a:rPr lang="ru-RU" sz="16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</a:t>
              </a:r>
              <a:r>
                <a:rPr lang="ru-RU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Сарапула</a:t>
              </a:r>
              <a:endParaRPr lang="ru-RU" sz="36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7" t="5132" r="3240" b="3532"/>
          <a:stretch/>
        </p:blipFill>
        <p:spPr>
          <a:xfrm>
            <a:off x="1960541" y="4897158"/>
            <a:ext cx="539068" cy="55201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08975039"/>
      </p:ext>
    </p:extLst>
  </p:cSld>
  <p:clrMapOvr>
    <a:masterClrMapping/>
  </p:clrMapOvr>
  <p:transition spd="slow" advClick="0" advTm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Admin\Рабочий стол\7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099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332656"/>
            <a:ext cx="5112568" cy="72008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«Куколки -</a:t>
            </a:r>
            <a:r>
              <a:rPr lang="ru-RU" sz="2800" b="1" dirty="0" err="1" smtClean="0">
                <a:solidFill>
                  <a:srgbClr val="FF0000"/>
                </a:solidFill>
              </a:rPr>
              <a:t>шумелочки</a:t>
            </a:r>
            <a:r>
              <a:rPr lang="ru-RU" sz="2800" b="1" dirty="0" smtClean="0">
                <a:solidFill>
                  <a:srgbClr val="FF0000"/>
                </a:solidFill>
              </a:rPr>
              <a:t>».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83568" y="1052736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«Баночки  – </a:t>
            </a:r>
            <a:r>
              <a:rPr lang="ru-RU" sz="2400" b="1" dirty="0" err="1" smtClean="0">
                <a:solidFill>
                  <a:srgbClr val="0070C0"/>
                </a:solidFill>
              </a:rPr>
              <a:t>шумелочки</a:t>
            </a:r>
            <a:r>
              <a:rPr lang="ru-RU" sz="2400" b="1" dirty="0" smtClean="0">
                <a:solidFill>
                  <a:srgbClr val="0070C0"/>
                </a:solidFill>
              </a:rPr>
              <a:t>» превращаются в «куколок». Ребенок закрепляет материал урока с помощью «куколок» для правильного выбора сектора на круге по инструкции учителя. Можно использовать при организации как динамической паузы, так и  рефлексии урока.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4" name="Рисунок 13" descr="C:\Users\Home\AppData\Local\Microsoft\Windows\Temporary Internet Files\Content.Word\Screenshot_20220210-133042_Gallery.jpg"/>
          <p:cNvPicPr/>
          <p:nvPr/>
        </p:nvPicPr>
        <p:blipFill>
          <a:blip r:embed="rId3" cstate="print">
            <a:lum contrast="20000"/>
          </a:blip>
          <a:srcRect t="39340" b="39809"/>
          <a:stretch>
            <a:fillRect/>
          </a:stretch>
        </p:blipFill>
        <p:spPr bwMode="auto">
          <a:xfrm>
            <a:off x="1475656" y="3356992"/>
            <a:ext cx="669674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065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\Рабочий стол\7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2420888"/>
            <a:ext cx="82809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Предполагаемый результат:  </a:t>
            </a:r>
            <a:r>
              <a:rPr lang="ru-RU" sz="2400" b="1" dirty="0" smtClean="0">
                <a:solidFill>
                  <a:srgbClr val="0070C0"/>
                </a:solidFill>
              </a:rPr>
              <a:t>положительная динамика в развитии слухового восприятия с помощью  шумовых различий.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Вывод: </a:t>
            </a:r>
            <a:r>
              <a:rPr lang="ru-RU" sz="2400" b="1" dirty="0" smtClean="0">
                <a:solidFill>
                  <a:srgbClr val="0070C0"/>
                </a:solidFill>
              </a:rPr>
              <a:t>таким образом, мы видим,  что  дидактическое  пособие  «</a:t>
            </a:r>
            <a:r>
              <a:rPr lang="ru-RU" sz="2400" b="1" dirty="0" err="1" smtClean="0">
                <a:solidFill>
                  <a:srgbClr val="0070C0"/>
                </a:solidFill>
              </a:rPr>
              <a:t>Баночки-шумелочки</a:t>
            </a:r>
            <a:r>
              <a:rPr lang="ru-RU" sz="2400" b="1" dirty="0" smtClean="0">
                <a:solidFill>
                  <a:srgbClr val="0070C0"/>
                </a:solidFill>
              </a:rPr>
              <a:t>» способствует развитию слуховой памяти, дифференциации шумовых различий, сенсорного восприятия, логического  мышления, мелкой  моторики, воображения,  подготавливает к восприятию музыки. Отмечается универсальность использования пособия на разных этапах урока, а так же использование игры  в  домашних условиях.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" name="Рисунок 9" descr="C:\Users\Home\AppData\Local\Microsoft\Windows\Temporary Internet Files\Content.Word\Screenshot_20220210-132936_Gallery.jpg"/>
          <p:cNvPicPr/>
          <p:nvPr/>
        </p:nvPicPr>
        <p:blipFill>
          <a:blip r:embed="rId3" cstate="print">
            <a:lum bright="10000" contrast="20000"/>
          </a:blip>
          <a:srcRect t="39205" b="39638"/>
          <a:stretch>
            <a:fillRect/>
          </a:stretch>
        </p:blipFill>
        <p:spPr bwMode="auto">
          <a:xfrm>
            <a:off x="1259632" y="260648"/>
            <a:ext cx="669674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9039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7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099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Пусть в жизни будет много возможностей для реализации ваших идей.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 Пусть душа живет в радости, а сердце бьется с любовью и вдохновением.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illustration_cartoon_girl_B10-PSD-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47864" y="3435635"/>
            <a:ext cx="5643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</a:rPr>
              <a:t>УДАЧИ  НА  ЗАНЯТИЯХ!</a:t>
            </a:r>
            <a:endParaRPr lang="ru-RU" sz="4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7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Объект 1"/>
          <p:cNvSpPr txBox="1">
            <a:spLocks/>
          </p:cNvSpPr>
          <p:nvPr/>
        </p:nvSpPr>
        <p:spPr>
          <a:xfrm>
            <a:off x="407731" y="332656"/>
            <a:ext cx="8424936" cy="5101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500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C:\Users\Home\AppData\Local\Microsoft\Windows\Temporary Internet Files\Content.Word\Screenshot_20220210-132951_Gallery.jpg"/>
          <p:cNvPicPr/>
          <p:nvPr/>
        </p:nvPicPr>
        <p:blipFill>
          <a:blip r:embed="rId3" cstate="print">
            <a:lum bright="10000" contrast="40000"/>
          </a:blip>
          <a:srcRect t="37453" b="37616"/>
          <a:stretch>
            <a:fillRect/>
          </a:stretch>
        </p:blipFill>
        <p:spPr bwMode="auto">
          <a:xfrm>
            <a:off x="2051720" y="476672"/>
            <a:ext cx="504056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Home\AppData\Local\Microsoft\Windows\Temporary Internet Files\Content.Word\Screenshot_20220210-132936_Gallery.jpg"/>
          <p:cNvPicPr/>
          <p:nvPr/>
        </p:nvPicPr>
        <p:blipFill>
          <a:blip r:embed="rId4" cstate="print">
            <a:lum bright="10000" contrast="20000"/>
          </a:blip>
          <a:srcRect t="39205" b="39638"/>
          <a:stretch>
            <a:fillRect/>
          </a:stretch>
        </p:blipFill>
        <p:spPr bwMode="auto">
          <a:xfrm>
            <a:off x="1259632" y="3501008"/>
            <a:ext cx="691276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56572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7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099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6663" y="476672"/>
            <a:ext cx="8568952" cy="1252728"/>
          </a:xfrm>
        </p:spPr>
        <p:txBody>
          <a:bodyPr>
            <a:noAutofit/>
          </a:bodyPr>
          <a:lstStyle/>
          <a:p>
            <a:r>
              <a:rPr lang="ru-RU" sz="3600" b="1" i="1" dirty="0">
                <a:solidFill>
                  <a:srgbClr val="FF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3600" b="1" i="1" dirty="0">
                <a:solidFill>
                  <a:srgbClr val="FF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1033" y="1268760"/>
            <a:ext cx="8712967" cy="5112568"/>
          </a:xfrm>
        </p:spPr>
        <p:txBody>
          <a:bodyPr>
            <a:noAutofit/>
          </a:bodyPr>
          <a:lstStyle/>
          <a:p>
            <a:r>
              <a:rPr lang="ru-RU" sz="2000" dirty="0" smtClean="0"/>
              <a:t>Дидактическое пособие «</a:t>
            </a:r>
            <a:r>
              <a:rPr lang="ru-RU" sz="2000" dirty="0" err="1" smtClean="0"/>
              <a:t>Баночки-шумелочки</a:t>
            </a:r>
            <a:r>
              <a:rPr lang="ru-RU" sz="2000" dirty="0" smtClean="0"/>
              <a:t>»  развивает слуховую память, дифференциацию шумовых различий,  сенсорное восприятие, логическое мышление, мелкую  моторику, воображение, способствует подготовке к восприятию музыки.</a:t>
            </a:r>
          </a:p>
          <a:p>
            <a:r>
              <a:rPr lang="ru-RU" sz="2000" dirty="0" smtClean="0"/>
              <a:t>Пособие можно использовать на разных этапах урока (разминка, игровые моменты, актуализация знаний,  рефлексия). </a:t>
            </a:r>
          </a:p>
          <a:p>
            <a:r>
              <a:rPr lang="ru-RU" sz="2000" dirty="0" smtClean="0"/>
              <a:t>Данное пособие рассчитано на групповую, индивидуальную и фронтальную работу.</a:t>
            </a:r>
          </a:p>
          <a:p>
            <a:r>
              <a:rPr lang="ru-RU" sz="2000" b="1" dirty="0" smtClean="0"/>
              <a:t>Возраст использования:</a:t>
            </a:r>
            <a:r>
              <a:rPr lang="ru-RU" sz="2000" dirty="0" smtClean="0"/>
              <a:t> 7-12 лет (так как в данном возрасте преобладают игровые мотивы к учебной деятельности). </a:t>
            </a:r>
          </a:p>
          <a:p>
            <a:r>
              <a:rPr lang="ru-RU" sz="2000" dirty="0" smtClean="0"/>
              <a:t>Пособие предполагает возможность использования в разных видах деятельности и может быть использовано педагогами и родителями в работе с детьми.  </a:t>
            </a:r>
          </a:p>
          <a:p>
            <a:r>
              <a:rPr lang="ru-RU" sz="2000" b="1" dirty="0" smtClean="0"/>
              <a:t>Цель:</a:t>
            </a:r>
            <a:r>
              <a:rPr lang="ru-RU" sz="2000" dirty="0" smtClean="0"/>
              <a:t> развитие слухового восприятия посредством  шумовых различий. </a:t>
            </a:r>
          </a:p>
          <a:p>
            <a:endParaRPr lang="ru-RU" sz="1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69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7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099"/>
            <a:ext cx="9144000" cy="685800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691680" y="908720"/>
            <a:ext cx="6707088" cy="525658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Игра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состоит из: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- корзины</a:t>
            </a:r>
          </a:p>
          <a:p>
            <a:r>
              <a:rPr lang="ru-RU" b="1" dirty="0" smtClean="0"/>
              <a:t>- </a:t>
            </a:r>
            <a:r>
              <a:rPr lang="ru-RU" dirty="0" smtClean="0"/>
              <a:t>30 баночек</a:t>
            </a:r>
          </a:p>
          <a:p>
            <a:r>
              <a:rPr lang="ru-RU" dirty="0" smtClean="0"/>
              <a:t>-  кусочков упаковочной бумаги</a:t>
            </a:r>
          </a:p>
          <a:p>
            <a:r>
              <a:rPr lang="ru-RU" dirty="0" smtClean="0"/>
              <a:t>- лоскутков ткани  </a:t>
            </a:r>
          </a:p>
          <a:p>
            <a:r>
              <a:rPr lang="ru-RU" dirty="0" smtClean="0"/>
              <a:t>- резинок</a:t>
            </a:r>
          </a:p>
          <a:p>
            <a:r>
              <a:rPr lang="ru-RU" dirty="0" smtClean="0"/>
              <a:t>- сыпучего материала (фасоль, песок, пшено, чай, бисер, канцелярские скрепки и т.п.)</a:t>
            </a:r>
          </a:p>
          <a:p>
            <a:r>
              <a:rPr lang="ru-RU" dirty="0" smtClean="0"/>
              <a:t>- ложки</a:t>
            </a:r>
          </a:p>
          <a:p>
            <a:r>
              <a:rPr lang="ru-RU" dirty="0" smtClean="0"/>
              <a:t>- 3 кругов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151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7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63888" y="332656"/>
            <a:ext cx="26773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Варианты игры.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196752"/>
            <a:ext cx="784887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0070C0"/>
                </a:solidFill>
              </a:rPr>
              <a:t>Одинаковы снаружи, разные внутри». 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smtClean="0"/>
              <a:t>Среди одинаковых баночек,  покрытых упаковочной бумагой.  Ребенок ищет пары одинаково звучащих баночек. Чтобы проверить правильность выбранного варианта, можно использовать подсказку по цвету на дне баночки или по ее содержимому.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</a:rPr>
              <a:t>«Разные снаружи, одинаковые внутри».</a:t>
            </a:r>
            <a:r>
              <a:rPr lang="ru-RU" dirty="0" smtClean="0"/>
              <a:t> Среди покрытых разными лоскутками ткани баночек, ребенок ищет пары одинаково звучащих баночек. Чтобы проверить правильность выбранного варианта, можно использовать подсказку по цвету на дне баночки или по ее содержимому.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</a:rPr>
              <a:t>«Пара – не пара». </a:t>
            </a:r>
            <a:r>
              <a:rPr lang="ru-RU" dirty="0" smtClean="0"/>
              <a:t>Определить, являются ли баночки парой  по звучанию среди пар баночек,  покрытых одинаковыми кусочками ткани.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</a:rPr>
              <a:t> «Создай свою «баночку - </a:t>
            </a:r>
            <a:r>
              <a:rPr lang="ru-RU" b="1" dirty="0" err="1" smtClean="0">
                <a:solidFill>
                  <a:srgbClr val="0070C0"/>
                </a:solidFill>
              </a:rPr>
              <a:t>шумелочку</a:t>
            </a:r>
            <a:r>
              <a:rPr lang="ru-RU" b="1" dirty="0" smtClean="0">
                <a:solidFill>
                  <a:srgbClr val="0070C0"/>
                </a:solidFill>
              </a:rPr>
              <a:t>»».  </a:t>
            </a:r>
            <a:r>
              <a:rPr lang="ru-RU" dirty="0" smtClean="0"/>
              <a:t>Ребенок из предоставленных сыпучих материалов и пустых баночек, создает свой вариант и описывает его (задания можно выполнять  по инструкции педагога:  «Создай одинаковые баночки», «Создай баночки разные по звучанию» и.т.д.).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</a:rPr>
              <a:t>«Куколки -</a:t>
            </a:r>
            <a:r>
              <a:rPr lang="ru-RU" b="1" dirty="0" err="1" smtClean="0">
                <a:solidFill>
                  <a:srgbClr val="0070C0"/>
                </a:solidFill>
              </a:rPr>
              <a:t>шумелочки</a:t>
            </a:r>
            <a:r>
              <a:rPr lang="ru-RU" b="1" dirty="0" smtClean="0">
                <a:solidFill>
                  <a:srgbClr val="0070C0"/>
                </a:solidFill>
              </a:rPr>
              <a:t>». </a:t>
            </a:r>
            <a:r>
              <a:rPr lang="ru-RU" b="1" dirty="0" smtClean="0"/>
              <a:t>«</a:t>
            </a:r>
            <a:r>
              <a:rPr lang="ru-RU" dirty="0" smtClean="0"/>
              <a:t>Баночки  – </a:t>
            </a:r>
            <a:r>
              <a:rPr lang="ru-RU" dirty="0" err="1" smtClean="0"/>
              <a:t>шумелочки</a:t>
            </a:r>
            <a:r>
              <a:rPr lang="ru-RU" dirty="0" smtClean="0"/>
              <a:t>» превращаются в «куколок». Ребенок закрепляет материал урока с помощью «куколок» для правильного выбора сектора на круге по инструкции учителя. Можно использовать при организации как динамической паузы, так и  рефлексии урока. </a:t>
            </a:r>
          </a:p>
          <a:p>
            <a:endParaRPr lang="ru-RU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7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601" y="-20277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«Одинаковы снаружи, разные внутри».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268760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 Среди одинаковых баночек,  покрытых упаковочной бумагой.  Ребенок ищет пары одинаково звучащих баночек. Чтобы проверить правильность выбранного варианта, можно использовать подсказку по цвету на дне баночки или по ее содержимому.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9" name="Содержимое 8" descr="C:\Users\Home\AppData\Local\Microsoft\Windows\Temporary Internet Files\Content.Word\Screenshot_20220210-132936_Gallery.jpg"/>
          <p:cNvPicPr>
            <a:picLocks noGrp="1"/>
          </p:cNvPicPr>
          <p:nvPr>
            <p:ph idx="1"/>
          </p:nvPr>
        </p:nvPicPr>
        <p:blipFill>
          <a:blip r:embed="rId3" cstate="print">
            <a:lum bright="10000" contrast="20000"/>
          </a:blip>
          <a:srcRect t="39205" b="39638"/>
          <a:stretch>
            <a:fillRect/>
          </a:stretch>
        </p:blipFill>
        <p:spPr bwMode="auto">
          <a:xfrm>
            <a:off x="755576" y="3789040"/>
            <a:ext cx="3983339" cy="2159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Home\AppData\Local\Microsoft\Windows\Temporary Internet Files\Content.Word\Screenshot_20220210-133012_Gallery.jpg"/>
          <p:cNvPicPr/>
          <p:nvPr/>
        </p:nvPicPr>
        <p:blipFill>
          <a:blip r:embed="rId4" cstate="print">
            <a:lum bright="10000" contrast="20000"/>
          </a:blip>
          <a:srcRect t="39434" b="39315"/>
          <a:stretch>
            <a:fillRect/>
          </a:stretch>
        </p:blipFill>
        <p:spPr bwMode="auto">
          <a:xfrm>
            <a:off x="4932040" y="3789040"/>
            <a:ext cx="36004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79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7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«Разные снаружи, одинаковые внутри».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629" y="1412776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Среди покрытых разными лоскутками ткани баночек, ребенок ищет пары одинаково звучащих баночек. Чтобы проверить правильность выбранного варианта, можно использовать подсказку по цвету на дне баночки или по ее содержимому.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8" name="Содержимое 7" descr="C:\Users\Home\AppData\Local\Microsoft\Windows\Temporary Internet Files\Content.Word\Screenshot_20220210-133005_Gallery.jpg"/>
          <p:cNvPicPr>
            <a:picLocks noGrp="1"/>
          </p:cNvPicPr>
          <p:nvPr>
            <p:ph idx="1"/>
          </p:nvPr>
        </p:nvPicPr>
        <p:blipFill>
          <a:blip r:embed="rId3" cstate="print">
            <a:lum bright="10000" contrast="20000"/>
          </a:blip>
          <a:srcRect t="39245" b="39513"/>
          <a:stretch>
            <a:fillRect/>
          </a:stretch>
        </p:blipFill>
        <p:spPr bwMode="auto">
          <a:xfrm>
            <a:off x="1115616" y="3356992"/>
            <a:ext cx="7272807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701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\Рабочий стол\7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099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«Пара – не пара».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1268760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Определить, являются ли баночки парой  по звучанию среди пар баночек,  покрытых одинаковыми кусочками ткани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2" name="Содержимое 11" descr="C:\Users\Home\AppData\Local\Microsoft\Windows\Temporary Internet Files\Content.Word\Screenshot_20220210-133008_Gallery.jpg"/>
          <p:cNvPicPr>
            <a:picLocks noGrp="1"/>
          </p:cNvPicPr>
          <p:nvPr>
            <p:ph idx="1"/>
          </p:nvPr>
        </p:nvPicPr>
        <p:blipFill>
          <a:blip r:embed="rId3" cstate="print">
            <a:lum bright="10000" contrast="20000"/>
          </a:blip>
          <a:srcRect t="39340" b="39689"/>
          <a:stretch>
            <a:fillRect/>
          </a:stretch>
        </p:blipFill>
        <p:spPr bwMode="auto">
          <a:xfrm>
            <a:off x="755576" y="2780928"/>
            <a:ext cx="770485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745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7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31640" y="4766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F0000"/>
                </a:solidFill>
              </a:rPr>
              <a:t> «Создай свою «баночку - </a:t>
            </a:r>
            <a:r>
              <a:rPr lang="ru-RU" sz="2800" b="1" dirty="0" err="1" smtClean="0">
                <a:solidFill>
                  <a:srgbClr val="FF0000"/>
                </a:solidFill>
              </a:rPr>
              <a:t>шумелочку</a:t>
            </a:r>
            <a:r>
              <a:rPr lang="ru-RU" sz="2800" b="1" dirty="0" smtClean="0">
                <a:solidFill>
                  <a:srgbClr val="FF0000"/>
                </a:solidFill>
              </a:rPr>
              <a:t>»»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603304"/>
            <a:ext cx="81369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Ребенок из предоставленных сыпучих материалов и пустых баночек, создает свой вариант и описывает его (задания можно выполнять  по инструкции педагога:  «Создай одинаковые баночки», «Создай баночки разные по звучанию» и.т.д.).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8" name="Рисунок 7" descr="C:\Users\Home\AppData\Local\Microsoft\Windows\Temporary Internet Files\Content.Word\Screenshot_20220210-132959_Gallery.jpg"/>
          <p:cNvPicPr/>
          <p:nvPr/>
        </p:nvPicPr>
        <p:blipFill>
          <a:blip r:embed="rId3" cstate="print">
            <a:lum contrast="30000"/>
          </a:blip>
          <a:srcRect t="33302" b="33466"/>
          <a:stretch>
            <a:fillRect/>
          </a:stretch>
        </p:blipFill>
        <p:spPr bwMode="auto">
          <a:xfrm>
            <a:off x="395536" y="3717032"/>
            <a:ext cx="259228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Home\AppData\Local\Microsoft\Windows\Temporary Internet Files\Content.Word\Screenshot_20220210-133002_Gallery.jpg"/>
          <p:cNvPicPr/>
          <p:nvPr/>
        </p:nvPicPr>
        <p:blipFill>
          <a:blip r:embed="rId4" cstate="print">
            <a:lum contrast="30000"/>
          </a:blip>
          <a:srcRect t="32642" b="32138"/>
          <a:stretch>
            <a:fillRect/>
          </a:stretch>
        </p:blipFill>
        <p:spPr bwMode="auto">
          <a:xfrm>
            <a:off x="6444208" y="3717032"/>
            <a:ext cx="244827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Home\AppData\Local\Microsoft\Windows\Temporary Internet Files\Content.Word\Screenshot_20220210-132956_Gallery.jpg"/>
          <p:cNvPicPr/>
          <p:nvPr/>
        </p:nvPicPr>
        <p:blipFill>
          <a:blip r:embed="rId5" cstate="print">
            <a:lum bright="10000" contrast="20000"/>
          </a:blip>
          <a:srcRect t="33774" b="34126"/>
          <a:stretch>
            <a:fillRect/>
          </a:stretch>
        </p:blipFill>
        <p:spPr bwMode="auto">
          <a:xfrm>
            <a:off x="3203848" y="3789040"/>
            <a:ext cx="309634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1522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1897</TotalTime>
  <Words>708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Arial Unicode MS</vt:lpstr>
      <vt:lpstr>Calibri</vt:lpstr>
      <vt:lpstr>Symbol</vt:lpstr>
      <vt:lpstr>Тема Office</vt:lpstr>
      <vt:lpstr>Методические рекомендации по использованию дидактического пособия  «Баночки – шумелочки»</vt:lpstr>
      <vt:lpstr>Презентация PowerPoint</vt:lpstr>
      <vt:lpstr> </vt:lpstr>
      <vt:lpstr>Презентация PowerPoint</vt:lpstr>
      <vt:lpstr>Презентация PowerPoint</vt:lpstr>
      <vt:lpstr>«Одинаковы снаружи, разные внутри».</vt:lpstr>
      <vt:lpstr>«Разные снаружи, одинаковые внутри».</vt:lpstr>
      <vt:lpstr>«Пара – не пара».</vt:lpstr>
      <vt:lpstr>Презентация PowerPoint</vt:lpstr>
      <vt:lpstr>«Куколки -шумелочки».</vt:lpstr>
      <vt:lpstr>Презентация PowerPoint</vt:lpstr>
      <vt:lpstr>Презентация PowerPoint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igo</dc:creator>
  <cp:lastModifiedBy>igo</cp:lastModifiedBy>
  <cp:revision>175</cp:revision>
  <dcterms:modified xsi:type="dcterms:W3CDTF">2022-04-03T18:16:51Z</dcterms:modified>
</cp:coreProperties>
</file>