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96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7" r:id="rId4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478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A9146-A987-42DA-A67D-8DF2C9172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129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A9146-A987-42DA-A67D-8DF2C9172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265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A9146-A987-42DA-A67D-8DF2C9172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987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A9146-A987-42DA-A67D-8DF2C9172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93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A9146-A987-42DA-A67D-8DF2C9172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612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A9146-A987-42DA-A67D-8DF2C9172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778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664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5A8A9146-A987-42DA-A67D-8DF2C9172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220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ПРАВИЛА РАЗМЕЩЕНИЯ ИНФОРМАЦИИ В СЕТИ ИНТЕРНЕТ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42699" y="5077433"/>
            <a:ext cx="6270171" cy="1648682"/>
          </a:xfrm>
        </p:spPr>
        <p:txBody>
          <a:bodyPr/>
          <a:lstStyle/>
          <a:p>
            <a:r>
              <a:rPr lang="ru-RU" dirty="0" smtClean="0"/>
              <a:t>Выполнили: </a:t>
            </a:r>
            <a:r>
              <a:rPr lang="ru-RU" dirty="0" smtClean="0"/>
              <a:t>Детина Н.К.</a:t>
            </a:r>
            <a:endParaRPr lang="ru-RU" dirty="0" smtClean="0"/>
          </a:p>
          <a:p>
            <a:r>
              <a:rPr lang="ru-RU" dirty="0" err="1" smtClean="0"/>
              <a:t>гр</a:t>
            </a:r>
            <a:r>
              <a:rPr lang="ru-RU" dirty="0" smtClean="0"/>
              <a:t>: ПСА-336, 336А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5661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3.	Создание инфраструктуры общественного доступа к информации о деятельности государственных органов и к государственным услугам, предоставляемым в электронном виде, которая будет базироваться, в частности, на сети центров общественного доступа, информационных терминалов устанавливаемых в органах исполнительной власти.</a:t>
            </a:r>
          </a:p>
        </p:txBody>
      </p:sp>
    </p:spTree>
    <p:extLst>
      <p:ext uri="{BB962C8B-B14F-4D97-AF65-F5344CB8AC3E}">
        <p14:creationId xmlns:p14="http://schemas.microsoft.com/office/powerpoint/2010/main" val="1859349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4.	Развитие ведомственных центров обработки телефонных обращений организаций и граждан с целью обеспечения удобства обращения граждан и организаций в органы государственной власти и получения необходимой справочной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77735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5.	Создание единой системы информационно-справочной поддержки взаимодействия граждан с государственными органами на основе единого реестра государственных услуг и условий их предоставления, общего справочника общественных приемных, центров приема и обслуживания граждан государственными органами</a:t>
            </a:r>
          </a:p>
        </p:txBody>
      </p:sp>
    </p:spTree>
    <p:extLst>
      <p:ext uri="{BB962C8B-B14F-4D97-AF65-F5344CB8AC3E}">
        <p14:creationId xmlns:p14="http://schemas.microsoft.com/office/powerpoint/2010/main" val="12619213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6.	Использование единой сети многофункциональных центров предоставления государственных и муниципальных услуг, которые позволят, в частности, обеспечить предоставление комплекса взаимосвязанных между собой государственных услуг федеральными, региональными органами исполнительной власти субъектов РФ и органами местного самоуправления по принципу "одного окна".</a:t>
            </a:r>
          </a:p>
        </p:txBody>
      </p:sp>
    </p:spTree>
    <p:extLst>
      <p:ext uri="{BB962C8B-B14F-4D97-AF65-F5344CB8AC3E}">
        <p14:creationId xmlns:p14="http://schemas.microsoft.com/office/powerpoint/2010/main" val="1053788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7.	Предоставление государственных услуг с использованием Интернет, например, приоритетные услуги в сфере учета объектов недвижимости, а также регистрации прав на них и сделок с ними; обеспечения социальной помощи и социальных выплат; оформления правового состояния граждан; получения разрешений для предпринимательской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5471496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8.	Создание единой инфраструктуры обеспечения юридически значимого электронного взаимодействия, которая должна обеспечить автоматизацию процессов обмена данными между отдельными ведомственными информационными системами, обеспечение доступа к ним других государственных органов на основе единой информационно-технологической и коммуникационной инфраструктуры.</a:t>
            </a:r>
          </a:p>
        </p:txBody>
      </p:sp>
    </p:spTree>
    <p:extLst>
      <p:ext uri="{BB962C8B-B14F-4D97-AF65-F5344CB8AC3E}">
        <p14:creationId xmlns:p14="http://schemas.microsoft.com/office/powerpoint/2010/main" val="20412976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9.	Развитие защищенной межведомственной системы электронного документооборота, которая должна обеспечить оперативный и защищенный информационный и документационный обмен между Администрацией Президента РФ, Аппаратом Правительства РФ, палатами Федерального Собрания РФ и федеральными органами исполнительной власти.</a:t>
            </a:r>
          </a:p>
        </p:txBody>
      </p:sp>
    </p:spTree>
    <p:extLst>
      <p:ext uri="{BB962C8B-B14F-4D97-AF65-F5344CB8AC3E}">
        <p14:creationId xmlns:p14="http://schemas.microsoft.com/office/powerpoint/2010/main" val="24854626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10.	Внедрение информационных систем планирования и мониторинга деятельности государственных органов, которые позволят повысить качество принимаемых управленческих решений органов государственной власти, унификацию и автоматизацию процедур сбора и согласования ведомственных планов и отчетности об их исполнении в рамках единой информационной системы мониторинга результативности деятельности государственных органов.</a:t>
            </a:r>
          </a:p>
        </p:txBody>
      </p:sp>
    </p:spTree>
    <p:extLst>
      <p:ext uri="{BB962C8B-B14F-4D97-AF65-F5344CB8AC3E}">
        <p14:creationId xmlns:p14="http://schemas.microsoft.com/office/powerpoint/2010/main" val="22550364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11.	Формирование необходимой нормативной правовой базы формирования электронного правительства, которая должна обеспечить, в частности, развитие законодательства РФ, обеспечивающего использование ЭЦП в РФ, гармонизированного с международными правовыми актами.</a:t>
            </a:r>
          </a:p>
        </p:txBody>
      </p:sp>
    </p:spTree>
    <p:extLst>
      <p:ext uri="{BB962C8B-B14F-4D97-AF65-F5344CB8AC3E}">
        <p14:creationId xmlns:p14="http://schemas.microsoft.com/office/powerpoint/2010/main" val="2854488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Одновременно необходимо разработать требования к выполнению административных регламентов с помощью информационных систем, включающих порядок</a:t>
            </a:r>
            <a:r>
              <a:rPr lang="ru-RU" dirty="0" smtClean="0"/>
              <a:t>:</a:t>
            </a:r>
          </a:p>
          <a:p>
            <a:pPr lvl="0" indent="457200" algn="jus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определения состава данных, используемых при </a:t>
            </a:r>
            <a:r>
              <a:rPr lang="ru-RU" dirty="0" smtClean="0"/>
              <a:t>выполнении государственных </a:t>
            </a:r>
            <a:r>
              <a:rPr lang="ru-RU" dirty="0"/>
              <a:t>услуг, а также регламентных действий, приводящих к изменению учетных данных в процессе оказания государственных услуг;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964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Министерством информационных технологий и связи РФ совместно с Министерством экономического развития и торговли РФ и Федеральной службой охраны РФ разработана Концепция формирования в Российской Федерации электронного правительства.</a:t>
            </a:r>
          </a:p>
        </p:txBody>
      </p:sp>
    </p:spTree>
    <p:extLst>
      <p:ext uri="{BB962C8B-B14F-4D97-AF65-F5344CB8AC3E}">
        <p14:creationId xmlns:p14="http://schemas.microsoft.com/office/powerpoint/2010/main" val="17247684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457200" algn="just" fontAlgn="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регистрации всех учетных данных, лиц, производящих изменения учетных данных, а также момента времени осуществления изменений;</a:t>
            </a:r>
          </a:p>
          <a:p>
            <a:pPr lvl="0" indent="457200" algn="just" fontAlgn="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обеспечения достоверности и юридической значимости данных в электронной форме;</a:t>
            </a:r>
          </a:p>
          <a:p>
            <a:pPr lvl="0" indent="457200" algn="just" fontAlgn="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электронное протоколирование всех юридически значимых административных процедур;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40941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419695"/>
            <a:ext cx="11190513" cy="4707392"/>
          </a:xfrm>
        </p:spPr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 smtClean="0"/>
              <a:t>восстановления </a:t>
            </a:r>
            <a:r>
              <a:rPr lang="ru-RU" dirty="0"/>
              <a:t>состояния учетных данных в любой момент с учетом предыстории</a:t>
            </a:r>
            <a:r>
              <a:rPr lang="ru-RU" dirty="0" smtClean="0"/>
              <a:t>;</a:t>
            </a:r>
          </a:p>
          <a:p>
            <a:pPr lvl="0" indent="457200" algn="jus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определения должностных лиц органа государственной власти, ответственных за выполнение административных регламентов с использованием ИКТ.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05230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Также определяются организационные требования к порядку функционирования информационных систем, используемых при оказании государственных услуг, в частности, к порядку ввода информационных систем в эксплуатацию, их сопровождению, публикации (раскрытия) исходных текстов программ и технических спецификаций аппаратуры и технологий, эксплуатируемых в информационных системах органов государственной власти.</a:t>
            </a:r>
          </a:p>
        </p:txBody>
      </p:sp>
    </p:spTree>
    <p:extLst>
      <p:ext uri="{BB962C8B-B14F-4D97-AF65-F5344CB8AC3E}">
        <p14:creationId xmlns:p14="http://schemas.microsoft.com/office/powerpoint/2010/main" val="8446330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Формирование электронного правительства РФ планируется обеспечить до 2010 года в два этапа.</a:t>
            </a:r>
          </a:p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На первом этапе (окончание было в 2008 г.) планировалось разработать нормативные правовые и нормативно-технические документы, регламентирующие порядок использования ИКТ для доступа граждан к информации о деятельности и услугах государственных органов</a:t>
            </a:r>
          </a:p>
        </p:txBody>
      </p:sp>
    </p:spTree>
    <p:extLst>
      <p:ext uri="{BB962C8B-B14F-4D97-AF65-F5344CB8AC3E}">
        <p14:creationId xmlns:p14="http://schemas.microsoft.com/office/powerpoint/2010/main" val="28504758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Одновременно предполагается завершить проектирование и создание действующих прототипов и опытных участков межведомственных компонентов электронного правительства, т.е. единой системы информационно-справочной поддержки граждан, инфраструктуры межведомственного электронного взаимодействия, защищенной системы межведомственного электронного документооборота.</a:t>
            </a:r>
          </a:p>
        </p:txBody>
      </p:sp>
    </p:spTree>
    <p:extLst>
      <p:ext uri="{BB962C8B-B14F-4D97-AF65-F5344CB8AC3E}">
        <p14:creationId xmlns:p14="http://schemas.microsoft.com/office/powerpoint/2010/main" val="39187187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На втором этапе (2009–2010 гг.) необходимо было обеспечить тиражирование и внедрение в широкую практику деятельности органов государственной власти типовых ведомственных технологических решений.</a:t>
            </a:r>
          </a:p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Координацию деятельности по формированию в РФ электронного правительства осуществляет Правительственная комиссия по проведению административной реформы.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87365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Создание и внедрение единой информационно-справочной системы, ИКТ инфраструктуры, единой информационной системы контроля результативности деятельности органов государственной власти в рамках оказания государственных услуг, технологического администрирования электронного правительства возлагаются на Министерство информационных технологий и связи РФ. </a:t>
            </a:r>
          </a:p>
        </p:txBody>
      </p:sp>
    </p:spTree>
    <p:extLst>
      <p:ext uri="{BB962C8B-B14F-4D97-AF65-F5344CB8AC3E}">
        <p14:creationId xmlns:p14="http://schemas.microsoft.com/office/powerpoint/2010/main" val="24214897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На уровне субъектов РФ вопросы координации формирования электронного правительства возлагаются на региональную комиссию по административной реформе.</a:t>
            </a:r>
          </a:p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Эффект реализации Концепции представляется возможным оценить с учетом следующих основных направлений формирования электронного правительства: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02796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457200" algn="just" fontAlgn="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снижение трудозатрат органов государственной власти на организацию обмена информацией на межведомственном уровне;</a:t>
            </a:r>
          </a:p>
          <a:p>
            <a:pPr lvl="0" indent="457200" algn="just" fontAlgn="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уменьшение административной нагрузки на организации и граждан, снижение количества обращений граждан для оказания услуг и сокращение времени ожидания за счет оперативности взаимодействия органов государственной власти на основе ИКТ;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06086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457200" algn="just" fontAlgn="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обеспечение гарантированного уровня информационной открытости органов государственной власти, повышение уровня доверия и взаимодействия, рост отечественного производства ИКТ за счет повышения готовности и мотивации работников органов государственной власти к использованию современных ИКТ;</a:t>
            </a:r>
          </a:p>
          <a:p>
            <a:pPr lvl="0" indent="457200" algn="just" fontAlgn="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развитие национальной ИКТ-инфраструктуры и обеспечение информационного единства страны.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1876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Формирование электронного правительства в Российской Федерации стало возможным благодаря широкому распространению информационно-коммуникационных технологий в социально-экономической сфере и органах государственной власти, повышению уровня информационно-коммуникационной грамотности, расширению сектора Рунет.</a:t>
            </a:r>
          </a:p>
        </p:txBody>
      </p:sp>
    </p:spTree>
    <p:extLst>
      <p:ext uri="{BB962C8B-B14F-4D97-AF65-F5344CB8AC3E}">
        <p14:creationId xmlns:p14="http://schemas.microsoft.com/office/powerpoint/2010/main" val="31032876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В рамках административной реформы планируется поддерживать реализацию пилотных проектов с участием широкого круга федеральных и региональных органов государственной власти.</a:t>
            </a:r>
          </a:p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Отечественные проекты системы "электронное правительство" реализуются, например, в Чувашии (пилотный проект "Электронная Чувашия").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75835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 fontAlgn="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Пилотный проект предусматривает создание серии информационных систем:</a:t>
            </a:r>
          </a:p>
          <a:p>
            <a:pPr marL="514350" lvl="0" indent="457200" algn="just" fontAlgn="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/>
              <a:t>единого электронного реестра населения;</a:t>
            </a:r>
          </a:p>
          <a:p>
            <a:pPr marL="514350" lvl="0" indent="457200" algn="just" fontAlgn="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/>
              <a:t>системы электронных торгов;</a:t>
            </a:r>
          </a:p>
          <a:p>
            <a:pPr marL="514350" lvl="0" indent="457200" algn="just" fontAlgn="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/>
              <a:t>системы управления исполнением бюджета;</a:t>
            </a:r>
          </a:p>
          <a:p>
            <a:pPr marL="514350" lvl="0" indent="457200" algn="just" fontAlgn="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/>
              <a:t>портала органов государственной власти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326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Проект базируется на концепции HP e-</a:t>
            </a:r>
            <a:r>
              <a:rPr lang="ru-RU" dirty="0" err="1"/>
              <a:t>Government</a:t>
            </a:r>
            <a:r>
              <a:rPr lang="ru-RU" dirty="0"/>
              <a:t> </a:t>
            </a:r>
            <a:r>
              <a:rPr lang="ru-RU" dirty="0" err="1"/>
              <a:t>Framework</a:t>
            </a:r>
            <a:r>
              <a:rPr lang="ru-RU" dirty="0"/>
              <a:t>, на основе которой создаются единые модели (подсистемы) идентификации и авторизации, обеспечения безопасности, описания и обнаружения предоставляемых сервисов, управления системой (на основе </a:t>
            </a:r>
            <a:r>
              <a:rPr lang="ru-RU" dirty="0" err="1"/>
              <a:t>OpenView</a:t>
            </a:r>
            <a:r>
              <a:rPr lang="ru-RU" dirty="0"/>
              <a:t> ).</a:t>
            </a:r>
          </a:p>
        </p:txBody>
      </p:sp>
    </p:spTree>
    <p:extLst>
      <p:ext uri="{BB962C8B-B14F-4D97-AF65-F5344CB8AC3E}">
        <p14:creationId xmlns:p14="http://schemas.microsoft.com/office/powerpoint/2010/main" val="35511726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Модернизирована и коммуникационная инфраструктура (например, внедрены широкополосные каналы), созданы муниципальные центры общественного доступа к информации (например, установлены в госучреждениях информационные киоски с сенсорными экранами, а в бюджетных организациях организован бесплатный доступ к ресурсам республиканской информационной системы).</a:t>
            </a:r>
          </a:p>
        </p:txBody>
      </p:sp>
    </p:spTree>
    <p:extLst>
      <p:ext uri="{BB962C8B-B14F-4D97-AF65-F5344CB8AC3E}">
        <p14:creationId xmlns:p14="http://schemas.microsoft.com/office/powerpoint/2010/main" val="17425538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На муниципальном уровне созданы информационные системы, объединяющие ресурсы всех местных органов власти и подсоединяемые к Интернет.</a:t>
            </a:r>
          </a:p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Создано также и ядро этой системы – республиканский Центр обработки данных.</a:t>
            </a:r>
          </a:p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Аналогичные пилотные проекты разрабатываются также и в других регионах.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5623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353559"/>
            <a:ext cx="9720943" cy="1116012"/>
          </a:xfrm>
        </p:spPr>
        <p:txBody>
          <a:bodyPr>
            <a:noAutofit/>
          </a:bodyPr>
          <a:lstStyle/>
          <a:p>
            <a:r>
              <a:rPr lang="ru-RU" sz="3600" dirty="0"/>
              <a:t>Информационная безопасность в интернете</a:t>
            </a:r>
            <a:br>
              <a:rPr lang="ru-RU" sz="3600" dirty="0"/>
            </a:br>
            <a:r>
              <a:rPr lang="ru-RU" sz="3600" dirty="0"/>
              <a:t>классификация угроз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Основу нормативно-правовой базы информационной безопасности в нашей стране составляют Доктрина информационной </a:t>
            </a:r>
            <a:r>
              <a:rPr lang="ru-RU" dirty="0" smtClean="0"/>
              <a:t>безопасности </a:t>
            </a:r>
            <a:r>
              <a:rPr lang="ru-RU" dirty="0"/>
              <a:t>Российской Федерации, утвержденная Президентом Российской Федерации 9 сентября 2000 г., и принятый 27 июля 2006 г. Федеральный закон «Об информации, информационных технологиях и о защите информации» № 149-ФЗ. </a:t>
            </a:r>
          </a:p>
        </p:txBody>
      </p:sp>
    </p:spTree>
    <p:extLst>
      <p:ext uri="{BB962C8B-B14F-4D97-AF65-F5344CB8AC3E}">
        <p14:creationId xmlns:p14="http://schemas.microsoft.com/office/powerpoint/2010/main" val="30132985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Упомянутый Федеральный закон регулирует отношения, возникающие при поиске, получении, передаче, производстве и распространении информации; применении информационных технологий и обеспечении защиты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36831283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Обеспечение информационной безопасности, как это следует из приведенного выше определения, не сводится только к защите ин-формационной системы от посягательств злоумышленников. Очень важной является защита от воздействий естественных случайных и стихийных факторов, таких, как сбои оборудования, аварии систем жизнеобеспечения зданий, стихийные бедствия, случайные ошибки людей, работающих в системе.</a:t>
            </a:r>
          </a:p>
        </p:txBody>
      </p:sp>
    </p:spTree>
    <p:extLst>
      <p:ext uri="{BB962C8B-B14F-4D97-AF65-F5344CB8AC3E}">
        <p14:creationId xmlns:p14="http://schemas.microsoft.com/office/powerpoint/2010/main" val="38773365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Основной целью любой информационной системы является </a:t>
            </a:r>
            <a:r>
              <a:rPr lang="ru-RU" dirty="0" err="1"/>
              <a:t>обес</a:t>
            </a:r>
            <a:r>
              <a:rPr lang="ru-RU" dirty="0"/>
              <a:t>-печение конфиденциальности, целостности и доступности для всей обрабатываемой в ней информации.</a:t>
            </a:r>
          </a:p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Конфиденциальность означает, что возможность ознакомления с информацией (со смыслом данных или сведений) должны иметь только уполномоченные на это лица.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23699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Целостность означает, что возможность внесения изменений в информацию должны иметь только уполномоченные на это лица</a:t>
            </a:r>
            <a:r>
              <a:rPr lang="ru-RU" dirty="0" smtClean="0"/>
              <a:t>.</a:t>
            </a:r>
          </a:p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Доступность означает, что уполномоченные лица обязательно имеют возможность авторизованного доступа к информации в санкционированный период </a:t>
            </a:r>
            <a:r>
              <a:rPr lang="ru-RU" dirty="0" smtClean="0"/>
              <a:t>времени.</a:t>
            </a:r>
          </a:p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Учет — обязательную фиксацию и анализ всех значимых действий всех работающих с информацией лиц.</a:t>
            </a:r>
          </a:p>
        </p:txBody>
      </p:sp>
    </p:spTree>
    <p:extLst>
      <p:ext uri="{BB962C8B-B14F-4D97-AF65-F5344CB8AC3E}">
        <p14:creationId xmlns:p14="http://schemas.microsoft.com/office/powerpoint/2010/main" val="3719647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Практически все органы государственной власти поддерживают ведомственные сайты в сети Интернет и размещают на них общую информацию о своей деятельности. В то же время практически отсутствуют государственные услуги, которые могут быть получены организацией или гражданином без непосредственного посещения государственного органа.</a:t>
            </a:r>
          </a:p>
        </p:txBody>
      </p:sp>
    </p:spTree>
    <p:extLst>
      <p:ext uri="{BB962C8B-B14F-4D97-AF65-F5344CB8AC3E}">
        <p14:creationId xmlns:p14="http://schemas.microsoft.com/office/powerpoint/2010/main" val="23904705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Компьютерная (сетевая, телекоммуникационная, безопасность дан-</a:t>
            </a:r>
            <a:r>
              <a:rPr lang="ru-RU" dirty="0" err="1"/>
              <a:t>ных</a:t>
            </a:r>
            <a:r>
              <a:rPr lang="ru-RU" dirty="0"/>
              <a:t>) безопасность — обеспечение безопасности информации, находящейся в виртуальном виде на всех этапах ее жизненного цикла в информационной системе: при создании, хранении, обработке и пересылке по сети.</a:t>
            </a:r>
          </a:p>
        </p:txBody>
      </p:sp>
    </p:spTree>
    <p:extLst>
      <p:ext uri="{BB962C8B-B14F-4D97-AF65-F5344CB8AC3E}">
        <p14:creationId xmlns:p14="http://schemas.microsoft.com/office/powerpoint/2010/main" val="33834180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ПРАВИЛА РАЗМЕЩЕНИЯ ИНФОРМАЦИИ В СЕТИ ИНТЕРНЕТ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42699" y="5077433"/>
            <a:ext cx="6270171" cy="1648682"/>
          </a:xfrm>
        </p:spPr>
        <p:txBody>
          <a:bodyPr/>
          <a:lstStyle/>
          <a:p>
            <a:r>
              <a:rPr lang="ru-RU" dirty="0" smtClean="0"/>
              <a:t>Выполнили: </a:t>
            </a:r>
            <a:r>
              <a:rPr lang="ru-RU" dirty="0" smtClean="0"/>
              <a:t>Детина Н.К.</a:t>
            </a:r>
            <a:endParaRPr lang="ru-RU" dirty="0" smtClean="0"/>
          </a:p>
          <a:p>
            <a:r>
              <a:rPr lang="ru-RU" dirty="0" err="1" smtClean="0"/>
              <a:t>гр</a:t>
            </a:r>
            <a:r>
              <a:rPr lang="ru-RU" dirty="0" smtClean="0"/>
              <a:t>: ПСА-336, 336А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237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290184"/>
            <a:ext cx="11190513" cy="5160492"/>
          </a:xfrm>
        </p:spPr>
        <p:txBody>
          <a:bodyPr>
            <a:normAutofit lnSpcReduction="10000"/>
          </a:bodyPr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Целями формирования в РФ электронного правительства являются</a:t>
            </a:r>
            <a:r>
              <a:rPr lang="ru-RU" dirty="0" smtClean="0"/>
              <a:t>:</a:t>
            </a:r>
          </a:p>
          <a:p>
            <a:pPr marL="457200" lvl="0" indent="457200" algn="just" fontAlgn="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повышение качества, оперативности и доступности предоставляемых организациям и гражданам государственных услуг;</a:t>
            </a:r>
          </a:p>
          <a:p>
            <a:pPr marL="457200" lvl="0" indent="457200" algn="just" fontAlgn="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повышение открытости информации о деятельности органов государственной власти;</a:t>
            </a:r>
          </a:p>
          <a:p>
            <a:pPr marL="457200" lvl="0" indent="457200" algn="just" fontAlgn="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повышение качества административно-управленческих процессов;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6637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970806"/>
            <a:ext cx="11190513" cy="5247113"/>
          </a:xfrm>
        </p:spPr>
        <p:txBody>
          <a:bodyPr>
            <a:normAutofit/>
          </a:bodyPr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Для достижения указанных целей необходимо обеспечить</a:t>
            </a:r>
            <a:r>
              <a:rPr lang="ru-RU" dirty="0" smtClean="0"/>
              <a:t>:</a:t>
            </a:r>
          </a:p>
          <a:p>
            <a:pPr marL="457200" lvl="0" indent="457200" algn="just" fontAlgn="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развитие и широкое применение в деятельности органов государственной власти средств обеспечения удаленного доступа к информации;</a:t>
            </a:r>
          </a:p>
          <a:p>
            <a:pPr marL="457200" lvl="0" indent="457200" algn="just" fontAlgn="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предоставление государственных услуг с использованием многофункциональных центров и Интернет;</a:t>
            </a:r>
          </a:p>
          <a:p>
            <a:pPr marL="457200" lvl="0" indent="457200" algn="just" fontAlgn="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создание защищенной системы межведомственного электронного документооборота;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456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457200" algn="just" fontAlgn="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внедрение ведомственных информационных систем планирования и управленческой отчетности в рамках создания единой государственной системы контроля результативности деятельности органов государственной власти;</a:t>
            </a:r>
          </a:p>
          <a:p>
            <a:pPr lvl="0" indent="457200" algn="just" fontAlgn="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ru-RU" dirty="0"/>
              <a:t>формирование нормативной правовой базы, регламентирующей порядок и процедуры сбора, хранения и предоставления сведений.</a:t>
            </a:r>
          </a:p>
          <a:p>
            <a:pPr indent="457200" algn="just">
              <a:lnSpc>
                <a:spcPct val="150000"/>
              </a:lnSpc>
              <a:spcBef>
                <a:spcPts val="0"/>
              </a:spcBef>
              <a:buFont typeface="Times New Roman" panose="02020603050405020304" pitchFamily="18" charset="0"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6768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В качестве основных приоритетов и направлений формирования электронного правительства Концепция определяет следующие</a:t>
            </a:r>
            <a:r>
              <a:rPr lang="ru-RU" dirty="0" smtClean="0"/>
              <a:t>:</a:t>
            </a:r>
          </a:p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1.	Развитие систем обеспечения удаленного доступа граждан к информации о деятельности государственных органов на основе использования ИКТ.</a:t>
            </a:r>
          </a:p>
        </p:txBody>
      </p:sp>
    </p:spTree>
    <p:extLst>
      <p:ext uri="{BB962C8B-B14F-4D97-AF65-F5344CB8AC3E}">
        <p14:creationId xmlns:p14="http://schemas.microsoft.com/office/powerpoint/2010/main" val="2752562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290184"/>
            <a:ext cx="11190513" cy="4886779"/>
          </a:xfrm>
        </p:spPr>
        <p:txBody>
          <a:bodyPr>
            <a:normAutofit lnSpcReduction="10000"/>
          </a:bodyPr>
          <a:lstStyle/>
          <a:p>
            <a:pPr indent="4572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2.	Развитие сайтов государственных органов в Интернет, что обеспечит, в частности, полное, достоверное, оперативное размещение и обновление информации, связанной с деятельностью, структурой, адресно-справочной информации, нормативных правовых актов, регулирующих деятельность для данного государственного органа, оперативный доступ к открытой информации, организацию интерактивного взаимодействия с гражданами в рамках, обратной связи и обработки обращений граждан. </a:t>
            </a:r>
          </a:p>
        </p:txBody>
      </p:sp>
    </p:spTree>
    <p:extLst>
      <p:ext uri="{BB962C8B-B14F-4D97-AF65-F5344CB8AC3E}">
        <p14:creationId xmlns:p14="http://schemas.microsoft.com/office/powerpoint/2010/main" val="25280367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D7EE8824-4E1D-42BB-8EDB-17078663FD9F}" vid="{0A2330E9-78A3-4977-8750-A50B7AD40B8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120</TotalTime>
  <Words>1172</Words>
  <Application>Microsoft Office PowerPoint</Application>
  <PresentationFormat>Широкоэкранный</PresentationFormat>
  <Paragraphs>73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4" baseType="lpstr">
      <vt:lpstr>Arial</vt:lpstr>
      <vt:lpstr>Times New Roman</vt:lpstr>
      <vt:lpstr>Тема1</vt:lpstr>
      <vt:lpstr>ПРАВИЛА РАЗМЕЩЕНИЯ ИНФОРМАЦИИ В СЕТИ ИНТЕРНЕТ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Информационная безопасность в интернете классификация угроз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РАЗМЕЩЕНИЯ ИНФОРМАЦИИ В СЕТИ ИНТЕРНЕТ</vt:lpstr>
    </vt:vector>
  </TitlesOfParts>
  <Company>inueco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КОМПОНЕНТЫ ИНФОРМАЦИОННЫХ ТЕХНОЛОГИЙ</dc:title>
  <dc:creator>Дарья Андреевна Белова</dc:creator>
  <cp:lastModifiedBy>Николай Константинович Детина</cp:lastModifiedBy>
  <cp:revision>14</cp:revision>
  <dcterms:created xsi:type="dcterms:W3CDTF">2021-10-04T11:05:32Z</dcterms:created>
  <dcterms:modified xsi:type="dcterms:W3CDTF">2021-11-16T07:40:54Z</dcterms:modified>
</cp:coreProperties>
</file>