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sldIdLst>
    <p:sldId id="282" r:id="rId2"/>
    <p:sldId id="284" r:id="rId3"/>
    <p:sldId id="290" r:id="rId4"/>
    <p:sldId id="295" r:id="rId5"/>
    <p:sldId id="296" r:id="rId6"/>
    <p:sldId id="297" r:id="rId7"/>
    <p:sldId id="299" r:id="rId8"/>
    <p:sldId id="300" r:id="rId9"/>
    <p:sldId id="294" r:id="rId10"/>
    <p:sldId id="301" r:id="rId11"/>
    <p:sldId id="302" r:id="rId12"/>
    <p:sldId id="303" r:id="rId13"/>
    <p:sldId id="304" r:id="rId14"/>
    <p:sldId id="305" r:id="rId15"/>
    <p:sldId id="28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72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56" autoAdjust="0"/>
    <p:restoredTop sz="94660"/>
  </p:normalViewPr>
  <p:slideViewPr>
    <p:cSldViewPr snapToGrid="0">
      <p:cViewPr varScale="1">
        <p:scale>
          <a:sx n="81" d="100"/>
          <a:sy n="81" d="100"/>
        </p:scale>
        <p:origin x="108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B6421C-91A7-42F4-8DD0-E1503AEACE13}" type="datetimeFigureOut">
              <a:rPr lang="ru-RU" smtClean="0"/>
              <a:t>10.09.2021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16826C-F936-4E7E-9B48-528FC76461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094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Челябинск, 2021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08063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7934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9506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97192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808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1182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768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74551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9703D75F-3C8C-4373-9499-703616C11FA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1454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  <p:sldLayoutId id="2147483659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Статистическая </a:t>
            </a:r>
            <a:r>
              <a:rPr lang="ru-RU" sz="2800" dirty="0"/>
              <a:t>характеристика личности преступника по криминалистической и уголовно-правовым признакам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Выполнил: </a:t>
            </a:r>
            <a:r>
              <a:rPr lang="ru-RU" dirty="0" smtClean="0"/>
              <a:t>Д</a:t>
            </a:r>
            <a:r>
              <a:rPr lang="ru-RU" dirty="0" smtClean="0"/>
              <a:t>етина Н.К</a:t>
            </a:r>
            <a:endParaRPr lang="ru-RU" dirty="0"/>
          </a:p>
        </p:txBody>
      </p:sp>
      <p:sp>
        <p:nvSpPr>
          <p:cNvPr id="4" name="Заголовок 9"/>
          <p:cNvSpPr txBox="1">
            <a:spLocks/>
          </p:cNvSpPr>
          <p:nvPr/>
        </p:nvSpPr>
        <p:spPr>
          <a:xfrm>
            <a:off x="1524000" y="6423240"/>
            <a:ext cx="9144000" cy="36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Челябинск, 2021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81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КЛАССИФИКАЦИЯ ПРЕСТУПНИКОВ</a:t>
            </a:r>
            <a:br>
              <a:rPr lang="ru-RU" sz="3200" dirty="0"/>
            </a:br>
            <a:r>
              <a:rPr lang="ru-RU" sz="3200" dirty="0"/>
              <a:t>(В УГОЛОВНОЙ СТАТИСТИКЕ)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1. По социально-демографическим </a:t>
            </a:r>
            <a:r>
              <a:rPr lang="ru-RU" dirty="0" smtClean="0"/>
              <a:t>признакам:</a:t>
            </a:r>
            <a:br>
              <a:rPr lang="ru-RU" dirty="0" smtClean="0"/>
            </a:br>
            <a:r>
              <a:rPr lang="ru-RU" dirty="0" smtClean="0"/>
              <a:t>мужчины, женщины; в возрасте: 14-15; 16-17; 18-24; 25-29; 30-40 лет; старше 50 лет; по уровню образования: с начальным, с 8-классным; со средним и </a:t>
            </a:r>
            <a:r>
              <a:rPr lang="ru-RU" dirty="0" err="1" smtClean="0"/>
              <a:t>среднеспециальным</a:t>
            </a:r>
            <a:r>
              <a:rPr lang="ru-RU" dirty="0" smtClean="0"/>
              <a:t>; с высшим и незаконченным высшим.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2. По признакам социального положения и роду занятий:</a:t>
            </a:r>
            <a:br>
              <a:rPr lang="ru-RU" dirty="0" smtClean="0"/>
            </a:br>
            <a:r>
              <a:rPr lang="ru-RU" dirty="0" smtClean="0"/>
              <a:t>рабочие, служащие, учащиеся, частные предприниматели, фермеры, пенсионеры; трудоспособные, но не работающие и не учащиеся; безработные.</a:t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3. По признакам места жительства и длительности проживания:</a:t>
            </a:r>
            <a:br>
              <a:rPr lang="ru-RU" dirty="0" smtClean="0"/>
            </a:br>
            <a:r>
              <a:rPr lang="ru-RU" dirty="0" smtClean="0"/>
              <a:t>город, сельская местность; постоянный житель, мигрант, переселенец.</a:t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4. По данным интенсивности и характера преступной деятельности:</a:t>
            </a:r>
            <a:br>
              <a:rPr lang="ru-RU" dirty="0" smtClean="0"/>
            </a:br>
            <a:r>
              <a:rPr lang="ru-RU" dirty="0" smtClean="0"/>
              <a:t>повторность, рецидив (многократный специальный, особо опасный); в группе, в организованной группе.</a:t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5. По данным о состоянии лица в момент совершения преступления:</a:t>
            </a:r>
            <a:br>
              <a:rPr lang="ru-RU" dirty="0" smtClean="0"/>
            </a:br>
            <a:r>
              <a:rPr lang="ru-RU" dirty="0" smtClean="0"/>
              <a:t>в состоянии алкогольного опьянения, в состоянии наркотического возбуждения.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3248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dirty="0"/>
              <a:t>В ЗАВИСИМОСТИ ОТ КРИТЕРИЯ ТИПОЛОГИЗАЦИИ ВСЕ ИЗВЕСТНЫЕ</a:t>
            </a:r>
            <a:br>
              <a:rPr lang="ru-RU" dirty="0"/>
            </a:br>
            <a:r>
              <a:rPr lang="ru-RU" dirty="0"/>
              <a:t>ТИПОЛОГИИ ЛИЧНОСТИ МОЖНО РАЗДЕЛИТЬ</a:t>
            </a:r>
            <a:br>
              <a:rPr lang="ru-RU" dirty="0"/>
            </a:br>
            <a:r>
              <a:rPr lang="ru-RU" dirty="0"/>
              <a:t>НА ТРИ ГРУППЫ</a:t>
            </a:r>
            <a:r>
              <a:rPr lang="ru-RU" dirty="0" smtClean="0"/>
              <a:t>: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1. Типологии, в которых преступников дифференцируют в зависимости от характера </a:t>
            </a:r>
            <a:r>
              <a:rPr lang="ru-RU" dirty="0" err="1" smtClean="0"/>
              <a:t>личностномотивационных</a:t>
            </a:r>
            <a:r>
              <a:rPr lang="ru-RU" dirty="0" smtClean="0"/>
              <a:t> свойств, проявляющихся в совершенном преступлении.</a:t>
            </a:r>
            <a:br>
              <a:rPr lang="ru-RU" dirty="0" smtClean="0"/>
            </a:br>
            <a:r>
              <a:rPr lang="ru-RU" dirty="0" smtClean="0"/>
              <a:t>2. Типологии, в которых преступников дифференцируют исходя из характера взаимодействия</a:t>
            </a:r>
            <a:br>
              <a:rPr lang="ru-RU" dirty="0" smtClean="0"/>
            </a:br>
            <a:r>
              <a:rPr lang="ru-RU" dirty="0" smtClean="0"/>
              <a:t>криминогенной личности с разной степенью выраженности с факторами ситуации</a:t>
            </a:r>
            <a:br>
              <a:rPr lang="ru-RU" dirty="0" smtClean="0"/>
            </a:br>
            <a:r>
              <a:rPr lang="ru-RU" dirty="0" smtClean="0"/>
              <a:t>совершения преступления</a:t>
            </a:r>
            <a:br>
              <a:rPr lang="ru-RU" dirty="0" smtClean="0"/>
            </a:br>
            <a:r>
              <a:rPr lang="ru-RU" dirty="0" smtClean="0"/>
              <a:t>3. Типологии, в которых критерием </a:t>
            </a:r>
            <a:r>
              <a:rPr lang="ru-RU" dirty="0" err="1" smtClean="0"/>
              <a:t>типологизации</a:t>
            </a:r>
            <a:r>
              <a:rPr lang="ru-RU" dirty="0" smtClean="0"/>
              <a:t> выступает социальная</a:t>
            </a:r>
            <a:br>
              <a:rPr lang="ru-RU" dirty="0" smtClean="0"/>
            </a:br>
            <a:r>
              <a:rPr lang="ru-RU" dirty="0" smtClean="0"/>
              <a:t>направленность личности преступника.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1499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По социальной направленности выделяют следующие </a:t>
            </a:r>
            <a:r>
              <a:rPr lang="ru-RU" sz="2800" dirty="0" smtClean="0"/>
              <a:t>типы личности </a:t>
            </a:r>
            <a:r>
              <a:rPr lang="ru-RU" sz="2800" dirty="0"/>
              <a:t>преступников: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>1. </a:t>
            </a:r>
            <a:r>
              <a:rPr lang="ru-RU" dirty="0" err="1"/>
              <a:t>Несформирововшийся</a:t>
            </a:r>
            <a:r>
              <a:rPr lang="ru-RU" dirty="0"/>
              <a:t> (</a:t>
            </a:r>
            <a:r>
              <a:rPr lang="ru-RU" dirty="0" smtClean="0"/>
              <a:t>случайный) тип</a:t>
            </a:r>
          </a:p>
          <a:p>
            <a:pPr indent="808038" algn="just">
              <a:lnSpc>
                <a:spcPct val="100000"/>
              </a:lnSpc>
              <a:spcBef>
                <a:spcPts val="0"/>
              </a:spcBef>
            </a:pP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Преступление </a:t>
            </a:r>
            <a:r>
              <a:rPr lang="ru-RU" dirty="0"/>
              <a:t>совершается </a:t>
            </a:r>
            <a:r>
              <a:rPr lang="ru-RU" dirty="0" smtClean="0"/>
              <a:t>исключительно в </a:t>
            </a:r>
            <a:r>
              <a:rPr lang="ru-RU" dirty="0"/>
              <a:t>силу давления критической </a:t>
            </a:r>
            <a:r>
              <a:rPr lang="ru-RU" dirty="0" smtClean="0"/>
              <a:t>жизненной ситуации</a:t>
            </a:r>
            <a:r>
              <a:rPr lang="ru-RU" dirty="0"/>
              <a:t>, в которой личность не </a:t>
            </a:r>
            <a:r>
              <a:rPr lang="ru-RU" dirty="0" smtClean="0"/>
              <a:t>смогло добиться </a:t>
            </a:r>
            <a:r>
              <a:rPr lang="ru-RU" dirty="0"/>
              <a:t>результата своих действий, </a:t>
            </a:r>
            <a:r>
              <a:rPr lang="ru-RU" dirty="0" smtClean="0"/>
              <a:t>не причиняя </a:t>
            </a:r>
            <a:r>
              <a:rPr lang="ru-RU" dirty="0"/>
              <a:t>общественно </a:t>
            </a:r>
            <a:r>
              <a:rPr lang="ru-RU" dirty="0" smtClean="0"/>
              <a:t>опасных последствий. К </a:t>
            </a:r>
            <a:r>
              <a:rPr lang="ru-RU" dirty="0"/>
              <a:t>этому типу </a:t>
            </a:r>
            <a:r>
              <a:rPr lang="ru-RU" dirty="0" smtClean="0"/>
              <a:t>относятся лица</a:t>
            </a:r>
            <a:r>
              <a:rPr lang="ru-RU" dirty="0"/>
              <a:t>, </a:t>
            </a:r>
            <a:r>
              <a:rPr lang="ru-RU" dirty="0" smtClean="0"/>
              <a:t>совершившие преступные </a:t>
            </a:r>
            <a:r>
              <a:rPr lang="ru-RU" dirty="0"/>
              <a:t>действия: </a:t>
            </a:r>
            <a:r>
              <a:rPr lang="ru-RU" dirty="0" smtClean="0"/>
              <a:t>в состоянии сильного душевного волнения, вызванного неправомерными действиями потерпевшего; с </a:t>
            </a:r>
            <a:r>
              <a:rPr lang="ru-RU" dirty="0"/>
              <a:t>превышением пределов</a:t>
            </a:r>
            <a:br>
              <a:rPr lang="ru-RU" dirty="0"/>
            </a:br>
            <a:r>
              <a:rPr lang="ru-RU" dirty="0"/>
              <a:t>необходимой обороны и др.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475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dirty="0"/>
              <a:t>2. </a:t>
            </a:r>
            <a:r>
              <a:rPr lang="ru-RU" dirty="0" smtClean="0"/>
              <a:t>Формирующийся (небрежный</a:t>
            </a:r>
            <a:r>
              <a:rPr lang="ru-RU" dirty="0"/>
              <a:t>) </a:t>
            </a:r>
            <a:r>
              <a:rPr lang="ru-RU" dirty="0" smtClean="0"/>
              <a:t>тип</a:t>
            </a:r>
          </a:p>
          <a:p>
            <a:pPr algn="just"/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 Характеризуется легкомысленным отношением </a:t>
            </a:r>
            <a:r>
              <a:rPr lang="ru-RU" dirty="0"/>
              <a:t>к социальным </a:t>
            </a:r>
            <a:r>
              <a:rPr lang="ru-RU" dirty="0" smtClean="0"/>
              <a:t>нормам, регулирующим </a:t>
            </a:r>
            <a:r>
              <a:rPr lang="ru-RU" dirty="0"/>
              <a:t>поведение в </a:t>
            </a:r>
            <a:r>
              <a:rPr lang="ru-RU" dirty="0" smtClean="0"/>
              <a:t>обществе. Как </a:t>
            </a:r>
            <a:r>
              <a:rPr lang="ru-RU" dirty="0"/>
              <a:t>правило, совершает нетяжкие</a:t>
            </a:r>
            <a:br>
              <a:rPr lang="ru-RU" dirty="0"/>
            </a:br>
            <a:r>
              <a:rPr lang="ru-RU" dirty="0"/>
              <a:t>преступления как умышленно, так </a:t>
            </a:r>
            <a:r>
              <a:rPr lang="ru-RU" dirty="0" smtClean="0"/>
              <a:t>и по </a:t>
            </a:r>
            <a:r>
              <a:rPr lang="ru-RU" dirty="0"/>
              <a:t>неосторожности</a:t>
            </a:r>
            <a:r>
              <a:rPr lang="ru-RU" dirty="0" smtClean="0"/>
              <a:t>.</a:t>
            </a:r>
          </a:p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>3. </a:t>
            </a:r>
            <a:r>
              <a:rPr lang="ru-RU" dirty="0" smtClean="0"/>
              <a:t>Начинающий (неустойчивый</a:t>
            </a:r>
            <a:r>
              <a:rPr lang="ru-RU" dirty="0"/>
              <a:t>) </a:t>
            </a:r>
            <a:r>
              <a:rPr lang="ru-RU" dirty="0" smtClean="0"/>
              <a:t>тип</a:t>
            </a:r>
          </a:p>
          <a:p>
            <a:pPr algn="just"/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  Компоненты </a:t>
            </a:r>
            <a:r>
              <a:rPr lang="ru-RU" dirty="0"/>
              <a:t>негативной и </a:t>
            </a:r>
            <a:r>
              <a:rPr lang="ru-RU" dirty="0" smtClean="0"/>
              <a:t>позитивной направленности </a:t>
            </a:r>
            <a:r>
              <a:rPr lang="ru-RU" dirty="0"/>
              <a:t>примерно равны, </a:t>
            </a:r>
            <a:r>
              <a:rPr lang="ru-RU" dirty="0" smtClean="0"/>
              <a:t>но тенденции </a:t>
            </a:r>
            <a:r>
              <a:rPr lang="ru-RU" dirty="0"/>
              <a:t>у них противоречивы, и </a:t>
            </a:r>
            <a:r>
              <a:rPr lang="ru-RU" dirty="0" smtClean="0"/>
              <a:t>это может </a:t>
            </a:r>
            <a:r>
              <a:rPr lang="ru-RU" dirty="0"/>
              <a:t>привести как к усилению, </a:t>
            </a:r>
            <a:r>
              <a:rPr lang="ru-RU" dirty="0" smtClean="0"/>
              <a:t>так и к </a:t>
            </a:r>
            <a:r>
              <a:rPr lang="ru-RU" dirty="0"/>
              <a:t>ослаблению </a:t>
            </a:r>
            <a:r>
              <a:rPr lang="ru-RU" dirty="0" err="1" smtClean="0"/>
              <a:t>криминогенности</a:t>
            </a:r>
            <a:r>
              <a:rPr lang="ru-RU" dirty="0" smtClean="0"/>
              <a:t>. До </a:t>
            </a:r>
            <a:r>
              <a:rPr lang="ru-RU" dirty="0"/>
              <a:t>преступления возможны различные</a:t>
            </a:r>
            <a:br>
              <a:rPr lang="ru-RU" dirty="0"/>
            </a:br>
            <a:r>
              <a:rPr lang="ru-RU" dirty="0"/>
              <a:t>правонарушения или </a:t>
            </a:r>
            <a:r>
              <a:rPr lang="ru-RU" dirty="0" smtClean="0"/>
              <a:t>аморальные действия</a:t>
            </a:r>
            <a:r>
              <a:rPr lang="ru-RU" dirty="0"/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5777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                     4</a:t>
            </a:r>
            <a:r>
              <a:rPr lang="ru-RU" dirty="0"/>
              <a:t>. </a:t>
            </a:r>
            <a:r>
              <a:rPr lang="ru-RU" dirty="0" smtClean="0"/>
              <a:t>Неквалифицированный (привычный</a:t>
            </a:r>
            <a:r>
              <a:rPr lang="ru-RU" dirty="0"/>
              <a:t>) </a:t>
            </a:r>
            <a:r>
              <a:rPr lang="ru-RU" dirty="0" smtClean="0"/>
              <a:t>тип</a:t>
            </a:r>
          </a:p>
          <a:p>
            <a:pPr algn="just"/>
            <a:r>
              <a:rPr lang="ru-RU" dirty="0"/>
              <a:t/>
            </a:r>
            <a:br>
              <a:rPr lang="ru-RU" dirty="0"/>
            </a:br>
            <a:r>
              <a:rPr lang="ru-RU" dirty="0"/>
              <a:t>Отличается низким уровнем </a:t>
            </a:r>
            <a:r>
              <a:rPr lang="ru-RU" dirty="0" smtClean="0"/>
              <a:t>правосознания, отсутствием </a:t>
            </a:r>
            <a:r>
              <a:rPr lang="ru-RU" dirty="0"/>
              <a:t>четких границ между </a:t>
            </a:r>
            <a:r>
              <a:rPr lang="ru-RU" dirty="0" smtClean="0"/>
              <a:t>моральным и </a:t>
            </a:r>
            <a:r>
              <a:rPr lang="ru-RU" dirty="0"/>
              <a:t>аморальным, между «можно» и «нельзя». </a:t>
            </a:r>
            <a:r>
              <a:rPr lang="ru-RU" dirty="0" smtClean="0"/>
              <a:t>К этому </a:t>
            </a:r>
            <a:r>
              <a:rPr lang="ru-RU" dirty="0"/>
              <a:t>типу относятся лица, </a:t>
            </a:r>
            <a:r>
              <a:rPr lang="ru-RU" dirty="0" smtClean="0"/>
              <a:t>совершающие повторные </a:t>
            </a:r>
            <a:r>
              <a:rPr lang="ru-RU" dirty="0"/>
              <a:t>преступления, в том </a:t>
            </a:r>
            <a:r>
              <a:rPr lang="ru-RU" dirty="0" smtClean="0"/>
              <a:t>числе рецидивисты</a:t>
            </a:r>
            <a:r>
              <a:rPr lang="ru-RU" dirty="0"/>
              <a:t>, но рецидив чаще </a:t>
            </a:r>
            <a:r>
              <a:rPr lang="ru-RU" dirty="0" smtClean="0"/>
              <a:t>всего смешанный.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             5</a:t>
            </a:r>
            <a:r>
              <a:rPr lang="ru-RU" dirty="0"/>
              <a:t>. </a:t>
            </a:r>
            <a:r>
              <a:rPr lang="ru-RU" dirty="0" smtClean="0"/>
              <a:t>Квалифицированный (профессиональный</a:t>
            </a:r>
            <a:r>
              <a:rPr lang="ru-RU" dirty="0"/>
              <a:t>) </a:t>
            </a:r>
            <a:r>
              <a:rPr lang="ru-RU" dirty="0" smtClean="0"/>
              <a:t>тип</a:t>
            </a:r>
          </a:p>
          <a:p>
            <a:pPr algn="just"/>
            <a:r>
              <a:rPr lang="ru-RU" dirty="0"/>
              <a:t/>
            </a:r>
            <a:br>
              <a:rPr lang="ru-RU" dirty="0"/>
            </a:br>
            <a:r>
              <a:rPr lang="ru-RU" dirty="0"/>
              <a:t>Для этого типа </a:t>
            </a:r>
            <a:r>
              <a:rPr lang="ru-RU" dirty="0" smtClean="0"/>
              <a:t>характерна внутренняя </a:t>
            </a:r>
            <a:r>
              <a:rPr lang="ru-RU" dirty="0"/>
              <a:t>тяга к </a:t>
            </a:r>
            <a:r>
              <a:rPr lang="ru-RU" dirty="0" smtClean="0"/>
              <a:t>совершению повторных </a:t>
            </a:r>
            <a:r>
              <a:rPr lang="ru-RU" dirty="0"/>
              <a:t>преступлений, он активен </a:t>
            </a:r>
            <a:r>
              <a:rPr lang="ru-RU" dirty="0" smtClean="0"/>
              <a:t>в нахождении </a:t>
            </a:r>
            <a:r>
              <a:rPr lang="ru-RU" dirty="0"/>
              <a:t>и создании </a:t>
            </a:r>
            <a:r>
              <a:rPr lang="ru-RU" dirty="0" smtClean="0"/>
              <a:t>собственными усилиями </a:t>
            </a:r>
            <a:r>
              <a:rPr lang="ru-RU" dirty="0"/>
              <a:t>ситуаций, </a:t>
            </a:r>
            <a:r>
              <a:rPr lang="ru-RU" dirty="0" smtClean="0"/>
              <a:t>способствующих совершению </a:t>
            </a:r>
            <a:r>
              <a:rPr lang="ru-RU" dirty="0"/>
              <a:t>преступлений. К </a:t>
            </a:r>
            <a:r>
              <a:rPr lang="ru-RU" dirty="0" smtClean="0"/>
              <a:t>этому типу </a:t>
            </a:r>
            <a:r>
              <a:rPr lang="ru-RU" dirty="0"/>
              <a:t>относятся </a:t>
            </a:r>
            <a:r>
              <a:rPr lang="ru-RU" dirty="0" smtClean="0"/>
              <a:t>профессиональные преступники</a:t>
            </a:r>
            <a:r>
              <a:rPr lang="ru-RU" dirty="0"/>
              <a:t>, особо </a:t>
            </a:r>
            <a:r>
              <a:rPr lang="ru-RU" dirty="0" smtClean="0"/>
              <a:t>опасные рецидивисты</a:t>
            </a:r>
            <a:r>
              <a:rPr lang="ru-RU" dirty="0"/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9033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86563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</a:t>
            </a:r>
            <a:r>
              <a:rPr lang="ru-RU" dirty="0" smtClean="0"/>
              <a:t>онятие </a:t>
            </a:r>
            <a:r>
              <a:rPr lang="ru-RU" dirty="0"/>
              <a:t>л</a:t>
            </a:r>
            <a:r>
              <a:rPr lang="ru-RU" dirty="0" smtClean="0"/>
              <a:t>ичность и личность человека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indent="457200">
              <a:lnSpc>
                <a:spcPct val="120000"/>
              </a:lnSpc>
              <a:spcBef>
                <a:spcPts val="0"/>
              </a:spcBef>
              <a:buAutoNum type="arabicParenR"/>
            </a:pPr>
            <a:r>
              <a:rPr lang="ru-RU" dirty="0"/>
              <a:t>Ч</a:t>
            </a:r>
            <a:r>
              <a:rPr lang="ru-RU" dirty="0" smtClean="0"/>
              <a:t>еловек как субъект</a:t>
            </a:r>
            <a:r>
              <a:rPr lang="ru-RU" dirty="0"/>
              <a:t> </a:t>
            </a:r>
            <a:r>
              <a:rPr lang="ru-RU" dirty="0" smtClean="0"/>
              <a:t>общественных отношений и сознательной деятельности людей</a:t>
            </a:r>
            <a:r>
              <a:rPr lang="ru-RU" dirty="0"/>
              <a:t>.</a:t>
            </a:r>
            <a:br>
              <a:rPr lang="ru-RU" dirty="0"/>
            </a:br>
            <a:r>
              <a:rPr lang="ru-RU" dirty="0" smtClean="0"/>
              <a:t>2</a:t>
            </a:r>
            <a:r>
              <a:rPr lang="ru-RU" dirty="0"/>
              <a:t>) </a:t>
            </a:r>
            <a:r>
              <a:rPr lang="ru-RU" dirty="0" smtClean="0"/>
              <a:t>Устойчивая совокупность качеств </a:t>
            </a:r>
            <a:r>
              <a:rPr lang="ru-RU" dirty="0"/>
              <a:t>и </a:t>
            </a:r>
            <a:r>
              <a:rPr lang="ru-RU" dirty="0" smtClean="0"/>
              <a:t>черт, характеризующих человека как члена            общества</a:t>
            </a:r>
            <a:r>
              <a:rPr lang="ru-RU" dirty="0"/>
              <a:t>.</a:t>
            </a:r>
            <a:br>
              <a:rPr lang="ru-RU" dirty="0"/>
            </a:br>
            <a:r>
              <a:rPr lang="ru-RU" dirty="0" smtClean="0"/>
              <a:t>3</a:t>
            </a:r>
            <a:r>
              <a:rPr lang="ru-RU" dirty="0"/>
              <a:t>) </a:t>
            </a:r>
            <a:r>
              <a:rPr lang="ru-RU" dirty="0" smtClean="0"/>
              <a:t>Совокупность </a:t>
            </a:r>
            <a:r>
              <a:rPr lang="ru-RU" dirty="0" err="1" smtClean="0"/>
              <a:t>социальнозначимых</a:t>
            </a:r>
            <a:r>
              <a:rPr lang="ru-RU" dirty="0" smtClean="0"/>
              <a:t> свойств как индивидуальная форма отражения бытия </a:t>
            </a:r>
            <a:r>
              <a:rPr lang="ru-RU" dirty="0"/>
              <a:t>и </a:t>
            </a:r>
            <a:r>
              <a:rPr lang="ru-RU" dirty="0" smtClean="0"/>
              <a:t>духовных ценностей общества.</a:t>
            </a:r>
          </a:p>
          <a:p>
            <a:pPr indent="457200" algn="just">
              <a:lnSpc>
                <a:spcPct val="120000"/>
              </a:lnSpc>
              <a:spcBef>
                <a:spcPts val="0"/>
              </a:spcBef>
            </a:pP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ЛИЧНОСТЬ – продукт </a:t>
            </a:r>
            <a:r>
              <a:rPr lang="ru-RU" dirty="0"/>
              <a:t>социализации, приобщения индивида </a:t>
            </a:r>
            <a:r>
              <a:rPr lang="ru-RU" dirty="0" smtClean="0"/>
              <a:t>к системе </a:t>
            </a:r>
            <a:r>
              <a:rPr lang="ru-RU" dirty="0"/>
              <a:t>знаний, ценностей и норм, выработанных и </a:t>
            </a:r>
            <a:r>
              <a:rPr lang="ru-RU" dirty="0" smtClean="0"/>
              <a:t>принятых обществом.</a:t>
            </a:r>
            <a:r>
              <a:rPr lang="ru-RU" dirty="0"/>
              <a:t> </a:t>
            </a:r>
            <a:endParaRPr lang="ru-RU" dirty="0" smtClean="0"/>
          </a:p>
          <a:p>
            <a:pPr indent="457200" algn="just">
              <a:lnSpc>
                <a:spcPct val="120000"/>
              </a:lnSpc>
              <a:spcBef>
                <a:spcPts val="0"/>
              </a:spcBef>
            </a:pPr>
            <a:r>
              <a:rPr lang="ru-RU" dirty="0" smtClean="0"/>
              <a:t>ЛИЧНОСТЬ ЧЕЛОВЕКА- это целостная система социальных и психологических черт, свойств и качеств участника и носителя</a:t>
            </a:r>
            <a:br>
              <a:rPr lang="ru-RU" dirty="0" smtClean="0"/>
            </a:br>
            <a:r>
              <a:rPr lang="ru-RU" dirty="0" smtClean="0"/>
              <a:t>общественных отношений.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30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8338" y="526597"/>
            <a:ext cx="9720943" cy="1116012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В структуру личности входят три подсистемы: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1.Социальный статус личности</a:t>
            </a:r>
            <a:br>
              <a:rPr lang="ru-RU" dirty="0"/>
            </a:br>
            <a:r>
              <a:rPr lang="ru-RU" dirty="0"/>
              <a:t>2.Социальные функции-(роли) личности</a:t>
            </a:r>
            <a:br>
              <a:rPr lang="ru-RU" dirty="0"/>
            </a:br>
            <a:r>
              <a:rPr lang="ru-RU" dirty="0"/>
              <a:t>3.Нравственно-правовая характеристика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808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Структура личности преступника включает </a:t>
            </a:r>
            <a:r>
              <a:rPr lang="ru-RU" dirty="0"/>
              <a:t>в себя </a:t>
            </a:r>
            <a:r>
              <a:rPr lang="ru-RU" dirty="0" smtClean="0"/>
              <a:t>различные компоненты и признаки: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1) физиологические,</a:t>
            </a:r>
            <a:br>
              <a:rPr lang="ru-RU" dirty="0"/>
            </a:br>
            <a:r>
              <a:rPr lang="ru-RU" dirty="0"/>
              <a:t>2) психологические,</a:t>
            </a:r>
            <a:br>
              <a:rPr lang="ru-RU" dirty="0"/>
            </a:br>
            <a:r>
              <a:rPr lang="ru-RU" dirty="0"/>
              <a:t>3) нравственно-этические,</a:t>
            </a:r>
            <a:br>
              <a:rPr lang="ru-RU" dirty="0"/>
            </a:br>
            <a:r>
              <a:rPr lang="ru-RU" dirty="0"/>
              <a:t>4) общественно-ролевые,</a:t>
            </a:r>
            <a:br>
              <a:rPr lang="ru-RU" dirty="0"/>
            </a:br>
            <a:r>
              <a:rPr lang="ru-RU" dirty="0"/>
              <a:t>5) социальные,</a:t>
            </a:r>
            <a:br>
              <a:rPr lang="ru-RU" dirty="0"/>
            </a:br>
            <a:r>
              <a:rPr lang="ru-RU" dirty="0"/>
              <a:t>6) демографические,</a:t>
            </a:r>
            <a:br>
              <a:rPr lang="ru-RU" dirty="0"/>
            </a:br>
            <a:r>
              <a:rPr lang="ru-RU" dirty="0"/>
              <a:t>7) криминальные.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352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ctr"/>
            <a:r>
              <a:rPr lang="ru-RU" dirty="0" smtClean="0"/>
              <a:t>ФИЗИОЛОГИЧЕСКИЕ ПРИЗНАКИ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К ним относятся пол, </a:t>
            </a:r>
            <a:r>
              <a:rPr lang="ru-RU" dirty="0" smtClean="0"/>
              <a:t>возраст, особенности </a:t>
            </a:r>
            <a:r>
              <a:rPr lang="ru-RU" dirty="0"/>
              <a:t>физической </a:t>
            </a:r>
            <a:r>
              <a:rPr lang="ru-RU" dirty="0" smtClean="0"/>
              <a:t>конституции, состояние </a:t>
            </a:r>
            <a:r>
              <a:rPr lang="ru-RU" dirty="0"/>
              <a:t>здоровья, </a:t>
            </a:r>
            <a:r>
              <a:rPr lang="ru-RU" dirty="0" smtClean="0"/>
              <a:t>врождённые свойства </a:t>
            </a:r>
            <a:r>
              <a:rPr lang="ru-RU" dirty="0"/>
              <a:t>и приобретённые качества, </a:t>
            </a:r>
            <a:r>
              <a:rPr lang="ru-RU" dirty="0" smtClean="0"/>
              <a:t>а также особенности </a:t>
            </a:r>
            <a:r>
              <a:rPr lang="ru-RU" dirty="0"/>
              <a:t>нервной системы</a:t>
            </a:r>
            <a:r>
              <a:rPr lang="ru-RU" dirty="0" smtClean="0"/>
              <a:t>.</a:t>
            </a:r>
          </a:p>
          <a:p>
            <a:pPr algn="ctr"/>
            <a:r>
              <a:rPr lang="ru-RU" dirty="0"/>
              <a:t>ПСИХОЛОГИЧЕСКИЕ </a:t>
            </a:r>
            <a:r>
              <a:rPr lang="ru-RU" dirty="0" smtClean="0"/>
              <a:t>ПРИЗНАКИ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Образ жизни и </a:t>
            </a:r>
            <a:r>
              <a:rPr lang="ru-RU" dirty="0" smtClean="0"/>
              <a:t>предпочитаемые модели </a:t>
            </a:r>
            <a:r>
              <a:rPr lang="ru-RU" dirty="0"/>
              <a:t>поведения </a:t>
            </a:r>
            <a:r>
              <a:rPr lang="ru-RU" dirty="0" smtClean="0"/>
              <a:t>накладывают отпечаток </a:t>
            </a:r>
            <a:r>
              <a:rPr lang="ru-RU" dirty="0"/>
              <a:t>на психическую </a:t>
            </a:r>
            <a:r>
              <a:rPr lang="ru-RU" dirty="0" smtClean="0"/>
              <a:t>сферу преступника. Главный </a:t>
            </a:r>
            <a:r>
              <a:rPr lang="ru-RU" dirty="0"/>
              <a:t>психологический дефект личности преступника </a:t>
            </a:r>
            <a:r>
              <a:rPr lang="ru-RU" dirty="0" smtClean="0"/>
              <a:t>– неспособность </a:t>
            </a:r>
            <a:r>
              <a:rPr lang="ru-RU" dirty="0"/>
              <a:t>активно противостоять негативному</a:t>
            </a:r>
            <a:br>
              <a:rPr lang="ru-RU" dirty="0"/>
            </a:br>
            <a:r>
              <a:rPr lang="ru-RU" dirty="0"/>
              <a:t>воздействию окружающей среды</a:t>
            </a:r>
            <a:r>
              <a:rPr lang="ru-RU" dirty="0" smtClean="0"/>
              <a:t>.</a:t>
            </a:r>
            <a:endParaRPr lang="ru-RU" b="1" dirty="0"/>
          </a:p>
          <a:p>
            <a:pPr algn="ctr"/>
            <a:r>
              <a:rPr lang="ru-RU" dirty="0"/>
              <a:t>ДЕМОГРАФИЧЕСКИЕ </a:t>
            </a:r>
            <a:r>
              <a:rPr lang="ru-RU" dirty="0" smtClean="0"/>
              <a:t>ПРИЗНАКИ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В большинстве своем к ним </a:t>
            </a:r>
            <a:r>
              <a:rPr lang="ru-RU" dirty="0" smtClean="0"/>
              <a:t>относят национальность</a:t>
            </a:r>
            <a:r>
              <a:rPr lang="ru-RU" dirty="0"/>
              <a:t>, </a:t>
            </a:r>
            <a:r>
              <a:rPr lang="ru-RU" dirty="0" smtClean="0"/>
              <a:t>религиозную принадлежность</a:t>
            </a:r>
            <a:r>
              <a:rPr lang="ru-RU" dirty="0"/>
              <a:t>, </a:t>
            </a:r>
            <a:r>
              <a:rPr lang="ru-RU" dirty="0" smtClean="0"/>
              <a:t>образование, социальное </a:t>
            </a:r>
            <a:r>
              <a:rPr lang="ru-RU" dirty="0"/>
              <a:t>происхождение и </a:t>
            </a:r>
            <a:r>
              <a:rPr lang="ru-RU" dirty="0" smtClean="0"/>
              <a:t>положение, род </a:t>
            </a:r>
            <a:r>
              <a:rPr lang="ru-RU" dirty="0"/>
              <a:t>занятий, профессия, </a:t>
            </a:r>
            <a:r>
              <a:rPr lang="ru-RU" dirty="0" smtClean="0"/>
              <a:t>семейное положение</a:t>
            </a:r>
            <a:r>
              <a:rPr lang="ru-RU" dirty="0"/>
              <a:t>, доходы, </a:t>
            </a:r>
            <a:r>
              <a:rPr lang="ru-RU" dirty="0" smtClean="0"/>
              <a:t>уровень материальной </a:t>
            </a:r>
            <a:r>
              <a:rPr lang="ru-RU" dirty="0"/>
              <a:t>обеспеченности, </a:t>
            </a:r>
            <a:r>
              <a:rPr lang="ru-RU" dirty="0" smtClean="0"/>
              <a:t>место проживания </a:t>
            </a:r>
            <a:r>
              <a:rPr lang="ru-RU" dirty="0"/>
              <a:t>и регистрации, связь </a:t>
            </a:r>
            <a:r>
              <a:rPr lang="ru-RU" dirty="0" smtClean="0"/>
              <a:t>с государством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038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ru-RU" dirty="0" smtClean="0"/>
              <a:t>СОГЛАСНО СТАТИСТИЧЕСКИМ ДАННЫМ И КРИМИНОЛОГИЧЕСКИМ ИССЛЕДОВАНИЯМ В ПОСЛЕДНЕЕ ВРЕМЯ НАБЛЮДАЕТСЯ РОСТ ДОЛИ ЖЕНСКОЙ ПРЕСТУПНОСТИ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sz="3200" dirty="0"/>
              <a:t>Среди выявленных в России людей, которые </a:t>
            </a:r>
            <a:r>
              <a:rPr lang="ru-RU" sz="3200" dirty="0" smtClean="0"/>
              <a:t>совершили преступления</a:t>
            </a:r>
            <a:r>
              <a:rPr lang="ru-RU" sz="3200" dirty="0"/>
              <a:t>, заметно преобладают мужчины, </a:t>
            </a:r>
            <a:r>
              <a:rPr lang="ru-RU" sz="3200" dirty="0" smtClean="0"/>
              <a:t>что соответствует относительно </a:t>
            </a:r>
            <a:r>
              <a:rPr lang="ru-RU" sz="3200" dirty="0"/>
              <a:t>большей их активности в обществе. Тем не менее </a:t>
            </a:r>
            <a:r>
              <a:rPr lang="ru-RU" sz="3200" dirty="0" smtClean="0"/>
              <a:t>в специальной </a:t>
            </a:r>
            <a:r>
              <a:rPr lang="ru-RU" sz="3200" dirty="0"/>
              <a:t>литературе обращено внимание на </a:t>
            </a:r>
            <a:r>
              <a:rPr lang="ru-RU" sz="3200" dirty="0" smtClean="0"/>
              <a:t>увеличение преступной </a:t>
            </a:r>
            <a:r>
              <a:rPr lang="ru-RU" sz="3200" dirty="0"/>
              <a:t>активности женщин</a:t>
            </a:r>
            <a:r>
              <a:rPr lang="ru-RU" sz="3200" dirty="0" smtClean="0"/>
              <a:t>.</a:t>
            </a:r>
          </a:p>
          <a:p>
            <a:pPr algn="ctr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ПОДАВЛЯЮЩЕЕ БОЛЬШИНСТВО (ДО 70—75%) ПРЕСТУПЛЕНИЙ СОВЕРШАЮТСЯ ЛИЦАМИ В ВОЗРАСТЕ ОТ 18 ДО 40 ЛЕТ</a:t>
            </a:r>
            <a:r>
              <a:rPr lang="ru-RU" dirty="0"/>
              <a:t/>
            </a:r>
            <a:br>
              <a:rPr lang="ru-RU" dirty="0"/>
            </a:br>
            <a:endParaRPr lang="ru-RU" dirty="0" smtClean="0"/>
          </a:p>
          <a:p>
            <a:r>
              <a:rPr lang="ru-RU" sz="3200" dirty="0" smtClean="0"/>
              <a:t>Молодежь </a:t>
            </a:r>
            <a:r>
              <a:rPr lang="ru-RU" sz="3200" dirty="0"/>
              <a:t>в возрасте от 14 до 19 лет </a:t>
            </a:r>
            <a:r>
              <a:rPr lang="ru-RU" sz="3200" dirty="0" smtClean="0"/>
              <a:t>составляет больше </a:t>
            </a:r>
            <a:r>
              <a:rPr lang="ru-RU" sz="3200" dirty="0"/>
              <a:t>половины в общем массиве </a:t>
            </a:r>
            <a:r>
              <a:rPr lang="ru-RU" sz="3200" dirty="0" smtClean="0"/>
              <a:t>лиц, совершающих </a:t>
            </a:r>
            <a:r>
              <a:rPr lang="ru-RU" sz="3200" dirty="0"/>
              <a:t>преступления. Число </a:t>
            </a:r>
            <a:r>
              <a:rPr lang="ru-RU" sz="3200" dirty="0" smtClean="0"/>
              <a:t>выявленных несовершеннолетних </a:t>
            </a:r>
            <a:r>
              <a:rPr lang="ru-RU" sz="3200" dirty="0"/>
              <a:t>(14-17 лет) </a:t>
            </a:r>
            <a:r>
              <a:rPr lang="ru-RU" sz="3200" dirty="0" smtClean="0"/>
              <a:t>нарушителей уголовного </a:t>
            </a:r>
            <a:r>
              <a:rPr lang="ru-RU" sz="3200" dirty="0"/>
              <a:t>закона за данный период </a:t>
            </a:r>
            <a:r>
              <a:rPr lang="ru-RU" sz="3200" dirty="0" smtClean="0"/>
              <a:t>составляет 13057 </a:t>
            </a:r>
            <a:r>
              <a:rPr lang="ru-RU" sz="3200" dirty="0"/>
              <a:t>(удельный вес в общем числе </a:t>
            </a:r>
            <a:r>
              <a:rPr lang="ru-RU" sz="3200" dirty="0" smtClean="0"/>
              <a:t>выявленных лиц </a:t>
            </a:r>
            <a:r>
              <a:rPr lang="ru-RU" sz="3200" dirty="0"/>
              <a:t>5,1%) </a:t>
            </a:r>
            <a:endParaRPr lang="ru-RU" sz="3200" dirty="0" smtClean="0"/>
          </a:p>
          <a:p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Противоречивое положение, в </a:t>
            </a:r>
            <a:r>
              <a:rPr lang="ru-RU" sz="3200" dirty="0" smtClean="0"/>
              <a:t>котором молодое </a:t>
            </a:r>
            <a:r>
              <a:rPr lang="ru-RU" sz="3200" dirty="0"/>
              <a:t>поколение россиян оказалось </a:t>
            </a:r>
            <a:r>
              <a:rPr lang="ru-RU" sz="3200" dirty="0" smtClean="0"/>
              <a:t>на рубеже </a:t>
            </a:r>
            <a:r>
              <a:rPr lang="ru-RU" sz="3200" dirty="0"/>
              <a:t>веков - отсутствие </a:t>
            </a:r>
            <a:r>
              <a:rPr lang="ru-RU" sz="3200" dirty="0" smtClean="0"/>
              <a:t>надлежащей материальной </a:t>
            </a:r>
            <a:r>
              <a:rPr lang="ru-RU" sz="3200" dirty="0"/>
              <a:t>поддержки, </a:t>
            </a:r>
            <a:r>
              <a:rPr lang="ru-RU" sz="3200" dirty="0" smtClean="0"/>
              <a:t>неопределенность будущего</a:t>
            </a:r>
            <a:r>
              <a:rPr lang="ru-RU" sz="3200" dirty="0"/>
              <a:t>, трудности с </a:t>
            </a:r>
            <a:r>
              <a:rPr lang="ru-RU" sz="3200" dirty="0" smtClean="0"/>
              <a:t>получением образования </a:t>
            </a:r>
            <a:r>
              <a:rPr lang="ru-RU" sz="3200" dirty="0"/>
              <a:t>специальности и работы </a:t>
            </a:r>
            <a:r>
              <a:rPr lang="ru-RU" sz="3200" dirty="0" smtClean="0"/>
              <a:t>при ослаблении </a:t>
            </a:r>
            <a:r>
              <a:rPr lang="ru-RU" sz="3200" dirty="0"/>
              <a:t>контроля со стороны </a:t>
            </a:r>
            <a:r>
              <a:rPr lang="ru-RU" sz="3200" dirty="0" smtClean="0"/>
              <a:t>общества, повышает </a:t>
            </a:r>
            <a:r>
              <a:rPr lang="ru-RU" sz="3200" dirty="0" err="1"/>
              <a:t>eго</a:t>
            </a:r>
            <a:r>
              <a:rPr lang="ru-RU" sz="3200" dirty="0"/>
              <a:t> криминальную активность.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036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457200" algn="just">
              <a:lnSpc>
                <a:spcPct val="100000"/>
              </a:lnSpc>
              <a:spcBef>
                <a:spcPts val="0"/>
              </a:spcBef>
            </a:pPr>
            <a:r>
              <a:rPr lang="ru-RU" dirty="0"/>
              <a:t>Характеризуя личность преступников по </a:t>
            </a:r>
            <a:r>
              <a:rPr lang="ru-RU" dirty="0" smtClean="0"/>
              <a:t>социальному положению </a:t>
            </a:r>
            <a:r>
              <a:rPr lang="ru-RU" dirty="0"/>
              <a:t>и роду занятий, следует отметить, </a:t>
            </a:r>
            <a:r>
              <a:rPr lang="ru-RU" dirty="0" smtClean="0"/>
              <a:t>прежде всего</a:t>
            </a:r>
            <a:r>
              <a:rPr lang="ru-RU" dirty="0"/>
              <a:t>, большую долю в их контингенте лиц </a:t>
            </a:r>
            <a:r>
              <a:rPr lang="ru-RU" dirty="0" smtClean="0"/>
              <a:t>без определённых занятий. Наибольший </a:t>
            </a:r>
            <a:r>
              <a:rPr lang="ru-RU" dirty="0"/>
              <a:t>процент среди работающих </a:t>
            </a:r>
            <a:r>
              <a:rPr lang="ru-RU" dirty="0" smtClean="0"/>
              <a:t>составляют лица</a:t>
            </a:r>
            <a:r>
              <a:rPr lang="ru-RU" dirty="0"/>
              <a:t>, постоянно или длительно </a:t>
            </a:r>
            <a:r>
              <a:rPr lang="ru-RU" dirty="0" smtClean="0"/>
              <a:t>занимающиеся неквалифицированным </a:t>
            </a:r>
            <a:r>
              <a:rPr lang="ru-RU" dirty="0"/>
              <a:t>тяжёлым физическим трудом</a:t>
            </a:r>
            <a:r>
              <a:rPr lang="ru-RU" dirty="0" smtClean="0"/>
              <a:t>.</a:t>
            </a:r>
            <a:endParaRPr lang="ru-RU" b="1" dirty="0"/>
          </a:p>
          <a:p>
            <a:pPr indent="457200" algn="just">
              <a:lnSpc>
                <a:spcPct val="100000"/>
              </a:lnSpc>
              <a:spcBef>
                <a:spcPts val="0"/>
              </a:spcBef>
            </a:pPr>
            <a:r>
              <a:rPr lang="ru-RU" dirty="0"/>
              <a:t>Уровень преступности </a:t>
            </a:r>
            <a:r>
              <a:rPr lang="ru-RU" dirty="0" smtClean="0"/>
              <a:t>среди мигрантов </a:t>
            </a:r>
            <a:r>
              <a:rPr lang="ru-RU" dirty="0"/>
              <a:t>всегда выше, нежели в среде</a:t>
            </a:r>
            <a:br>
              <a:rPr lang="ru-RU" dirty="0"/>
            </a:br>
            <a:r>
              <a:rPr lang="ru-RU" dirty="0"/>
              <a:t>коренного населения. В </a:t>
            </a:r>
            <a:r>
              <a:rPr lang="ru-RU" dirty="0" err="1"/>
              <a:t>социальнодемографической</a:t>
            </a:r>
            <a:r>
              <a:rPr lang="ru-RU" dirty="0"/>
              <a:t> характеристики</a:t>
            </a:r>
            <a:br>
              <a:rPr lang="ru-RU" dirty="0"/>
            </a:br>
            <a:r>
              <a:rPr lang="ru-RU" dirty="0"/>
              <a:t>выделяется такой признак </a:t>
            </a:r>
            <a:r>
              <a:rPr lang="ru-RU" dirty="0" smtClean="0"/>
              <a:t>как национальность </a:t>
            </a:r>
            <a:r>
              <a:rPr lang="ru-RU" dirty="0"/>
              <a:t>и этническая</a:t>
            </a:r>
            <a:br>
              <a:rPr lang="ru-RU" dirty="0"/>
            </a:br>
            <a:r>
              <a:rPr lang="ru-RU" dirty="0"/>
              <a:t>принадлежность.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377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2816" y="353559"/>
            <a:ext cx="9720943" cy="1116012"/>
          </a:xfrm>
        </p:spPr>
        <p:txBody>
          <a:bodyPr>
            <a:noAutofit/>
          </a:bodyPr>
          <a:lstStyle/>
          <a:p>
            <a:r>
              <a:rPr lang="ru-RU" sz="2800" dirty="0"/>
              <a:t>ДОСУГОВАЯ ДЕЯТЕЛЬНОСТЬ ИМЕЕТ БОЛЕЕ КРИМИНАЛЬНО ВЫРАЖЕННЫЙ ХАРАКТЕР У ПРЕСТУПНИКОВ МОЛОДОГО И НЕСОВЕРШЕННОЛЕТНЕГО ВОЗРАСТОВ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indent="457200" algn="just">
              <a:lnSpc>
                <a:spcPct val="100000"/>
              </a:lnSpc>
              <a:spcBef>
                <a:spcPts val="0"/>
              </a:spcBef>
            </a:pP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За </a:t>
            </a:r>
            <a:r>
              <a:rPr lang="ru-RU" dirty="0"/>
              <a:t>пять лет число </a:t>
            </a:r>
            <a:r>
              <a:rPr lang="ru-RU" dirty="0" smtClean="0"/>
              <a:t>лиц привлечённых </a:t>
            </a:r>
            <a:r>
              <a:rPr lang="ru-RU" dirty="0"/>
              <a:t>к </a:t>
            </a:r>
            <a:r>
              <a:rPr lang="ru-RU" dirty="0" smtClean="0"/>
              <a:t>уголовной ответственности </a:t>
            </a:r>
            <a:r>
              <a:rPr lang="ru-RU" dirty="0"/>
              <a:t>за </a:t>
            </a:r>
            <a:r>
              <a:rPr lang="ru-RU" dirty="0" smtClean="0"/>
              <a:t>преступления, связанные </a:t>
            </a:r>
            <a:r>
              <a:rPr lang="ru-RU" dirty="0"/>
              <a:t>с </a:t>
            </a:r>
            <a:r>
              <a:rPr lang="ru-RU" dirty="0" smtClean="0"/>
              <a:t>наркотическими средствами и сильнодействующими веществами</a:t>
            </a:r>
            <a:r>
              <a:rPr lang="ru-RU" dirty="0"/>
              <a:t>, увеличилось в 4 раза</a:t>
            </a:r>
            <a:r>
              <a:rPr lang="ru-RU" dirty="0" smtClean="0"/>
              <a:t>.</a:t>
            </a:r>
            <a:endParaRPr lang="ru-RU" b="1" dirty="0"/>
          </a:p>
          <a:p>
            <a:pPr indent="457200" algn="just">
              <a:lnSpc>
                <a:spcPct val="100000"/>
              </a:lnSpc>
              <a:spcBef>
                <a:spcPts val="0"/>
              </a:spcBef>
            </a:pPr>
            <a:r>
              <a:rPr lang="ru-RU" dirty="0"/>
              <a:t>Основную </a:t>
            </a:r>
            <a:r>
              <a:rPr lang="ru-RU" dirty="0" smtClean="0"/>
              <a:t>массу преступлений </a:t>
            </a:r>
            <a:r>
              <a:rPr lang="ru-RU" dirty="0"/>
              <a:t>в возрасте </a:t>
            </a:r>
            <a:r>
              <a:rPr lang="ru-RU" dirty="0" smtClean="0"/>
              <a:t>от 18 </a:t>
            </a:r>
            <a:r>
              <a:rPr lang="ru-RU" dirty="0"/>
              <a:t>до 30 лет, составляют </a:t>
            </a:r>
            <a:r>
              <a:rPr lang="ru-RU" dirty="0" smtClean="0"/>
              <a:t>лица не </a:t>
            </a:r>
            <a:r>
              <a:rPr lang="ru-RU" dirty="0"/>
              <a:t>имеющие </a:t>
            </a:r>
            <a:r>
              <a:rPr lang="ru-RU" dirty="0" smtClean="0"/>
              <a:t>постоянного источника </a:t>
            </a:r>
            <a:r>
              <a:rPr lang="ru-RU" dirty="0"/>
              <a:t>дохода. </a:t>
            </a:r>
            <a:r>
              <a:rPr lang="ru-RU" dirty="0" smtClean="0"/>
              <a:t>Число преступлений</a:t>
            </a:r>
            <a:r>
              <a:rPr lang="ru-RU" dirty="0"/>
              <a:t>, связанных </a:t>
            </a:r>
            <a:r>
              <a:rPr lang="ru-RU" dirty="0" smtClean="0"/>
              <a:t>с незаконным оборотом наркотических </a:t>
            </a:r>
            <a:r>
              <a:rPr lang="ru-RU" dirty="0"/>
              <a:t>средств </a:t>
            </a:r>
            <a:r>
              <a:rPr lang="ru-RU" dirty="0" smtClean="0"/>
              <a:t>также растёт</a:t>
            </a:r>
            <a:r>
              <a:rPr lang="ru-RU" dirty="0"/>
              <a:t>.</a:t>
            </a:r>
            <a:br>
              <a:rPr lang="ru-RU" dirty="0"/>
            </a:br>
            <a:endParaRPr lang="ru-RU" dirty="0" smtClean="0"/>
          </a:p>
          <a:p>
            <a:pPr indent="457200" algn="just">
              <a:lnSpc>
                <a:spcPct val="100000"/>
              </a:lnSpc>
              <a:spcBef>
                <a:spcPts val="0"/>
              </a:spcBef>
            </a:pPr>
            <a:r>
              <a:rPr lang="ru-RU" dirty="0" smtClean="0"/>
              <a:t>Лица</a:t>
            </a:r>
            <a:r>
              <a:rPr lang="ru-RU" dirty="0"/>
              <a:t>, не имеющие постоянного </a:t>
            </a:r>
            <a:r>
              <a:rPr lang="ru-RU" dirty="0" smtClean="0"/>
              <a:t>дохода образуют особый криминогенный слой.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0089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Таким </a:t>
            </a:r>
            <a:r>
              <a:rPr lang="ru-RU" dirty="0"/>
              <a:t>образом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indent="457200" algn="just">
              <a:lnSpc>
                <a:spcPct val="100000"/>
              </a:lnSpc>
              <a:spcBef>
                <a:spcPts val="0"/>
              </a:spcBef>
            </a:pP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Личность преступника совокупность </a:t>
            </a:r>
            <a:r>
              <a:rPr lang="ru-RU" dirty="0" err="1"/>
              <a:t>социальнопсихологических</a:t>
            </a:r>
            <a:r>
              <a:rPr lang="ru-RU" dirty="0"/>
              <a:t> свойств </a:t>
            </a:r>
            <a:r>
              <a:rPr lang="ru-RU" dirty="0" smtClean="0"/>
              <a:t>личности, которая </a:t>
            </a:r>
            <a:r>
              <a:rPr lang="ru-RU" dirty="0"/>
              <a:t>при </a:t>
            </a:r>
            <a:r>
              <a:rPr lang="ru-RU" dirty="0" smtClean="0"/>
              <a:t>определённых ситуативных </a:t>
            </a:r>
            <a:r>
              <a:rPr lang="ru-RU" dirty="0"/>
              <a:t>обстоятельствах (</a:t>
            </a:r>
            <a:r>
              <a:rPr lang="ru-RU" dirty="0" smtClean="0"/>
              <a:t>или помимо </a:t>
            </a:r>
            <a:r>
              <a:rPr lang="ru-RU" dirty="0"/>
              <a:t>таковых) приводит </a:t>
            </a:r>
            <a:r>
              <a:rPr lang="ru-RU" dirty="0" smtClean="0"/>
              <a:t>к совершению </a:t>
            </a:r>
            <a:r>
              <a:rPr lang="ru-RU" dirty="0"/>
              <a:t>преступления</a:t>
            </a:r>
            <a:r>
              <a:rPr lang="ru-RU" dirty="0" smtClean="0"/>
              <a:t>.</a:t>
            </a:r>
          </a:p>
          <a:p>
            <a:pPr indent="457200" algn="just">
              <a:lnSpc>
                <a:spcPct val="100000"/>
              </a:lnSpc>
              <a:spcBef>
                <a:spcPts val="0"/>
              </a:spcBef>
            </a:pP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В </a:t>
            </a:r>
            <a:r>
              <a:rPr lang="ru-RU" dirty="0"/>
              <a:t>последнее время более двух третей </a:t>
            </a:r>
            <a:r>
              <a:rPr lang="ru-RU" dirty="0" smtClean="0"/>
              <a:t>совершаемых преступлений </a:t>
            </a:r>
            <a:r>
              <a:rPr lang="ru-RU" dirty="0"/>
              <a:t>вызваны корыстными </a:t>
            </a:r>
            <a:r>
              <a:rPr lang="ru-RU" dirty="0" smtClean="0"/>
              <a:t>мотивами. На </a:t>
            </a:r>
            <a:r>
              <a:rPr lang="ru-RU" dirty="0"/>
              <a:t>втором месте по распространённости - </a:t>
            </a:r>
            <a:r>
              <a:rPr lang="ru-RU" dirty="0" err="1"/>
              <a:t>агрессивнохулиганские</a:t>
            </a:r>
            <a:r>
              <a:rPr lang="ru-RU" dirty="0"/>
              <a:t> </a:t>
            </a:r>
            <a:r>
              <a:rPr lang="ru-RU" dirty="0" smtClean="0"/>
              <a:t>мотивы. Немалой </a:t>
            </a:r>
            <a:r>
              <a:rPr lang="ru-RU" dirty="0"/>
              <a:t>спецификой обладают мотивы </a:t>
            </a:r>
            <a:r>
              <a:rPr lang="ru-RU" dirty="0" smtClean="0"/>
              <a:t>неосторожных преступлений</a:t>
            </a:r>
            <a:r>
              <a:rPr lang="ru-RU" dirty="0"/>
              <a:t>. Однако и они входят в общую систему</a:t>
            </a:r>
            <a:br>
              <a:rPr lang="ru-RU" dirty="0"/>
            </a:br>
            <a:r>
              <a:rPr lang="ru-RU" dirty="0"/>
              <a:t>криминогенных мотивов как низменные, </a:t>
            </a:r>
            <a:r>
              <a:rPr lang="ru-RU" dirty="0" err="1"/>
              <a:t>социальнонегативные</a:t>
            </a:r>
            <a:r>
              <a:rPr lang="ru-RU" dirty="0"/>
              <a:t> побуждения, обусловленные, как </a:t>
            </a:r>
            <a:r>
              <a:rPr lang="ru-RU" dirty="0" smtClean="0"/>
              <a:t>правило, недисциплинированностью </a:t>
            </a:r>
            <a:r>
              <a:rPr lang="ru-RU" dirty="0"/>
              <a:t>и легкомыслием.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9361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182</Words>
  <Application>Microsoft Office PowerPoint</Application>
  <PresentationFormat>Широкоэкранный</PresentationFormat>
  <Paragraphs>64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Тема Office</vt:lpstr>
      <vt:lpstr>Статистическая характеристика личности преступника по криминалистической и уголовно-правовым признакам</vt:lpstr>
      <vt:lpstr>Понятие личность и личность человека </vt:lpstr>
      <vt:lpstr>В структуру личности входят три подсистемы: </vt:lpstr>
      <vt:lpstr>Презентация PowerPoint</vt:lpstr>
      <vt:lpstr>Презентация PowerPoint</vt:lpstr>
      <vt:lpstr>Презентация PowerPoint</vt:lpstr>
      <vt:lpstr>Презентация PowerPoint</vt:lpstr>
      <vt:lpstr>ДОСУГОВАЯ ДЕЯТЕЛЬНОСТЬ ИМЕЕТ БОЛЕЕ КРИМИНАЛЬНО ВЫРАЖЕННЫЙ ХАРАКТЕР У ПРЕСТУПНИКОВ МОЛОДОГО И НЕСОВЕРШЕННОЛЕТНЕГО ВОЗРАСТОВ</vt:lpstr>
      <vt:lpstr>Таким образом</vt:lpstr>
      <vt:lpstr>КЛАССИФИКАЦИЯ ПРЕСТУПНИКОВ (В УГОЛОВНОЙ СТАТИСТИКЕ)</vt:lpstr>
      <vt:lpstr>Презентация PowerPoint</vt:lpstr>
      <vt:lpstr>По социальной направленности выделяют следующие типы личности преступников:</vt:lpstr>
      <vt:lpstr>Презентация PowerPoint</vt:lpstr>
      <vt:lpstr>Презентация PowerPoint</vt:lpstr>
      <vt:lpstr>Спасибо за внимание!</vt:lpstr>
    </vt:vector>
  </TitlesOfParts>
  <Company>inueco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Владиславовна Гриценко</dc:creator>
  <cp:lastModifiedBy>Николай Константинович Детина</cp:lastModifiedBy>
  <cp:revision>36</cp:revision>
  <dcterms:created xsi:type="dcterms:W3CDTF">2021-01-21T04:43:00Z</dcterms:created>
  <dcterms:modified xsi:type="dcterms:W3CDTF">2021-09-10T06:40:59Z</dcterms:modified>
</cp:coreProperties>
</file>