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4"/>
  </p:notesMasterIdLst>
  <p:sldIdLst>
    <p:sldId id="287" r:id="rId2"/>
    <p:sldId id="277" r:id="rId3"/>
    <p:sldId id="263" r:id="rId4"/>
    <p:sldId id="280" r:id="rId5"/>
    <p:sldId id="292" r:id="rId6"/>
    <p:sldId id="288" r:id="rId7"/>
    <p:sldId id="289" r:id="rId8"/>
    <p:sldId id="290" r:id="rId9"/>
    <p:sldId id="273" r:id="rId10"/>
    <p:sldId id="286" r:id="rId11"/>
    <p:sldId id="278" r:id="rId12"/>
    <p:sldId id="274" r:id="rId13"/>
    <p:sldId id="256" r:id="rId14"/>
    <p:sldId id="269" r:id="rId15"/>
    <p:sldId id="271" r:id="rId16"/>
    <p:sldId id="265" r:id="rId17"/>
    <p:sldId id="281" r:id="rId18"/>
    <p:sldId id="293" r:id="rId19"/>
    <p:sldId id="275" r:id="rId20"/>
    <p:sldId id="291" r:id="rId21"/>
    <p:sldId id="258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084E7-E355-4CDF-9A72-C9DB254C7328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3E18F-62B4-4DD7-AF33-02714D814F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3E18F-62B4-4DD7-AF33-02714D814F6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5/16/2022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38200" y="3352800"/>
            <a:ext cx="7467600" cy="28194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Исследовательская работа Бушуевой Веры, ученицы 9 класса МБОУ «</a:t>
            </a:r>
            <a:r>
              <a:rPr lang="ru-RU" dirty="0" err="1" smtClean="0">
                <a:solidFill>
                  <a:srgbClr val="C00000"/>
                </a:solidFill>
              </a:rPr>
              <a:t>Кобяковская</a:t>
            </a:r>
            <a:r>
              <a:rPr lang="ru-RU" dirty="0" smtClean="0">
                <a:solidFill>
                  <a:srgbClr val="C00000"/>
                </a:solidFill>
              </a:rPr>
              <a:t> ООШ»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Руководитель: </a:t>
            </a:r>
            <a:r>
              <a:rPr lang="ru-RU" dirty="0" err="1" smtClean="0">
                <a:solidFill>
                  <a:srgbClr val="C00000"/>
                </a:solidFill>
              </a:rPr>
              <a:t>Никонорова</a:t>
            </a:r>
            <a:r>
              <a:rPr lang="ru-RU" dirty="0" smtClean="0">
                <a:solidFill>
                  <a:srgbClr val="C00000"/>
                </a:solidFill>
              </a:rPr>
              <a:t> А.З. 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володя\Documents\побед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685800"/>
            <a:ext cx="65532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/>
          </a:bodyPr>
          <a:lstStyle/>
          <a:p>
            <a:r>
              <a:rPr lang="ru-RU" i="1" smtClean="0">
                <a:solidFill>
                  <a:srgbClr val="002060"/>
                </a:solidFill>
              </a:rPr>
              <a:t>Прадед </a:t>
            </a:r>
            <a:r>
              <a:rPr lang="ru-RU" i="1" dirty="0" err="1" smtClean="0">
                <a:solidFill>
                  <a:srgbClr val="002060"/>
                </a:solidFill>
              </a:rPr>
              <a:t>Цоль</a:t>
            </a:r>
            <a:r>
              <a:rPr lang="ru-RU" i="1" dirty="0" smtClean="0">
                <a:solidFill>
                  <a:srgbClr val="002060"/>
                </a:solidFill>
              </a:rPr>
              <a:t> Алисы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381000"/>
            <a:ext cx="3962400" cy="6096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     </a:t>
            </a:r>
            <a:r>
              <a:rPr lang="ru-RU" sz="7200" b="1" dirty="0" smtClean="0"/>
              <a:t>Нас двадцать миллионов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От неизвестных и до знаменитых,</a:t>
            </a:r>
            <a:br>
              <a:rPr lang="ru-RU" sz="7200" dirty="0" smtClean="0"/>
            </a:br>
            <a:r>
              <a:rPr lang="ru-RU" sz="7200" dirty="0" smtClean="0"/>
              <a:t>Сразить которых годы не вольны,</a:t>
            </a:r>
            <a:br>
              <a:rPr lang="ru-RU" sz="7200" dirty="0" smtClean="0"/>
            </a:br>
            <a:r>
              <a:rPr lang="ru-RU" sz="7200" dirty="0" smtClean="0"/>
              <a:t>Нас двадцать миллионов незабытых,</a:t>
            </a:r>
            <a:br>
              <a:rPr lang="ru-RU" sz="7200" dirty="0" smtClean="0"/>
            </a:br>
            <a:r>
              <a:rPr lang="ru-RU" sz="7200" dirty="0" smtClean="0"/>
              <a:t>Убитых, не вернувшихся с войны.</a:t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А в День Победы сходим с пьедесталов,</a:t>
            </a:r>
            <a:br>
              <a:rPr lang="ru-RU" sz="7200" dirty="0" smtClean="0"/>
            </a:br>
            <a:r>
              <a:rPr lang="ru-RU" sz="7200" dirty="0" smtClean="0"/>
              <a:t>И в окнах свет покуда не погас,</a:t>
            </a:r>
            <a:br>
              <a:rPr lang="ru-RU" sz="7200" dirty="0" smtClean="0"/>
            </a:br>
            <a:r>
              <a:rPr lang="ru-RU" sz="7200" dirty="0" smtClean="0"/>
              <a:t>Мы все от рядовых до генералов</a:t>
            </a:r>
            <a:br>
              <a:rPr lang="ru-RU" sz="7200" dirty="0" smtClean="0"/>
            </a:br>
            <a:r>
              <a:rPr lang="ru-RU" sz="7200" dirty="0" smtClean="0"/>
              <a:t>Находимся незримо среди вас.</a:t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И вы должны, о многом беспокоясь,</a:t>
            </a:r>
            <a:br>
              <a:rPr lang="ru-RU" sz="7200" dirty="0" smtClean="0"/>
            </a:br>
            <a:r>
              <a:rPr lang="ru-RU" sz="7200" dirty="0" smtClean="0"/>
              <a:t>Пред злом ни шагу не поддавшись вспять,</a:t>
            </a:r>
            <a:br>
              <a:rPr lang="ru-RU" sz="7200" dirty="0" smtClean="0"/>
            </a:br>
            <a:r>
              <a:rPr lang="ru-RU" sz="7200" dirty="0" smtClean="0"/>
              <a:t>На нашу незапятнанную совесть</a:t>
            </a:r>
            <a:br>
              <a:rPr lang="ru-RU" sz="7200" dirty="0" smtClean="0"/>
            </a:br>
            <a:r>
              <a:rPr lang="ru-RU" sz="7200" dirty="0" smtClean="0"/>
              <a:t>Достойное равнение держать.</a:t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Живите долго, праведно живите,</a:t>
            </a:r>
            <a:br>
              <a:rPr lang="ru-RU" sz="7200" dirty="0" smtClean="0"/>
            </a:br>
            <a:r>
              <a:rPr lang="ru-RU" sz="7200" dirty="0" smtClean="0"/>
              <a:t>Стремясь весь мир к собратству</a:t>
            </a:r>
            <a:br>
              <a:rPr lang="ru-RU" sz="7200" dirty="0" smtClean="0"/>
            </a:br>
            <a:r>
              <a:rPr lang="ru-RU" sz="7200" dirty="0" smtClean="0"/>
              <a:t>                                     сопричесть,</a:t>
            </a:r>
            <a:br>
              <a:rPr lang="ru-RU" sz="7200" dirty="0" smtClean="0"/>
            </a:br>
            <a:r>
              <a:rPr lang="ru-RU" sz="7200" dirty="0" smtClean="0"/>
              <a:t>И никакой из наций не хулите,</a:t>
            </a:r>
            <a:br>
              <a:rPr lang="ru-RU" sz="7200" dirty="0" smtClean="0"/>
            </a:br>
            <a:r>
              <a:rPr lang="ru-RU" sz="7200" dirty="0" smtClean="0"/>
              <a:t>Храня в зените собственную честь.                                                                                                      </a:t>
            </a:r>
            <a:r>
              <a:rPr lang="ru-RU" sz="7200" i="1" dirty="0" smtClean="0"/>
              <a:t>Расул Гамзатов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762000"/>
            <a:ext cx="41529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257800" y="274638"/>
            <a:ext cx="3429000" cy="2239962"/>
          </a:xfrm>
        </p:spPr>
        <p:txBody>
          <a:bodyPr>
            <a:normAutofit/>
          </a:bodyPr>
          <a:lstStyle/>
          <a:p>
            <a:r>
              <a:rPr lang="ru-RU" smtClean="0"/>
              <a:t>Прапрадеды </a:t>
            </a:r>
            <a:r>
              <a:rPr lang="ru-RU" dirty="0" err="1" smtClean="0"/>
              <a:t>Ербягиной</a:t>
            </a:r>
            <a:r>
              <a:rPr lang="ru-RU" dirty="0" smtClean="0"/>
              <a:t> Юлии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2590800"/>
            <a:ext cx="4191000" cy="42672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>
                <a:solidFill>
                  <a:srgbClr val="C00000"/>
                </a:solidFill>
              </a:rPr>
              <a:t>ЩЕГОЛАКОВ  ТЕРЕНТИЙ МАКСИМОВИЧ </a:t>
            </a:r>
            <a:endParaRPr lang="ru-RU" sz="7200" dirty="0" smtClean="0"/>
          </a:p>
          <a:p>
            <a:pPr algn="just">
              <a:buNone/>
            </a:pPr>
            <a:r>
              <a:rPr lang="ru-RU" sz="8000" dirty="0" smtClean="0"/>
              <a:t>       Родился 5 мая 1923 года в простой советской  семье. В 18 лет, 8 мая,  пошел служить в армию. Служил  в танковых частях. А уже через месяц началась война, 22 июня 1941 года. Всю войну воевал   на танке. Дошел до Германии. С 1945  года по 1947 года освобождал Польшу, а затем Венгрию, а оттуда вернулся домой  раненым, с орденами и медалями. После войны до конца жизни проработал чабаном.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495800" y="2438400"/>
            <a:ext cx="4343400" cy="4419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err="1" smtClean="0">
                <a:solidFill>
                  <a:srgbClr val="C00000"/>
                </a:solidFill>
              </a:rPr>
              <a:t>Янгулов</a:t>
            </a:r>
            <a:r>
              <a:rPr lang="ru-RU" sz="2000" b="1" dirty="0" smtClean="0">
                <a:solidFill>
                  <a:srgbClr val="C00000"/>
                </a:solidFill>
              </a:rPr>
              <a:t> Егор </a:t>
            </a:r>
            <a:r>
              <a:rPr lang="ru-RU" sz="2000" b="1" dirty="0" err="1" smtClean="0">
                <a:solidFill>
                  <a:srgbClr val="C00000"/>
                </a:solidFill>
              </a:rPr>
              <a:t>Аверьянович</a:t>
            </a:r>
            <a:endParaRPr lang="en-US" sz="2000" dirty="0" smtClean="0"/>
          </a:p>
          <a:p>
            <a:pPr algn="just"/>
            <a:r>
              <a:rPr lang="ru-RU" sz="2000" dirty="0" smtClean="0"/>
              <a:t>Родился в 1910году, в простой советской семье. В семье было 6  детей , был самым младшим. Служил в армии. Затем началась война 22 июня 1941.</a:t>
            </a:r>
          </a:p>
          <a:p>
            <a:pPr algn="just"/>
            <a:r>
              <a:rPr lang="ru-RU" sz="2000" dirty="0" smtClean="0"/>
              <a:t>На войне был пехотинцем. Дошел до Германии, города Кенигсберга. Потом в 1945году воевал с Японией, а затем его забрали в трудовую армию. С войны пришел инвалидом 1 группы с орденами и медалями.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381000"/>
            <a:ext cx="3886200" cy="1676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Прапрадед Барановой Юлии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2743200"/>
            <a:ext cx="8686800" cy="3810000"/>
          </a:xfrm>
        </p:spPr>
        <p:txBody>
          <a:bodyPr>
            <a:normAutofit lnSpcReduction="10000"/>
          </a:bodyPr>
          <a:lstStyle/>
          <a:p>
            <a:r>
              <a:rPr lang="ru-RU" sz="3400" dirty="0" smtClean="0"/>
              <a:t>Мой прапрадед </a:t>
            </a:r>
            <a:r>
              <a:rPr lang="ru-RU" sz="3400" dirty="0" smtClean="0">
                <a:solidFill>
                  <a:srgbClr val="C00000"/>
                </a:solidFill>
              </a:rPr>
              <a:t>Марчук Владимир Степанович</a:t>
            </a:r>
            <a:r>
              <a:rPr lang="ru-RU" dirty="0" smtClean="0"/>
              <a:t>, родился в 1914г. в п. Нижний Ингаш  Красноярского края. Призван в августе 1941г. </a:t>
            </a:r>
            <a:r>
              <a:rPr lang="ru-RU" dirty="0" err="1" smtClean="0"/>
              <a:t>Таштыпским</a:t>
            </a:r>
            <a:r>
              <a:rPr lang="ru-RU" dirty="0" smtClean="0"/>
              <a:t>  РВК ХАО. В боевых действиях ВОВ участвовал в составе  Западного фронта, 210. 250 мотострелковых </a:t>
            </a:r>
            <a:r>
              <a:rPr lang="ru-RU" dirty="0" err="1" smtClean="0"/>
              <a:t>полков,стрелок</a:t>
            </a:r>
            <a:r>
              <a:rPr lang="ru-RU" dirty="0" smtClean="0"/>
              <a:t> тяжело ранен. Награжден орденом «Знак Почета», юбилейными медалями . Демобилизован в 1942 г. по ранению в с. </a:t>
            </a:r>
            <a:r>
              <a:rPr lang="ru-RU" dirty="0" err="1" smtClean="0"/>
              <a:t>Большой-Он</a:t>
            </a:r>
            <a:r>
              <a:rPr lang="ru-RU" dirty="0" smtClean="0"/>
              <a:t> </a:t>
            </a:r>
            <a:r>
              <a:rPr lang="ru-RU" dirty="0" err="1" smtClean="0"/>
              <a:t>Таштыпского</a:t>
            </a:r>
            <a:r>
              <a:rPr lang="ru-RU" dirty="0" smtClean="0"/>
              <a:t> района ХАО.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0"/>
            <a:ext cx="5181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410200" cy="1066800"/>
          </a:xfrm>
        </p:spPr>
        <p:txBody>
          <a:bodyPr>
            <a:normAutofit/>
          </a:bodyPr>
          <a:lstStyle/>
          <a:p>
            <a:r>
              <a:rPr lang="ru-RU" dirty="0" smtClean="0"/>
              <a:t>Прадед </a:t>
            </a:r>
            <a:r>
              <a:rPr lang="ru-RU" dirty="0" err="1" smtClean="0"/>
              <a:t>Сукина</a:t>
            </a:r>
            <a:r>
              <a:rPr lang="ru-RU" dirty="0" smtClean="0"/>
              <a:t> Саши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838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62000" y="1447800"/>
            <a:ext cx="8153400" cy="5867400"/>
          </a:xfrm>
        </p:spPr>
        <p:txBody>
          <a:bodyPr>
            <a:normAutofit fontScale="62500" lnSpcReduction="20000"/>
          </a:bodyPr>
          <a:lstStyle/>
          <a:p>
            <a:r>
              <a:rPr lang="ru-RU" sz="3800" b="1" dirty="0" err="1" smtClean="0">
                <a:solidFill>
                  <a:srgbClr val="FF0000"/>
                </a:solidFill>
              </a:rPr>
              <a:t>Кутергин</a:t>
            </a:r>
            <a:r>
              <a:rPr lang="ru-RU" sz="3800" b="1" dirty="0" smtClean="0">
                <a:solidFill>
                  <a:srgbClr val="FF0000"/>
                </a:solidFill>
              </a:rPr>
              <a:t> Василий Терентьевич</a:t>
            </a:r>
          </a:p>
          <a:p>
            <a:r>
              <a:rPr lang="ru-RU" dirty="0" smtClean="0"/>
              <a:t>Мой прадед- Василий Терентьевич служил под Москвой с весны 1941 года. 22 июня фашистская Германия напала на Советский Союз. Воинскую часть моего прадеда мобилизовали на фронт. Немцы бомбили города и села. В это время шли проливные дожди. Солдаты промокали насквозь. Если случалось затишье, то сушились возле костров. От постоянной сырости на ногах слазила кожа. Но солдаты не унывали. В свободные минуты грелись у костра и  пели песни. </a:t>
            </a:r>
          </a:p>
          <a:p>
            <a:r>
              <a:rPr lang="ru-RU" dirty="0" smtClean="0"/>
              <a:t>Особенно тяжело приходилось зимой. Спали в палатках . Вместо постели они стелили еловые и пихтовые ветки. Весной 1943 года воинская часть, где воевал мой прадед, попала в окружение. Обстрел был со всех сторон. Бомбили с воздуха. Немцам казалось, что они уничтожили  всех и отступили. Большинство солдат погибло. Оставшихся в живых, тяжело раненых , вытаскивали из-под груды земли и разных осколков. Кругом стояли стоны. Моего прадеда тяжело ранило  и была сильная контузия  головы.</a:t>
            </a:r>
          </a:p>
          <a:p>
            <a:r>
              <a:rPr lang="ru-RU" dirty="0" smtClean="0"/>
              <a:t>Он не помнил, как его нашли, как вытаскивали из воронки, как попал в санитарную роту. Очнулся он через три дня от страшных болей. Ногу удалось спасти. Он пошел на поправку. После госпиталя  попал в артиллерию.  Сражался с фашистами до конца войны. Для него война закончилась в Кенигсберге. Он имеет много наград : орденов и медалей. Я считаю своего прадеда настоящим героем.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5" name="Picture 2" descr="K:\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0"/>
            <a:ext cx="36576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0"/>
            <a:ext cx="4419600" cy="1981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Прапрадед Калашниковых Артура и Киры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2819400"/>
            <a:ext cx="7620000" cy="38862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400" b="1" dirty="0" smtClean="0"/>
              <a:t>Наш прапрадед </a:t>
            </a:r>
            <a:r>
              <a:rPr lang="ru-RU" sz="3400" b="1" dirty="0" smtClean="0">
                <a:solidFill>
                  <a:srgbClr val="FF0000"/>
                </a:solidFill>
              </a:rPr>
              <a:t>КАЛАШНИКОВ  Андрей  Сидорович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  <a:r>
              <a:rPr lang="ru-RU" dirty="0" smtClean="0"/>
              <a:t> родился в 1911 г. в </a:t>
            </a:r>
            <a:r>
              <a:rPr lang="ru-RU" dirty="0" err="1" smtClean="0"/>
              <a:t>Шарыповском</a:t>
            </a:r>
            <a:r>
              <a:rPr lang="ru-RU" dirty="0" smtClean="0"/>
              <a:t> районе Красноярского края. Призван в 1942 г. </a:t>
            </a:r>
            <a:r>
              <a:rPr lang="ru-RU" dirty="0" err="1" smtClean="0"/>
              <a:t>Ширинским</a:t>
            </a:r>
            <a:r>
              <a:rPr lang="ru-RU" dirty="0" smtClean="0"/>
              <a:t> РВК ХАО. Участвовал в составе 3-го Прибалтийского фронта, 9 армии, 23 стрелкового полка, 51 дивизии, ранен в 1944 г. Награждён медалями: “За боевые заслуги”, “За победу над Германией”, юбилейными медалями. Демобилизован в 1945 г. Работал чабаном </a:t>
            </a:r>
            <a:r>
              <a:rPr lang="ru-RU" dirty="0" err="1" smtClean="0"/>
              <a:t>Июсского</a:t>
            </a:r>
            <a:r>
              <a:rPr lang="ru-RU" dirty="0" smtClean="0"/>
              <a:t> совхоза, Орджоникидзевского района, умер в 1989 г.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464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39624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Прадеды </a:t>
            </a:r>
            <a:r>
              <a:rPr lang="ru-RU" dirty="0" err="1" smtClean="0"/>
              <a:t>Татарчукова</a:t>
            </a:r>
            <a:r>
              <a:rPr lang="ru-RU" dirty="0" smtClean="0"/>
              <a:t> Вани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2286000"/>
            <a:ext cx="4495800" cy="45720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Добров Леонтий Николаевич</a:t>
            </a:r>
            <a:r>
              <a:rPr lang="ru-RU" dirty="0" smtClean="0"/>
              <a:t>, родился в 1909г улус </a:t>
            </a:r>
            <a:r>
              <a:rPr lang="ru-RU" dirty="0" err="1" smtClean="0"/>
              <a:t>Баражуль</a:t>
            </a:r>
            <a:r>
              <a:rPr lang="ru-RU" dirty="0" smtClean="0"/>
              <a:t> </a:t>
            </a:r>
            <a:r>
              <a:rPr lang="ru-RU" dirty="0" err="1" smtClean="0"/>
              <a:t>Ширинского</a:t>
            </a:r>
            <a:r>
              <a:rPr lang="ru-RU" dirty="0" smtClean="0"/>
              <a:t> </a:t>
            </a:r>
            <a:r>
              <a:rPr lang="ru-RU" dirty="0" err="1" smtClean="0"/>
              <a:t>района,ныне</a:t>
            </a:r>
            <a:r>
              <a:rPr lang="ru-RU" dirty="0" smtClean="0"/>
              <a:t> </a:t>
            </a:r>
            <a:r>
              <a:rPr lang="ru-RU" dirty="0" err="1" smtClean="0"/>
              <a:t>д.Горюново</a:t>
            </a:r>
            <a:r>
              <a:rPr lang="ru-RU" dirty="0" smtClean="0"/>
              <a:t> </a:t>
            </a:r>
            <a:r>
              <a:rPr lang="ru-RU" dirty="0" err="1" smtClean="0"/>
              <a:t>Орджоникидзовского</a:t>
            </a:r>
            <a:r>
              <a:rPr lang="ru-RU" dirty="0" smtClean="0"/>
              <a:t> района ХАО. Призван </a:t>
            </a:r>
            <a:r>
              <a:rPr lang="ru-RU" dirty="0" err="1" smtClean="0"/>
              <a:t>Ширинским</a:t>
            </a:r>
            <a:r>
              <a:rPr lang="ru-RU" dirty="0" smtClean="0"/>
              <a:t> РВК12.03.42г. Сержант.</a:t>
            </a:r>
          </a:p>
          <a:p>
            <a:r>
              <a:rPr lang="ru-RU" dirty="0" smtClean="0"/>
              <a:t>Погиб в бою 24.08.42г.Захоронен в с.Щучье  </a:t>
            </a:r>
            <a:r>
              <a:rPr lang="ru-RU" dirty="0" err="1" smtClean="0"/>
              <a:t>Лискинсого</a:t>
            </a:r>
            <a:r>
              <a:rPr lang="ru-RU" dirty="0" smtClean="0"/>
              <a:t> р-на Воронежской области братская могила №178.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53000" y="3200400"/>
            <a:ext cx="3733800" cy="32766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Татарчуков</a:t>
            </a:r>
            <a:r>
              <a:rPr lang="ru-RU" b="1" dirty="0" smtClean="0">
                <a:solidFill>
                  <a:srgbClr val="FF0000"/>
                </a:solidFill>
              </a:rPr>
              <a:t> Дмитрий </a:t>
            </a:r>
            <a:r>
              <a:rPr lang="ru-RU" b="1" dirty="0" err="1" smtClean="0">
                <a:solidFill>
                  <a:srgbClr val="FF0000"/>
                </a:solidFill>
              </a:rPr>
              <a:t>Артемьевич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 </a:t>
            </a:r>
            <a:r>
              <a:rPr lang="ru-RU" dirty="0" smtClean="0"/>
              <a:t>родился в 1908г.в  с.Бея </a:t>
            </a:r>
            <a:r>
              <a:rPr lang="ru-RU" dirty="0" err="1" smtClean="0"/>
              <a:t>Бейского</a:t>
            </a:r>
            <a:r>
              <a:rPr lang="ru-RU" dirty="0" smtClean="0"/>
              <a:t> района ХАО. Призван </a:t>
            </a:r>
            <a:r>
              <a:rPr lang="ru-RU" dirty="0" err="1" smtClean="0"/>
              <a:t>Саралинским</a:t>
            </a:r>
            <a:r>
              <a:rPr lang="ru-RU" dirty="0" smtClean="0"/>
              <a:t> РВК в 1942 г.Рядовой 237 стрелкового полка. Пропал без вести в сентябре 1944 г.</a:t>
            </a:r>
          </a:p>
          <a:p>
            <a:endParaRPr lang="ru-RU" dirty="0"/>
          </a:p>
        </p:txBody>
      </p:sp>
      <p:pic>
        <p:nvPicPr>
          <p:cNvPr id="2050" name="Picture 2" descr="K:\1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0"/>
            <a:ext cx="47244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2057400"/>
            <a:ext cx="4191000" cy="449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700" dirty="0" smtClean="0"/>
              <a:t>         Могила Неизвестного солдата!  </a:t>
            </a:r>
            <a:br>
              <a:rPr lang="ru-RU" sz="1700" dirty="0" smtClean="0"/>
            </a:br>
            <a:r>
              <a:rPr lang="ru-RU" sz="1700" dirty="0" smtClean="0"/>
              <a:t>О, сколько их от Волги до Карпат!</a:t>
            </a:r>
            <a:br>
              <a:rPr lang="ru-RU" sz="1700" dirty="0" smtClean="0"/>
            </a:br>
            <a:r>
              <a:rPr lang="ru-RU" sz="1700" dirty="0" smtClean="0"/>
              <a:t>В дыму сражений вырытых когда-то</a:t>
            </a:r>
            <a:br>
              <a:rPr lang="ru-RU" sz="1700" dirty="0" smtClean="0"/>
            </a:br>
            <a:r>
              <a:rPr lang="ru-RU" sz="1700" dirty="0" smtClean="0"/>
              <a:t>Саперными лопатами солдат…</a:t>
            </a:r>
          </a:p>
          <a:p>
            <a:pPr>
              <a:buNone/>
            </a:pPr>
            <a:r>
              <a:rPr lang="ru-RU" sz="1700" dirty="0" smtClean="0"/>
              <a:t>        И потому в знак памяти сердечной</a:t>
            </a:r>
            <a:br>
              <a:rPr lang="ru-RU" sz="1700" dirty="0" smtClean="0"/>
            </a:br>
            <a:r>
              <a:rPr lang="ru-RU" sz="1700" dirty="0" smtClean="0"/>
              <a:t>По всей стране от Волги до Карпат</a:t>
            </a:r>
            <a:br>
              <a:rPr lang="ru-RU" sz="1700" dirty="0" smtClean="0"/>
            </a:br>
            <a:r>
              <a:rPr lang="ru-RU" sz="1700" dirty="0" smtClean="0"/>
              <a:t>В живых цветах и день и ночь горят</a:t>
            </a:r>
            <a:br>
              <a:rPr lang="ru-RU" sz="1700" dirty="0" smtClean="0"/>
            </a:br>
            <a:r>
              <a:rPr lang="ru-RU" sz="1700" dirty="0" smtClean="0"/>
              <a:t>Лучи родной звезды пятиконечной.</a:t>
            </a:r>
            <a:br>
              <a:rPr lang="ru-RU" sz="1700" dirty="0" smtClean="0"/>
            </a:br>
            <a:r>
              <a:rPr lang="ru-RU" sz="1700" dirty="0" smtClean="0"/>
              <a:t>Лучи летят торжественно и свято,</a:t>
            </a:r>
            <a:br>
              <a:rPr lang="ru-RU" sz="1700" dirty="0" smtClean="0"/>
            </a:br>
            <a:r>
              <a:rPr lang="ru-RU" sz="1700" dirty="0" smtClean="0"/>
              <a:t>Чтоб встретиться в пожатии немом,</a:t>
            </a:r>
            <a:br>
              <a:rPr lang="ru-RU" sz="1700" dirty="0" smtClean="0"/>
            </a:br>
            <a:r>
              <a:rPr lang="ru-RU" sz="1700" dirty="0" smtClean="0"/>
              <a:t>Над прахом Неизвестного солдата,</a:t>
            </a:r>
            <a:br>
              <a:rPr lang="ru-RU" sz="1700" dirty="0" smtClean="0"/>
            </a:br>
            <a:r>
              <a:rPr lang="ru-RU" sz="1700" dirty="0" smtClean="0"/>
              <a:t>Что спит в земле перед седым Кремлем!</a:t>
            </a:r>
            <a:br>
              <a:rPr lang="ru-RU" sz="1700" dirty="0" smtClean="0"/>
            </a:br>
            <a:r>
              <a:rPr lang="ru-RU" sz="1700" dirty="0" smtClean="0"/>
              <a:t>И от лучей багровое, как знамя,</a:t>
            </a:r>
            <a:br>
              <a:rPr lang="ru-RU" sz="1700" dirty="0" smtClean="0"/>
            </a:br>
            <a:r>
              <a:rPr lang="ru-RU" sz="1700" dirty="0" smtClean="0"/>
              <a:t>Весенним днем фанфарами звеня,</a:t>
            </a:r>
            <a:br>
              <a:rPr lang="ru-RU" sz="1700" dirty="0" smtClean="0"/>
            </a:br>
            <a:r>
              <a:rPr lang="ru-RU" sz="1700" dirty="0" smtClean="0"/>
              <a:t>Как символ славы возгорелось пламя –</a:t>
            </a:r>
            <a:br>
              <a:rPr lang="ru-RU" sz="1700" dirty="0" smtClean="0"/>
            </a:br>
            <a:r>
              <a:rPr lang="ru-RU" sz="1700" dirty="0" smtClean="0"/>
              <a:t>Святое пламя вечного огня! </a:t>
            </a:r>
            <a:br>
              <a:rPr lang="ru-RU" sz="1700" dirty="0" smtClean="0"/>
            </a:br>
            <a:r>
              <a:rPr lang="ru-RU" sz="1700" dirty="0" smtClean="0"/>
              <a:t>(Э. Асадов)</a:t>
            </a:r>
            <a:endParaRPr lang="ru-RU" sz="1700" dirty="0"/>
          </a:p>
        </p:txBody>
      </p:sp>
      <p:pic>
        <p:nvPicPr>
          <p:cNvPr id="1029" name="Picture 5" descr="C:\Users\володя\Documents\вечный ого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57200"/>
            <a:ext cx="4343400" cy="2667000"/>
          </a:xfrm>
          <a:prstGeom prst="rect">
            <a:avLst/>
          </a:prstGeom>
          <a:noFill/>
        </p:spPr>
      </p:pic>
      <p:pic>
        <p:nvPicPr>
          <p:cNvPr id="1030" name="Picture 6" descr="C:\Users\володя\Documents\Пут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276600"/>
            <a:ext cx="4419600" cy="2971800"/>
          </a:xfrm>
          <a:prstGeom prst="rect">
            <a:avLst/>
          </a:prstGeom>
          <a:noFill/>
        </p:spPr>
      </p:pic>
      <p:pic>
        <p:nvPicPr>
          <p:cNvPr id="1031" name="Picture 7" descr="C:\Users\володя\Documents\неизв солда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52400"/>
            <a:ext cx="38862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Прапрадед Максимовых Ани</a:t>
            </a:r>
            <a:r>
              <a:rPr lang="ru-RU" smtClean="0"/>
              <a:t>, Тимофея и Даши</a:t>
            </a:r>
            <a:endParaRPr lang="ru-RU"/>
          </a:p>
        </p:txBody>
      </p:sp>
      <p:pic>
        <p:nvPicPr>
          <p:cNvPr id="1026" name="Picture 2" descr="C:\Users\володя\Desktop\омм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905000"/>
            <a:ext cx="2545854" cy="4297363"/>
          </a:xfrm>
          <a:prstGeom prst="rect">
            <a:avLst/>
          </a:prstGeom>
          <a:noFill/>
        </p:spPr>
      </p:pic>
      <p:pic>
        <p:nvPicPr>
          <p:cNvPr id="1027" name="Picture 3" descr="C:\Users\володя\Desktop\оомм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524000"/>
            <a:ext cx="4191000" cy="3028950"/>
          </a:xfrm>
          <a:prstGeom prst="rect">
            <a:avLst/>
          </a:prstGeom>
          <a:noFill/>
        </p:spPr>
      </p:pic>
      <p:pic>
        <p:nvPicPr>
          <p:cNvPr id="1028" name="Picture 4" descr="C:\Users\володя\Desktop\ооо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962400"/>
            <a:ext cx="4267200" cy="2667000"/>
          </a:xfrm>
          <a:prstGeom prst="rect">
            <a:avLst/>
          </a:prstGeom>
          <a:noFill/>
        </p:spPr>
      </p:pic>
      <p:pic>
        <p:nvPicPr>
          <p:cNvPr id="1029" name="Picture 5" descr="C:\Users\володя\Desktop\ооммм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1752600"/>
            <a:ext cx="22098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2438400"/>
            <a:ext cx="4495800" cy="441960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3400" b="1" dirty="0" err="1" smtClean="0">
                <a:solidFill>
                  <a:srgbClr val="C00000"/>
                </a:solidFill>
              </a:rPr>
              <a:t>Котюшев</a:t>
            </a:r>
            <a:r>
              <a:rPr lang="ru-RU" sz="3400" b="1" dirty="0" smtClean="0">
                <a:solidFill>
                  <a:srgbClr val="C00000"/>
                </a:solidFill>
              </a:rPr>
              <a:t> Александр Гаврилович</a:t>
            </a:r>
          </a:p>
          <a:p>
            <a:pPr algn="just">
              <a:buNone/>
            </a:pPr>
            <a:r>
              <a:rPr lang="en-US" dirty="0" smtClean="0"/>
              <a:t>       </a:t>
            </a:r>
            <a:r>
              <a:rPr lang="ru-RU" dirty="0" smtClean="0"/>
              <a:t>Родился в 1919 г. в</a:t>
            </a:r>
            <a:r>
              <a:rPr lang="en-US" dirty="0" smtClean="0"/>
              <a:t> </a:t>
            </a:r>
            <a:r>
              <a:rPr lang="ru-RU" dirty="0" smtClean="0"/>
              <a:t>селе</a:t>
            </a:r>
            <a:r>
              <a:rPr lang="en-US" dirty="0" smtClean="0"/>
              <a:t> </a:t>
            </a:r>
            <a:r>
              <a:rPr lang="ru-RU" dirty="0" err="1" smtClean="0"/>
              <a:t>Кобяково</a:t>
            </a:r>
            <a:r>
              <a:rPr lang="ru-RU" dirty="0" smtClean="0"/>
              <a:t>. Призван в 1941 году </a:t>
            </a:r>
            <a:r>
              <a:rPr lang="ru-RU" dirty="0" err="1" smtClean="0"/>
              <a:t>Ширинским</a:t>
            </a:r>
            <a:r>
              <a:rPr lang="ru-RU" dirty="0" smtClean="0"/>
              <a:t> РВК ХАО. Участвовал в составе 2-го Центрального,1-го Украинского фронтов, 70 армии,237 дивизии,72 стрелкового полка, трижды ранен. Награжден медалью «За победу над Германией». Демобилизован в 1945 году. Работал рабочим в </a:t>
            </a:r>
            <a:r>
              <a:rPr lang="ru-RU" dirty="0" err="1" smtClean="0"/>
              <a:t>Июсском</a:t>
            </a:r>
            <a:r>
              <a:rPr lang="ru-RU" dirty="0" smtClean="0"/>
              <a:t> совхозе. Жил в с. </a:t>
            </a:r>
            <a:r>
              <a:rPr lang="ru-RU" dirty="0" err="1" smtClean="0"/>
              <a:t>Кобяково</a:t>
            </a:r>
            <a:r>
              <a:rPr lang="ru-RU" dirty="0" smtClean="0"/>
              <a:t>, умер в 1956г..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91000" cy="60198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400" b="1" dirty="0" smtClean="0">
                <a:solidFill>
                  <a:srgbClr val="C00000"/>
                </a:solidFill>
              </a:rPr>
              <a:t> </a:t>
            </a:r>
            <a:r>
              <a:rPr lang="ru-RU" sz="3400" b="1" dirty="0" err="1" smtClean="0">
                <a:solidFill>
                  <a:srgbClr val="C00000"/>
                </a:solidFill>
              </a:rPr>
              <a:t>Котюшев</a:t>
            </a:r>
            <a:r>
              <a:rPr lang="ru-RU" sz="3400" b="1" dirty="0" smtClean="0">
                <a:solidFill>
                  <a:srgbClr val="C00000"/>
                </a:solidFill>
              </a:rPr>
              <a:t> Артем Данилович</a:t>
            </a:r>
          </a:p>
          <a:p>
            <a:pPr algn="just"/>
            <a:r>
              <a:rPr lang="ru-RU" dirty="0" smtClean="0"/>
              <a:t>Родился в 1920 году в с. </a:t>
            </a:r>
            <a:r>
              <a:rPr lang="ru-RU" dirty="0" err="1" smtClean="0"/>
              <a:t>Кобяково</a:t>
            </a:r>
            <a:r>
              <a:rPr lang="ru-RU" dirty="0" smtClean="0"/>
              <a:t> </a:t>
            </a:r>
            <a:r>
              <a:rPr lang="ru-RU" dirty="0" err="1" smtClean="0"/>
              <a:t>Ширинского</a:t>
            </a:r>
            <a:r>
              <a:rPr lang="ru-RU" dirty="0" smtClean="0"/>
              <a:t> района. Призван в 1940</a:t>
            </a:r>
            <a:r>
              <a:rPr lang="en-US" dirty="0" smtClean="0"/>
              <a:t> </a:t>
            </a:r>
            <a:r>
              <a:rPr lang="ru-RU" dirty="0" smtClean="0"/>
              <a:t>году </a:t>
            </a:r>
            <a:r>
              <a:rPr lang="ru-RU" dirty="0" err="1" smtClean="0"/>
              <a:t>Ширинским</a:t>
            </a:r>
            <a:r>
              <a:rPr lang="ru-RU" dirty="0" smtClean="0"/>
              <a:t>  РВК ХАО Участвовал с 1941 года в составе Западного, Воронежского фронтов , 309 стрелковой дивизии,957   стрелкового полка, дважды ранен. Награжден медалью «За победу над Германией». Демобилизован в 19</a:t>
            </a:r>
            <a:r>
              <a:rPr lang="en-US" dirty="0" smtClean="0"/>
              <a:t>45 </a:t>
            </a:r>
            <a:r>
              <a:rPr lang="ru-RU" dirty="0" smtClean="0"/>
              <a:t>году. Работал рабочим в  </a:t>
            </a:r>
            <a:r>
              <a:rPr lang="ru-RU" dirty="0" err="1" smtClean="0"/>
              <a:t>Июсском</a:t>
            </a:r>
            <a:r>
              <a:rPr lang="ru-RU" dirty="0" smtClean="0"/>
              <a:t> совхозе, умер в 1972г.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3429000" cy="2438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5257800" cy="297180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/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 </a:t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Победители- наши прапрадеды</a:t>
            </a:r>
            <a:r>
              <a:rPr lang="ru-RU" sz="5300" dirty="0" smtClean="0">
                <a:solidFill>
                  <a:srgbClr val="C00000"/>
                </a:solidFill>
              </a:rPr>
              <a:t> </a:t>
            </a:r>
            <a:br>
              <a:rPr lang="ru-RU" sz="5300" dirty="0" smtClean="0">
                <a:solidFill>
                  <a:srgbClr val="C00000"/>
                </a:solidFill>
              </a:rPr>
            </a:br>
            <a:r>
              <a:rPr lang="ru-RU" sz="2700" dirty="0" smtClean="0">
                <a:solidFill>
                  <a:srgbClr val="C00000"/>
                </a:solidFill>
              </a:rPr>
              <a:t>Посвящается землякам-участникам Великой Отечественной войны в честь 77-й годовщины Победы над фашистами </a:t>
            </a:r>
            <a:r>
              <a:rPr lang="ru-RU" sz="8000" b="1" dirty="0" smtClean="0">
                <a:solidFill>
                  <a:srgbClr val="FF0000"/>
                </a:solidFill>
              </a:rPr>
              <a:t/>
            </a:r>
            <a:br>
              <a:rPr lang="ru-RU" sz="8000" b="1" dirty="0" smtClean="0">
                <a:solidFill>
                  <a:srgbClr val="FF0000"/>
                </a:solidFill>
              </a:rPr>
            </a:b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733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володя\Documents\Побе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28600"/>
            <a:ext cx="28956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err="1" smtClean="0">
                <a:solidFill>
                  <a:srgbClr val="C00000"/>
                </a:solidFill>
              </a:rPr>
              <a:t>Котюшев</a:t>
            </a:r>
            <a:r>
              <a:rPr lang="ru-RU" sz="4000" dirty="0" smtClean="0">
                <a:solidFill>
                  <a:srgbClr val="C00000"/>
                </a:solidFill>
              </a:rPr>
              <a:t> Борис Николаевич</a:t>
            </a: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dirty="0" smtClean="0"/>
              <a:t>(1925-1985)-</a:t>
            </a:r>
            <a:r>
              <a:rPr lang="ru-RU" sz="3100" dirty="0" smtClean="0"/>
              <a:t>прапрадед Сорокина Владислава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71800" y="1752600"/>
            <a:ext cx="5715000" cy="48006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dirty="0" smtClean="0"/>
              <a:t>       Родился в с Увалы, Новосёловского района, Красноярского края . В феврале 1943г . 17-летнем пареньком призван на фронт ( добавил при оформлении документов свой возраст ). В составе 33-й гвардейской  </a:t>
            </a:r>
            <a:r>
              <a:rPr lang="ru-RU" sz="8000" dirty="0" err="1" smtClean="0"/>
              <a:t>Умано</a:t>
            </a:r>
            <a:r>
              <a:rPr lang="ru-RU" sz="8000" dirty="0" smtClean="0"/>
              <a:t> - Берлинской  орденов Красного Знамени , </a:t>
            </a:r>
            <a:r>
              <a:rPr lang="ru-RU" sz="8000" dirty="0" err="1" smtClean="0"/>
              <a:t>Суворова,Кутузова</a:t>
            </a:r>
            <a:r>
              <a:rPr lang="ru-RU" sz="8000" dirty="0" smtClean="0"/>
              <a:t> </a:t>
            </a:r>
            <a:r>
              <a:rPr lang="ru-RU" sz="8000" dirty="0" smtClean="0"/>
              <a:t>и Богдана Хмельницкого  мотострелковой бригады участвовал в Орловско-Курской (с 05.07 по 12.08.1943 год.), Уманской ( с 14.01 по 31.01.1945г.) операциях. Корректировщик огня минометной батареи . В феврале 1945  года был контужен . В апреле 1945 года получил тяжёлое ранение в ногу .После войны  до осени 1949 года служил в Германии . Награды: - орден Отечественной войны ,  - орден трудового Красного Знамени , медаль за освобождение Варшавы .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2057400"/>
            <a:ext cx="2743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6856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Будем же всегда чтить память наших соотечественников, принявших смерть и муку в ту лихую годину ради того, чтобы вечно жил народ, чтобы продолжалась история нашей Родины, чтобы избавить другие народы от фашистского порабощения.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667000"/>
            <a:ext cx="424180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667000"/>
            <a:ext cx="37846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олна 4"/>
          <p:cNvSpPr/>
          <p:nvPr/>
        </p:nvSpPr>
        <p:spPr>
          <a:xfrm>
            <a:off x="762000" y="1905000"/>
            <a:ext cx="7620000" cy="4953000"/>
          </a:xfrm>
          <a:prstGeom prst="wave">
            <a:avLst>
              <a:gd name="adj1" fmla="val 12500"/>
              <a:gd name="adj2" fmla="val 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2800" dirty="0" smtClean="0"/>
              <a:t>          Салют Победе, что в Берлине</a:t>
            </a:r>
          </a:p>
          <a:p>
            <a:pPr algn="just">
              <a:buNone/>
            </a:pPr>
            <a:r>
              <a:rPr lang="ru-RU" sz="2800" dirty="0" smtClean="0"/>
              <a:t>          Огнём попрала мощь огня.</a:t>
            </a:r>
          </a:p>
          <a:p>
            <a:pPr algn="just">
              <a:buNone/>
            </a:pPr>
            <a:r>
              <a:rPr lang="ru-RU" sz="2800" dirty="0" smtClean="0"/>
              <a:t>          Салют её большим и малым</a:t>
            </a:r>
          </a:p>
          <a:p>
            <a:pPr algn="just">
              <a:buNone/>
            </a:pPr>
            <a:r>
              <a:rPr lang="ru-RU" sz="2800" dirty="0" smtClean="0"/>
              <a:t>           Творцам, что шли путём одним,</a:t>
            </a:r>
          </a:p>
          <a:p>
            <a:pPr algn="just">
              <a:buNone/>
            </a:pPr>
            <a:r>
              <a:rPr lang="ru-RU" sz="2800" dirty="0" smtClean="0"/>
              <a:t>           Её бойцам и генералам, </a:t>
            </a:r>
          </a:p>
          <a:p>
            <a:pPr algn="just">
              <a:buNone/>
            </a:pPr>
            <a:r>
              <a:rPr lang="ru-RU" sz="2800" dirty="0" smtClean="0"/>
              <a:t>           Героям павшим и живым.</a:t>
            </a:r>
            <a:endParaRPr lang="ru-RU" sz="2800" dirty="0"/>
          </a:p>
        </p:txBody>
      </p:sp>
      <p:pic>
        <p:nvPicPr>
          <p:cNvPr id="4" name="Picture 2" descr="K:\VoqPSfpcP-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1600" y="0"/>
            <a:ext cx="6629400" cy="2057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Помним, гордимся, чтим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600200"/>
            <a:ext cx="5715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638800" y="1524000"/>
            <a:ext cx="3505200" cy="4602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Вспомним всех поимённо, Горем вспомним своим – Это нужно не мёртвым, Это нужно живым.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K:\1280x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267200"/>
            <a:ext cx="33528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495800" y="0"/>
            <a:ext cx="42672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Открытие мемориала 9 мая 2019 г.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4495800" cy="57912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9600" dirty="0" smtClean="0"/>
              <a:t>     </a:t>
            </a:r>
            <a:r>
              <a:rPr lang="ru-RU" sz="9600" dirty="0" smtClean="0"/>
              <a:t>И каждый год весной, в начале мая,</a:t>
            </a:r>
            <a:br>
              <a:rPr lang="ru-RU" sz="9600" dirty="0" smtClean="0"/>
            </a:br>
            <a:r>
              <a:rPr lang="ru-RU" sz="9600" dirty="0" smtClean="0"/>
              <a:t>Объединяет праздник всю страну,</a:t>
            </a:r>
            <a:br>
              <a:rPr lang="ru-RU" sz="9600" dirty="0" smtClean="0"/>
            </a:br>
            <a:r>
              <a:rPr lang="ru-RU" sz="9600" dirty="0" smtClean="0"/>
              <a:t>Смотря на вас, я всякий раз не понимаю,</a:t>
            </a:r>
            <a:br>
              <a:rPr lang="ru-RU" sz="9600" dirty="0" smtClean="0"/>
            </a:br>
            <a:r>
              <a:rPr lang="ru-RU" sz="9600" dirty="0" smtClean="0"/>
              <a:t>За что судьба вам уготовила войну?!!!</a:t>
            </a:r>
            <a:br>
              <a:rPr lang="ru-RU" sz="9600" dirty="0" smtClean="0"/>
            </a:br>
            <a:r>
              <a:rPr lang="ru-RU" sz="9600" dirty="0" smtClean="0"/>
              <a:t>И слезы всякий раз встают туманом,</a:t>
            </a:r>
            <a:br>
              <a:rPr lang="ru-RU" sz="9600" dirty="0" smtClean="0"/>
            </a:br>
            <a:r>
              <a:rPr lang="ru-RU" sz="9600" dirty="0" smtClean="0"/>
              <a:t>Готовы ливнем грусти течь из глаз,</a:t>
            </a:r>
            <a:br>
              <a:rPr lang="ru-RU" sz="9600" dirty="0" smtClean="0"/>
            </a:br>
            <a:r>
              <a:rPr lang="ru-RU" sz="9600" dirty="0" smtClean="0"/>
              <a:t>Спасибо, дорогие ветераны,</a:t>
            </a:r>
            <a:br>
              <a:rPr lang="ru-RU" sz="9600" dirty="0" smtClean="0"/>
            </a:br>
            <a:r>
              <a:rPr lang="ru-RU" sz="9600" dirty="0" smtClean="0"/>
              <a:t>Вам всем! Отдельно каждому из вас…</a:t>
            </a:r>
            <a:br>
              <a:rPr lang="ru-RU" sz="9600" dirty="0" smtClean="0"/>
            </a:br>
            <a:r>
              <a:rPr lang="ru-RU" sz="9600" dirty="0" smtClean="0"/>
              <a:t>За этот шанс под мирным небом жить!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9600" dirty="0" smtClean="0"/>
              <a:t>Ю. </a:t>
            </a:r>
            <a:r>
              <a:rPr lang="ru-RU" sz="9600" dirty="0" err="1" smtClean="0"/>
              <a:t>Олефир</a:t>
            </a:r>
            <a:r>
              <a:rPr lang="ru-RU" dirty="0" smtClean="0"/>
              <a:t>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143000"/>
            <a:ext cx="37528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657600"/>
            <a:ext cx="3886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274638"/>
            <a:ext cx="5105400" cy="1630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Тарасов Пётр Григорьевич  </a:t>
            </a:r>
            <a:r>
              <a:rPr lang="ru-RU" sz="3100" dirty="0" smtClean="0"/>
              <a:t>прапрадед Бушуевой Веры 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735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Регион -Алтайский край</a:t>
            </a:r>
          </a:p>
          <a:p>
            <a:r>
              <a:rPr lang="ru-RU" dirty="0" smtClean="0"/>
              <a:t>Воинское звание-рядовой (красноармеец)</a:t>
            </a:r>
          </a:p>
          <a:p>
            <a:r>
              <a:rPr lang="ru-RU" dirty="0" smtClean="0"/>
              <a:t>Населенный пункт: </a:t>
            </a:r>
            <a:r>
              <a:rPr lang="ru-RU" dirty="0" err="1" smtClean="0"/>
              <a:t>Ребрихинский</a:t>
            </a:r>
            <a:r>
              <a:rPr lang="ru-RU" dirty="0" smtClean="0"/>
              <a:t> район</a:t>
            </a:r>
          </a:p>
          <a:p>
            <a:r>
              <a:rPr lang="ru-RU" dirty="0" smtClean="0"/>
              <a:t>Место рождения: с. </a:t>
            </a:r>
            <a:r>
              <a:rPr lang="ru-RU" dirty="0" err="1" smtClean="0"/>
              <a:t>Куличиха</a:t>
            </a:r>
            <a:r>
              <a:rPr lang="ru-RU" dirty="0" smtClean="0"/>
              <a:t> </a:t>
            </a:r>
            <a:r>
              <a:rPr lang="ru-RU" dirty="0" err="1" smtClean="0"/>
              <a:t>Шарчинского</a:t>
            </a:r>
            <a:r>
              <a:rPr lang="ru-RU" dirty="0" smtClean="0"/>
              <a:t> (ныне </a:t>
            </a:r>
            <a:r>
              <a:rPr lang="ru-RU" dirty="0" err="1" smtClean="0"/>
              <a:t>Ребрихинского</a:t>
            </a:r>
            <a:r>
              <a:rPr lang="ru-RU" dirty="0" smtClean="0"/>
              <a:t>) района Алтайского края</a:t>
            </a:r>
          </a:p>
          <a:p>
            <a:r>
              <a:rPr lang="ru-RU" dirty="0" smtClean="0"/>
              <a:t>Дата рождения-1905</a:t>
            </a:r>
          </a:p>
          <a:p>
            <a:r>
              <a:rPr lang="ru-RU" dirty="0" smtClean="0"/>
              <a:t>Дата смерти- 9.02.1942</a:t>
            </a:r>
          </a:p>
          <a:p>
            <a:r>
              <a:rPr lang="ru-RU" dirty="0" smtClean="0"/>
              <a:t>Воевал в составе 282 стрелковой дивизии, погиб 9 февраля 1942 года в </a:t>
            </a:r>
            <a:r>
              <a:rPr lang="ru-RU" dirty="0" err="1" smtClean="0"/>
              <a:t>Полавском</a:t>
            </a:r>
            <a:r>
              <a:rPr lang="ru-RU" dirty="0" smtClean="0"/>
              <a:t> районе Ленинградской области (ныне </a:t>
            </a:r>
            <a:r>
              <a:rPr lang="ru-RU" dirty="0" err="1" smtClean="0"/>
              <a:t>Парфинский</a:t>
            </a:r>
            <a:r>
              <a:rPr lang="ru-RU" dirty="0" smtClean="0"/>
              <a:t> район Новгородской области). Временное захоронение д. </a:t>
            </a:r>
            <a:r>
              <a:rPr lang="ru-RU" dirty="0" err="1" smtClean="0"/>
              <a:t>Симоново</a:t>
            </a:r>
            <a:r>
              <a:rPr lang="ru-RU" dirty="0" smtClean="0"/>
              <a:t>, перезахоронен в 1964 году в братской могиле (д. Новая Деревня </a:t>
            </a:r>
            <a:r>
              <a:rPr lang="ru-RU" dirty="0" err="1" smtClean="0"/>
              <a:t>Парфинского</a:t>
            </a:r>
            <a:r>
              <a:rPr lang="ru-RU" dirty="0" smtClean="0"/>
              <a:t> района Новгородской области.), номер захоронения в ВМЦ 53-298. В братской могиле захоронены останки более 12 тысяч воинов, известны имена 7683 человек.</a:t>
            </a:r>
            <a:endParaRPr lang="ru-RU" dirty="0"/>
          </a:p>
        </p:txBody>
      </p:sp>
      <p:pic>
        <p:nvPicPr>
          <p:cNvPr id="1026" name="Picture 2" descr="C:\Users\володя\Documents\9 м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Ербягин</a:t>
            </a:r>
            <a:r>
              <a:rPr lang="ru-RU" dirty="0" smtClean="0">
                <a:solidFill>
                  <a:srgbClr val="FF0000"/>
                </a:solidFill>
              </a:rPr>
              <a:t> Тихон Иванович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(1916-1978)- прапрадед </a:t>
            </a:r>
            <a:r>
              <a:rPr lang="ru-RU" dirty="0" err="1" smtClean="0"/>
              <a:t>Ербягина</a:t>
            </a:r>
            <a:r>
              <a:rPr lang="ru-RU" dirty="0" smtClean="0"/>
              <a:t> Вани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4000" dirty="0" smtClean="0"/>
              <a:t> родился в 1916 году </a:t>
            </a:r>
            <a:r>
              <a:rPr lang="ru-RU" sz="4000" dirty="0" err="1" smtClean="0"/>
              <a:t>в.Устинкино</a:t>
            </a:r>
            <a:r>
              <a:rPr lang="ru-RU" sz="4000" dirty="0" smtClean="0"/>
              <a:t> </a:t>
            </a:r>
            <a:r>
              <a:rPr lang="ru-RU" sz="4000" dirty="0" err="1" smtClean="0"/>
              <a:t>Саралинского</a:t>
            </a:r>
            <a:r>
              <a:rPr lang="ru-RU" sz="4000" dirty="0" smtClean="0"/>
              <a:t> района. Малограмотный. До войны работал машинистом электростанции. В августе 1941 года был призван </a:t>
            </a:r>
            <a:r>
              <a:rPr lang="ru-RU" sz="4000" dirty="0" err="1" smtClean="0"/>
              <a:t>Саралинским</a:t>
            </a:r>
            <a:r>
              <a:rPr lang="ru-RU" sz="4000" dirty="0" smtClean="0"/>
              <a:t> РВК. Служил в составе 3-го прибалтийского фронта, 795 стрелкового полка, 19 стрелкового корпуса, стрелок, дважды ранен. Служил в 11-ом пограничном отряде войск НКВД. Повозочный красноармеец. Служил в Прибалтике на автозаводе номер 812, где получил тяжёлое ранение и в 1945 году был демобилизован. </a:t>
            </a:r>
          </a:p>
          <a:p>
            <a:pPr algn="just">
              <a:buNone/>
            </a:pPr>
            <a:r>
              <a:rPr lang="ru-RU" sz="4000" dirty="0" smtClean="0"/>
              <a:t>Награды.</a:t>
            </a:r>
          </a:p>
          <a:p>
            <a:pPr algn="just">
              <a:buNone/>
            </a:pPr>
            <a:r>
              <a:rPr lang="ru-RU" sz="4000" dirty="0" smtClean="0"/>
              <a:t>-Медаль за победу над Германией</a:t>
            </a:r>
          </a:p>
          <a:p>
            <a:pPr algn="just">
              <a:buNone/>
            </a:pPr>
            <a:r>
              <a:rPr lang="ru-RU" sz="4000" dirty="0" smtClean="0"/>
              <a:t>Умер от раны полученной на войне.</a:t>
            </a:r>
            <a:endParaRPr lang="ru-RU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Прапрадед и прапрабабушка </a:t>
            </a:r>
            <a:r>
              <a:rPr lang="ru-RU" dirty="0" err="1" smtClean="0"/>
              <a:t>Вильдайса</a:t>
            </a:r>
            <a:r>
              <a:rPr lang="ru-RU" dirty="0" smtClean="0"/>
              <a:t> Саши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3048000" cy="609599"/>
          </a:xfrm>
        </p:spPr>
        <p:txBody>
          <a:bodyPr>
            <a:no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Вильдайс</a:t>
            </a:r>
            <a:r>
              <a:rPr lang="ru-RU" dirty="0" smtClean="0">
                <a:solidFill>
                  <a:srgbClr val="FF0000"/>
                </a:solidFill>
              </a:rPr>
              <a:t> Анна Ивановна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" y="2590799"/>
            <a:ext cx="2667000" cy="35353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– 1923 года рождения.  Призвана в 1943 г. Рядовой 2 зенитно-артиллерийского </a:t>
            </a:r>
            <a:r>
              <a:rPr lang="ru-RU" dirty="0" smtClean="0"/>
              <a:t>полка на 1-ом Дальневосточном фронте. </a:t>
            </a:r>
            <a:r>
              <a:rPr lang="ru-RU" dirty="0" smtClean="0"/>
              <a:t>Награждена медалью «За победу над Японией». Демобилизована в 1945 г. 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267201" y="1535113"/>
            <a:ext cx="4419600" cy="639762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Капчигашев</a:t>
            </a:r>
            <a:r>
              <a:rPr lang="ru-RU" dirty="0" smtClean="0">
                <a:solidFill>
                  <a:srgbClr val="FF0000"/>
                </a:solidFill>
              </a:rPr>
              <a:t> Роман Николаевич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3505200" y="2174874"/>
            <a:ext cx="5181601" cy="407352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Родился в д. </a:t>
            </a:r>
            <a:r>
              <a:rPr lang="ru-RU" dirty="0" err="1" smtClean="0"/>
              <a:t>Кобяково</a:t>
            </a:r>
            <a:r>
              <a:rPr lang="ru-RU" dirty="0" smtClean="0"/>
              <a:t> </a:t>
            </a:r>
            <a:r>
              <a:rPr lang="ru-RU" dirty="0" err="1" smtClean="0"/>
              <a:t>Ширинского</a:t>
            </a:r>
            <a:r>
              <a:rPr lang="ru-RU" dirty="0" smtClean="0"/>
              <a:t> района . Был на фронте с января 1942 по май 1946 года… 892-ой стрелковый полк,  старшина роты Уволен по демобилизации 20 марта 1946 года . После войны работал трактористом . Ударник десятой пятилетки . Победитель соц. Соревнований в 1975 году . Награды –Орден Отечественной войны 2 степени. </a:t>
            </a:r>
          </a:p>
          <a:p>
            <a:pPr>
              <a:buNone/>
            </a:pPr>
            <a:r>
              <a:rPr lang="ru-RU" dirty="0" smtClean="0"/>
              <a:t>     - Медаль за победу над Японией. </a:t>
            </a:r>
          </a:p>
          <a:p>
            <a:pPr>
              <a:buNone/>
            </a:pPr>
            <a:r>
              <a:rPr lang="ru-RU" dirty="0" smtClean="0"/>
              <a:t>-20 лет победы в В.О.войне</a:t>
            </a:r>
          </a:p>
          <a:p>
            <a:pPr>
              <a:buNone/>
            </a:pPr>
            <a:r>
              <a:rPr lang="ru-RU" dirty="0" smtClean="0"/>
              <a:t>-30 лет победы в В.О.войне</a:t>
            </a:r>
          </a:p>
          <a:p>
            <a:pPr>
              <a:buNone/>
            </a:pPr>
            <a:r>
              <a:rPr lang="ru-RU" dirty="0" smtClean="0"/>
              <a:t>-40 лет победы в В.О.войне</a:t>
            </a:r>
          </a:p>
          <a:p>
            <a:pPr>
              <a:buNone/>
            </a:pPr>
            <a:r>
              <a:rPr lang="ru-RU" dirty="0" smtClean="0"/>
              <a:t>-за освоение целинных  земель. До выхода на пенсию работал в </a:t>
            </a:r>
            <a:r>
              <a:rPr lang="ru-RU" dirty="0" err="1" smtClean="0"/>
              <a:t>Июсском</a:t>
            </a:r>
            <a:r>
              <a:rPr lang="ru-RU" dirty="0" smtClean="0"/>
              <a:t> совхозе Орджоникидзевского района, умер 1982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Гаппель</a:t>
            </a:r>
            <a:r>
              <a:rPr lang="ru-RU" dirty="0" smtClean="0">
                <a:solidFill>
                  <a:srgbClr val="FF0000"/>
                </a:solidFill>
              </a:rPr>
              <a:t> Кондрат Кондратьевич </a:t>
            </a:r>
            <a:r>
              <a:rPr lang="ru-RU" dirty="0" smtClean="0"/>
              <a:t>– прапрадед Ждакаевой Лиды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352800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81000" y="2133600"/>
            <a:ext cx="3276600" cy="3951288"/>
          </a:xfrm>
        </p:spPr>
        <p:txBody>
          <a:bodyPr/>
          <a:lstStyle/>
          <a:p>
            <a:r>
              <a:rPr lang="ru-RU" dirty="0" smtClean="0"/>
              <a:t>Награжден медалями: «За победу над Германией», юбилейными. Демобилизован в 1944 г. по ранению. 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3810001" y="1524000"/>
            <a:ext cx="4876800" cy="46021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Родился в Саратовской области. В 1940 году сразу оказался на фронте . Первое боевое крещение получил под городом Ельца . Служил ординарцем у начальника артиллерии 599-го стрелкового  полка Западного фронта  . Участник обороны г.Ельня Вязьмы . Воевал с июня по сентябрь 1941 год.  Так как Кондрат Кондратьевич был национальности немец , он был переведён в трудовую армию. После войны он переехал в </a:t>
            </a:r>
            <a:r>
              <a:rPr lang="ru-RU" dirty="0" err="1" smtClean="0"/>
              <a:t>д.Кобяково</a:t>
            </a:r>
            <a:r>
              <a:rPr lang="ru-RU" dirty="0" smtClean="0"/>
              <a:t> , где работал трактористом, фуражиром , управляющим. Награды:  за доблестный труд; юбилейные награды.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200" y="274638"/>
            <a:ext cx="4495800" cy="185896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Прапрадед </a:t>
            </a:r>
            <a:r>
              <a:rPr lang="ru-RU" i="1" dirty="0" err="1" smtClean="0">
                <a:solidFill>
                  <a:srgbClr val="002060"/>
                </a:solidFill>
              </a:rPr>
              <a:t>Цоль</a:t>
            </a:r>
            <a:r>
              <a:rPr lang="ru-RU" i="1" dirty="0" smtClean="0">
                <a:solidFill>
                  <a:srgbClr val="002060"/>
                </a:solidFill>
              </a:rPr>
              <a:t> Алисы и его брат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514600"/>
            <a:ext cx="4495800" cy="3611563"/>
          </a:xfrm>
        </p:spPr>
        <p:txBody>
          <a:bodyPr>
            <a:normAutofit fontScale="25000" lnSpcReduction="20000"/>
          </a:bodyPr>
          <a:lstStyle/>
          <a:p>
            <a:r>
              <a:rPr lang="ru-RU" sz="7400" dirty="0" smtClean="0"/>
              <a:t> </a:t>
            </a:r>
            <a:r>
              <a:rPr lang="ru-RU" sz="9600" b="1" dirty="0" smtClean="0">
                <a:solidFill>
                  <a:srgbClr val="C00000"/>
                </a:solidFill>
              </a:rPr>
              <a:t>АРЧЕЛКОВ ИВАН ВАСИЛЬЕВИЧ</a:t>
            </a:r>
          </a:p>
          <a:p>
            <a:r>
              <a:rPr lang="ru-RU" sz="9600" dirty="0" smtClean="0"/>
              <a:t>Родился в 1907 году д. </a:t>
            </a:r>
            <a:r>
              <a:rPr lang="ru-RU" sz="9600" dirty="0" err="1" smtClean="0"/>
              <a:t>Монастырево</a:t>
            </a:r>
            <a:r>
              <a:rPr lang="ru-RU" sz="9600" dirty="0" smtClean="0"/>
              <a:t> Орджоникидзевского р-на Хакасской Автономной Области. Призван </a:t>
            </a:r>
            <a:r>
              <a:rPr lang="ru-RU" sz="9600" dirty="0" err="1" smtClean="0"/>
              <a:t>Ширинским</a:t>
            </a:r>
            <a:r>
              <a:rPr lang="ru-RU" sz="9600" dirty="0" smtClean="0"/>
              <a:t> </a:t>
            </a:r>
            <a:r>
              <a:rPr lang="ru-RU" sz="9600" dirty="0" err="1" smtClean="0"/>
              <a:t>РайВоенКоматом</a:t>
            </a:r>
            <a:r>
              <a:rPr lang="ru-RU" sz="9600" dirty="0" smtClean="0"/>
              <a:t>. Рядовой 987 Стрелкового полка. Умер от ран 20.09.1944г. Захоронен в братском   кладбище  Советского с/</a:t>
            </a:r>
            <a:r>
              <a:rPr lang="ru-RU" sz="9600" dirty="0" err="1" smtClean="0"/>
              <a:t>с</a:t>
            </a:r>
            <a:r>
              <a:rPr lang="ru-RU" sz="9600" dirty="0" smtClean="0"/>
              <a:t> </a:t>
            </a:r>
            <a:r>
              <a:rPr lang="ru-RU" sz="9600" dirty="0" err="1" smtClean="0"/>
              <a:t>Елгавского</a:t>
            </a:r>
            <a:r>
              <a:rPr lang="ru-RU" sz="9600" dirty="0" smtClean="0"/>
              <a:t> района,  Латвия. </a:t>
            </a:r>
          </a:p>
          <a:p>
            <a:pPr>
              <a:buNone/>
            </a:pPr>
            <a:r>
              <a:rPr lang="ru-RU" sz="5100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2133600"/>
            <a:ext cx="4114800" cy="43434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АРЧЕЛКОВ РОМАН ВАСИЛЬЕВИЧ</a:t>
            </a:r>
          </a:p>
          <a:p>
            <a:pPr>
              <a:buNone/>
            </a:pPr>
            <a:r>
              <a:rPr lang="ru-RU" sz="2400" dirty="0" smtClean="0"/>
              <a:t> </a:t>
            </a:r>
            <a:r>
              <a:rPr lang="en-US" sz="2400" dirty="0" smtClean="0"/>
              <a:t>      </a:t>
            </a:r>
            <a:r>
              <a:rPr lang="ru-RU" sz="2400" dirty="0" smtClean="0"/>
              <a:t>Родился 1905 г., д. </a:t>
            </a:r>
            <a:r>
              <a:rPr lang="ru-RU" sz="2400" dirty="0" err="1" smtClean="0"/>
              <a:t>Монастырево</a:t>
            </a:r>
            <a:r>
              <a:rPr lang="ru-RU" sz="2400" dirty="0" smtClean="0"/>
              <a:t> Орджоникидзевского р-на Хакасской Автономной Области. Призван </a:t>
            </a:r>
            <a:r>
              <a:rPr lang="ru-RU" sz="2400" dirty="0" err="1" smtClean="0"/>
              <a:t>Ширинским</a:t>
            </a:r>
            <a:r>
              <a:rPr lang="ru-RU" sz="2400" dirty="0" smtClean="0"/>
              <a:t> </a:t>
            </a:r>
            <a:r>
              <a:rPr lang="ru-RU" sz="2400" dirty="0" err="1" smtClean="0"/>
              <a:t>РайВоенКоматом</a:t>
            </a:r>
            <a:r>
              <a:rPr lang="ru-RU" sz="2400" dirty="0" smtClean="0"/>
              <a:t>. Рядовой 642 Стрелкового полка. Погиб в бою 1941г.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4267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-конечная звезда 5"/>
          <p:cNvSpPr/>
          <p:nvPr/>
        </p:nvSpPr>
        <p:spPr>
          <a:xfrm>
            <a:off x="3886200" y="2667000"/>
            <a:ext cx="990600" cy="838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</TotalTime>
  <Words>1510</Words>
  <Application>Microsoft Office PowerPoint</Application>
  <PresentationFormat>Экран (4:3)</PresentationFormat>
  <Paragraphs>81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   Победители- наши прапрадеды  Посвящается землякам-участникам Великой Отечественной войны в честь 77-й годовщины Победы над фашистами  </vt:lpstr>
      <vt:lpstr>Помним, гордимся, чтим</vt:lpstr>
      <vt:lpstr>Открытие мемориала 9 мая 2019 г.</vt:lpstr>
      <vt:lpstr>Тарасов Пётр Григорьевич  прапрадед Бушуевой Веры </vt:lpstr>
      <vt:lpstr>Ербягин Тихон Иванович  (1916-1978)- прапрадед Ербягина Вани</vt:lpstr>
      <vt:lpstr>Прапрадед и прапрабабушка Вильдайса Саши</vt:lpstr>
      <vt:lpstr>Гаппель Кондрат Кондратьевич – прапрадед Ждакаевой Лиды</vt:lpstr>
      <vt:lpstr>Прапрадед Цоль Алисы и его брат</vt:lpstr>
      <vt:lpstr>Прадед Цоль Алисы</vt:lpstr>
      <vt:lpstr>Слайд 11</vt:lpstr>
      <vt:lpstr>Прапрадеды Ербягиной Юлии</vt:lpstr>
      <vt:lpstr>Прапрадед Барановой Юлии</vt:lpstr>
      <vt:lpstr>Прадед Сукина Саши</vt:lpstr>
      <vt:lpstr>Прапрадед Калашниковых Артура и Киры</vt:lpstr>
      <vt:lpstr>Прадеды Татарчукова Вани</vt:lpstr>
      <vt:lpstr>Слайд 17</vt:lpstr>
      <vt:lpstr>Прапрадед Максимовых Ани, Тимофея и Даши</vt:lpstr>
      <vt:lpstr>Слайд 19</vt:lpstr>
      <vt:lpstr>Котюшев Борис Николаевич  (1925-1985)-прапрадед Сорокина Владислава</vt:lpstr>
      <vt:lpstr>  Будем же всегда чтить память наших соотечественников, принявших смерть и муку в ту лихую годину ради того, чтобы вечно жил народ, чтобы продолжалась история нашей Родины, чтобы избавить другие народы от фашистского порабощения. 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Натали</cp:lastModifiedBy>
  <cp:revision>88</cp:revision>
  <dcterms:created xsi:type="dcterms:W3CDTF">2009-12-01T23:20:44Z</dcterms:created>
  <dcterms:modified xsi:type="dcterms:W3CDTF">2022-05-16T06:02:48Z</dcterms:modified>
</cp:coreProperties>
</file>