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8" r:id="rId3"/>
    <p:sldId id="257" r:id="rId4"/>
    <p:sldId id="261" r:id="rId5"/>
    <p:sldId id="262" r:id="rId6"/>
    <p:sldId id="259" r:id="rId7"/>
    <p:sldId id="268" r:id="rId8"/>
    <p:sldId id="269" r:id="rId9"/>
    <p:sldId id="265" r:id="rId10"/>
    <p:sldId id="266" r:id="rId11"/>
    <p:sldId id="260" r:id="rId12"/>
    <p:sldId id="263" r:id="rId13"/>
    <p:sldId id="264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9AEC2-EAB2-4CBB-81AA-FA7307CF73F8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E6616-A018-4D8F-9912-C79C09336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8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*</a:t>
            </a:r>
            <a:r>
              <a:rPr lang="ru-RU" sz="1200" dirty="0" smtClean="0"/>
              <a:t>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946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964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038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570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864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742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176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756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19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* </a:t>
            </a:r>
            <a:r>
              <a:rPr lang="ru-RU" sz="1200" i="1" dirty="0" smtClean="0"/>
              <a:t>Для удобства чтения информация , расположенная на обратной стороне карточек, помещена под ними.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6616-A018-4D8F-9912-C79C09336AB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21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70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38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982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5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03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059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399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837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3500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5585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9408ABF-FA39-4EE1-ADC2-B2A23800DEBC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7982816-540D-407A-835A-74C5E3405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760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10" Type="http://schemas.openxmlformats.org/officeDocument/2006/relationships/image" Target="../media/image44.jpg"/><Relationship Id="rId4" Type="http://schemas.openxmlformats.org/officeDocument/2006/relationships/image" Target="../media/image38.jpg"/><Relationship Id="rId9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5.jpg"/><Relationship Id="rId7" Type="http://schemas.openxmlformats.org/officeDocument/2006/relationships/image" Target="../media/image4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10" Type="http://schemas.openxmlformats.org/officeDocument/2006/relationships/image" Target="../media/image52.jpg"/><Relationship Id="rId4" Type="http://schemas.openxmlformats.org/officeDocument/2006/relationships/image" Target="../media/image46.jpg"/><Relationship Id="rId9" Type="http://schemas.openxmlformats.org/officeDocument/2006/relationships/image" Target="../media/image5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10" Type="http://schemas.openxmlformats.org/officeDocument/2006/relationships/image" Target="../media/image60.jpg"/><Relationship Id="rId4" Type="http://schemas.openxmlformats.org/officeDocument/2006/relationships/image" Target="../media/image54.jpg"/><Relationship Id="rId9" Type="http://schemas.openxmlformats.org/officeDocument/2006/relationships/image" Target="../media/image5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10" Type="http://schemas.openxmlformats.org/officeDocument/2006/relationships/image" Target="../media/image34.jpg"/><Relationship Id="rId4" Type="http://schemas.openxmlformats.org/officeDocument/2006/relationships/image" Target="../media/image28.jpg"/><Relationship Id="rId9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197B7-2A86-411D-B7A9-D251DCC09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3048000"/>
          </a:xfrm>
        </p:spPr>
        <p:txBody>
          <a:bodyPr/>
          <a:lstStyle/>
          <a:p>
            <a:r>
              <a:rPr lang="ru-RU" sz="1400" dirty="0"/>
              <a:t>МБУ ДО </a:t>
            </a:r>
            <a:r>
              <a:rPr lang="ru-RU" sz="1400" dirty="0" err="1"/>
              <a:t>Ремонтненский</a:t>
            </a:r>
            <a:r>
              <a:rPr lang="ru-RU" sz="1400" dirty="0"/>
              <a:t> </a:t>
            </a:r>
            <a:br>
              <a:rPr lang="ru-RU" sz="1400" dirty="0"/>
            </a:br>
            <a:r>
              <a:rPr lang="ru-RU" sz="1400" dirty="0"/>
              <a:t>Центр детского творчества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Методическое пособие</a:t>
            </a:r>
            <a:br>
              <a:rPr lang="ru-RU" sz="1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«шитьё для начинающих»</a:t>
            </a:r>
            <a:br>
              <a:rPr lang="ru-RU" sz="24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050" dirty="0"/>
              <a:t>Автор: педагог дополнительного образования Черноусова Е. И.</a:t>
            </a:r>
            <a:br>
              <a:rPr lang="ru-RU" sz="1050" dirty="0"/>
            </a:br>
            <a:endParaRPr lang="ru-RU" sz="105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ECD752-AADA-4D1C-A81A-7B971C5ACD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664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037FE6-30EC-45E9-9915-B0414DDD3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984" y="1890220"/>
            <a:ext cx="1898376" cy="25661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411E09-3438-4768-AAB7-6886F0296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648" y="2407432"/>
            <a:ext cx="2395384" cy="170600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45A39E5-C8DB-444F-A8EA-C294D0EF0E7B}"/>
              </a:ext>
            </a:extLst>
          </p:cNvPr>
          <p:cNvSpPr/>
          <p:nvPr/>
        </p:nvSpPr>
        <p:spPr>
          <a:xfrm>
            <a:off x="2578984" y="4771258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Линия соединения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78B8691-B9D4-4B0D-A85B-6B4F7A0AC5B2}"/>
              </a:ext>
            </a:extLst>
          </p:cNvPr>
          <p:cNvSpPr/>
          <p:nvPr/>
        </p:nvSpPr>
        <p:spPr>
          <a:xfrm>
            <a:off x="7290985" y="4771258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/>
              <a:t>Присборить</a:t>
            </a:r>
            <a:endParaRPr lang="ru-RU" sz="1200" dirty="0"/>
          </a:p>
          <a:p>
            <a:pPr algn="ctr"/>
            <a:r>
              <a:rPr lang="ru-RU" sz="1200" dirty="0" err="1"/>
              <a:t>Припосадить</a:t>
            </a:r>
            <a:endParaRPr lang="ru-RU" sz="1200" dirty="0"/>
          </a:p>
          <a:p>
            <a:pPr algn="ctr"/>
            <a:r>
              <a:rPr lang="ru-RU" sz="1200" dirty="0"/>
              <a:t>Оттянуть</a:t>
            </a:r>
          </a:p>
        </p:txBody>
      </p:sp>
    </p:spTree>
    <p:extLst>
      <p:ext uri="{BB962C8B-B14F-4D97-AF65-F5344CB8AC3E}">
        <p14:creationId xmlns:p14="http://schemas.microsoft.com/office/powerpoint/2010/main" val="2277523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1BC885-DC83-4875-AE84-2AA2AEB3D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08" y="499006"/>
            <a:ext cx="2549512" cy="18532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9803BD-78E3-4D6C-BEFC-7041784E55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611" y="518945"/>
            <a:ext cx="2550126" cy="18134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4DC4CF9-705E-4674-BDA3-F6BD6D06F9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011" y="3510013"/>
            <a:ext cx="2431391" cy="17751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430E172-8366-49E0-85C6-434DF5E73F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941" y="3428999"/>
            <a:ext cx="2685859" cy="19378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D5D26C3-450C-4496-855F-AB9C003BDD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584" y="494012"/>
            <a:ext cx="2767582" cy="191556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3FCCB05-0508-487C-AA60-9CE00A6DCA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674" y="512572"/>
            <a:ext cx="2550126" cy="189652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D607F64-80A2-4CCE-A135-1B36D262FA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08" y="3510013"/>
            <a:ext cx="2537057" cy="177435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937AE9E-8F6A-411E-BF8C-20D655FA5C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166" y="3428999"/>
            <a:ext cx="2685859" cy="1924960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BFB7C0F-CCF2-4FDE-A84D-A8CECBBEF221}"/>
              </a:ext>
            </a:extLst>
          </p:cNvPr>
          <p:cNvSpPr/>
          <p:nvPr/>
        </p:nvSpPr>
        <p:spPr>
          <a:xfrm>
            <a:off x="759981" y="2675143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Шлёвка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3E5FCDF-0232-48DB-A270-41DF7769B34A}"/>
              </a:ext>
            </a:extLst>
          </p:cNvPr>
          <p:cNvSpPr/>
          <p:nvPr/>
        </p:nvSpPr>
        <p:spPr>
          <a:xfrm>
            <a:off x="3682692" y="2703780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Борт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A0542D31-D121-4FD1-8B05-8D04882FE915}"/>
              </a:ext>
            </a:extLst>
          </p:cNvPr>
          <p:cNvSpPr/>
          <p:nvPr/>
        </p:nvSpPr>
        <p:spPr>
          <a:xfrm>
            <a:off x="6605403" y="2703780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Мешковина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CA184B6-B448-4573-8A32-D59FEC5E27CF}"/>
              </a:ext>
            </a:extLst>
          </p:cNvPr>
          <p:cNvSpPr/>
          <p:nvPr/>
        </p:nvSpPr>
        <p:spPr>
          <a:xfrm>
            <a:off x="9361382" y="2703780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Планка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78CF3D5A-4C94-40F5-817F-114221A2F082}"/>
              </a:ext>
            </a:extLst>
          </p:cNvPr>
          <p:cNvSpPr/>
          <p:nvPr/>
        </p:nvSpPr>
        <p:spPr>
          <a:xfrm>
            <a:off x="759981" y="569282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Кокетка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7079D773-F0B7-4F0A-93E4-16ED9FC5BA9A}"/>
              </a:ext>
            </a:extLst>
          </p:cNvPr>
          <p:cNvSpPr/>
          <p:nvPr/>
        </p:nvSpPr>
        <p:spPr>
          <a:xfrm>
            <a:off x="3535351" y="569282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Рюш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7E9ED027-1B4A-4D1C-BA47-D7417984DBCB}"/>
              </a:ext>
            </a:extLst>
          </p:cNvPr>
          <p:cNvSpPr/>
          <p:nvPr/>
        </p:nvSpPr>
        <p:spPr>
          <a:xfrm>
            <a:off x="6519941" y="5684842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Оборка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F89F13B3-4CF4-4CF4-9BCE-D81B745B86D4}"/>
              </a:ext>
            </a:extLst>
          </p:cNvPr>
          <p:cNvSpPr/>
          <p:nvPr/>
        </p:nvSpPr>
        <p:spPr>
          <a:xfrm>
            <a:off x="9304683" y="5674167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Подборт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5EC7A0-2878-413F-B1FC-B0BDADD5DB36}"/>
              </a:ext>
            </a:extLst>
          </p:cNvPr>
          <p:cNvSpPr txBox="1"/>
          <p:nvPr/>
        </p:nvSpPr>
        <p:spPr>
          <a:xfrm>
            <a:off x="354563" y="93306"/>
            <a:ext cx="2901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4) Детали одежды</a:t>
            </a:r>
          </a:p>
        </p:txBody>
      </p:sp>
    </p:spTree>
    <p:extLst>
      <p:ext uri="{BB962C8B-B14F-4D97-AF65-F5344CB8AC3E}">
        <p14:creationId xmlns:p14="http://schemas.microsoft.com/office/powerpoint/2010/main" val="3981196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03CE400-0C6F-41DF-8A2A-C9AFA923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764" y="513820"/>
            <a:ext cx="2553122" cy="180690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26D459A-28B9-45B5-8B89-C0D3DA7DE7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714" y="513820"/>
            <a:ext cx="2610469" cy="184418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1197C8-BA00-49EA-83BA-3D2EEA8F1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036" y="428120"/>
            <a:ext cx="2626259" cy="18812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514F94-9E6E-4594-B5F6-7471724923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022" y="3622545"/>
            <a:ext cx="2453169" cy="17921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E7DD3A-4064-4C25-B5B6-E4FBD57C09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94" y="452155"/>
            <a:ext cx="2553122" cy="18553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72F121D-D24F-440F-AEA6-77497D2271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940" y="3622545"/>
            <a:ext cx="2532243" cy="17458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C8BACF-1FF2-4B81-8425-B9D68B3950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730" y="3537367"/>
            <a:ext cx="2646420" cy="19437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5F49FB-2DCC-4132-9E24-D4219EE95D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94" y="3537366"/>
            <a:ext cx="2553122" cy="1916191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BBE7F48-FA3C-47C2-92D2-AFF570AD09D1}"/>
              </a:ext>
            </a:extLst>
          </p:cNvPr>
          <p:cNvSpPr/>
          <p:nvPr/>
        </p:nvSpPr>
        <p:spPr>
          <a:xfrm>
            <a:off x="684700" y="266641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Листочка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75446301-73E5-47B7-B196-83732D8C749C}"/>
              </a:ext>
            </a:extLst>
          </p:cNvPr>
          <p:cNvSpPr/>
          <p:nvPr/>
        </p:nvSpPr>
        <p:spPr>
          <a:xfrm>
            <a:off x="3547810" y="266641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Волан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4F48BF4-70D2-456C-88E7-C82295CCF3E4}"/>
              </a:ext>
            </a:extLst>
          </p:cNvPr>
          <p:cNvSpPr/>
          <p:nvPr/>
        </p:nvSpPr>
        <p:spPr>
          <a:xfrm>
            <a:off x="6507482" y="266641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Клапан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C14FFE8-36F8-4193-B806-5A8CECF726D5}"/>
              </a:ext>
            </a:extLst>
          </p:cNvPr>
          <p:cNvSpPr/>
          <p:nvPr/>
        </p:nvSpPr>
        <p:spPr>
          <a:xfrm>
            <a:off x="9303970" y="266158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Шлица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926F453A-6A90-4DBA-9295-9E409B04A7FF}"/>
              </a:ext>
            </a:extLst>
          </p:cNvPr>
          <p:cNvSpPr/>
          <p:nvPr/>
        </p:nvSpPr>
        <p:spPr>
          <a:xfrm>
            <a:off x="684700" y="581247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Пата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2FEF18B9-DA32-441A-B332-080D2786CE0F}"/>
              </a:ext>
            </a:extLst>
          </p:cNvPr>
          <p:cNvSpPr/>
          <p:nvPr/>
        </p:nvSpPr>
        <p:spPr>
          <a:xfrm>
            <a:off x="3683585" y="581247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Откосок</a:t>
            </a:r>
            <a:endParaRPr lang="ru-RU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2E33801-6149-422A-B810-9B83DB18A68C}"/>
              </a:ext>
            </a:extLst>
          </p:cNvPr>
          <p:cNvSpPr/>
          <p:nvPr/>
        </p:nvSpPr>
        <p:spPr>
          <a:xfrm>
            <a:off x="6550706" y="581247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Уступ лацкана, точка уступа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3F7726E8-281B-4560-B3DA-60A0D4F61266}"/>
              </a:ext>
            </a:extLst>
          </p:cNvPr>
          <p:cNvSpPr/>
          <p:nvPr/>
        </p:nvSpPr>
        <p:spPr>
          <a:xfrm>
            <a:off x="9370590" y="580026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Кулиска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5780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A5B2205-6E83-4096-9D24-4DE25ABC8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648" y="3429000"/>
            <a:ext cx="2331194" cy="171568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5ABFFD-1F55-4750-8C42-E0E56B49D5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67" y="3482978"/>
            <a:ext cx="2312079" cy="16802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A1573B-3228-4057-8A9A-8427AF5B9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58" y="3538921"/>
            <a:ext cx="2371307" cy="16243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66E720-3CF1-4A23-9296-3F1B04EC26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58" y="3522268"/>
            <a:ext cx="2312079" cy="16576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0E8940-8463-4BCC-8B00-0BA62B8EB8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544" y="460991"/>
            <a:ext cx="2407298" cy="17875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496F3B-5715-453B-B000-FF330BD949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67" y="507876"/>
            <a:ext cx="2407298" cy="17406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CB17D1-764B-4E9F-B427-FCDD79853B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630" y="491568"/>
            <a:ext cx="2371307" cy="17263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11C282-5178-4C38-BA47-9E7DA89A6A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78" y="460991"/>
            <a:ext cx="2407297" cy="1726391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6A4E108-F316-4340-9322-A9E4093243AA}"/>
              </a:ext>
            </a:extLst>
          </p:cNvPr>
          <p:cNvSpPr/>
          <p:nvPr/>
        </p:nvSpPr>
        <p:spPr>
          <a:xfrm>
            <a:off x="669971" y="2598809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Полотнище юбки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1D796AB0-294C-4D89-AF9C-38D32697F06D}"/>
              </a:ext>
            </a:extLst>
          </p:cNvPr>
          <p:cNvSpPr/>
          <p:nvPr/>
        </p:nvSpPr>
        <p:spPr>
          <a:xfrm>
            <a:off x="3536928" y="2598809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Манжета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31B983C-B895-4D61-AC6D-CB7A55E30C91}"/>
              </a:ext>
            </a:extLst>
          </p:cNvPr>
          <p:cNvSpPr/>
          <p:nvPr/>
        </p:nvSpPr>
        <p:spPr>
          <a:xfrm>
            <a:off x="6402351" y="2598809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Баска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1F00D759-637E-4FD9-B88B-B24DBB094749}"/>
              </a:ext>
            </a:extLst>
          </p:cNvPr>
          <p:cNvSpPr/>
          <p:nvPr/>
        </p:nvSpPr>
        <p:spPr>
          <a:xfrm>
            <a:off x="9326890" y="2598809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Окат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B12D1E95-E538-40C0-AAAE-90D44BCBB577}"/>
              </a:ext>
            </a:extLst>
          </p:cNvPr>
          <p:cNvSpPr/>
          <p:nvPr/>
        </p:nvSpPr>
        <p:spPr>
          <a:xfrm>
            <a:off x="669971" y="570215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Прокладка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AB1F0CCD-E0D1-479F-BCBE-E2BA008B4956}"/>
              </a:ext>
            </a:extLst>
          </p:cNvPr>
          <p:cNvSpPr/>
          <p:nvPr/>
        </p:nvSpPr>
        <p:spPr>
          <a:xfrm>
            <a:off x="3441554" y="570215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Стойка воротника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7D78C5B-7932-4B99-AB74-BD25A2075477}"/>
              </a:ext>
            </a:extLst>
          </p:cNvPr>
          <p:cNvSpPr/>
          <p:nvPr/>
        </p:nvSpPr>
        <p:spPr>
          <a:xfrm>
            <a:off x="6402351" y="570215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Лацкан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F0F7F57-1FAD-4DA4-9A16-8044AC0D54B1}"/>
              </a:ext>
            </a:extLst>
          </p:cNvPr>
          <p:cNvSpPr/>
          <p:nvPr/>
        </p:nvSpPr>
        <p:spPr>
          <a:xfrm>
            <a:off x="9288838" y="567904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Обтачка</a:t>
            </a:r>
          </a:p>
        </p:txBody>
      </p:sp>
    </p:spTree>
    <p:extLst>
      <p:ext uri="{BB962C8B-B14F-4D97-AF65-F5344CB8AC3E}">
        <p14:creationId xmlns:p14="http://schemas.microsoft.com/office/powerpoint/2010/main" val="37680867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4A7AD7-E7C2-4EA1-BEBE-E1BE5C2EF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F3442B-3135-4FA6-8CD6-54FF6DB0D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Шить своими руками – это лучший способ одеваться оригинально, чтобы выразить свою индивидуальность и найти собственный стиль. Но шитьё - это не только правильно отработанная техника, но и огромное количество теоретических знаний. Систематизировать, обобщить знания, упростить обучение, значительно сэкономив при этом время можно с помощью тематических карточек, а упорство, терпение и трудолюбие станут лучшим помощником в этом виде искусства. </a:t>
            </a:r>
          </a:p>
        </p:txBody>
      </p:sp>
    </p:spTree>
    <p:extLst>
      <p:ext uri="{BB962C8B-B14F-4D97-AF65-F5344CB8AC3E}">
        <p14:creationId xmlns:p14="http://schemas.microsoft.com/office/powerpoint/2010/main" val="231122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6989B-C6FB-4461-9323-A3F97BB55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ЦЕЛИ И ЗАДАЧИ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E21D5A-DDE2-46CC-9689-A6A27ADCC0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ЦЕЛИ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D05C1F-83C1-40A4-8028-5F561EB5ED0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Систематизация и обобщение теоретических знаний по швейному делу. 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BEE1B5-74C9-42B3-A7E9-3761B6B4FB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dirty="0"/>
              <a:t>ЗАДАЧИ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809A7A0-A2C5-4FDE-8C58-DE60BCF30F9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pPr lvl="0">
              <a:defRPr cap="all"/>
            </a:pPr>
            <a:r>
              <a:rPr lang="ru-RU" b="1" dirty="0"/>
              <a:t>развивающие</a:t>
            </a:r>
            <a:r>
              <a:rPr lang="ru-RU" dirty="0"/>
              <a:t>: формирование и развитие познавательного интереса к предмету</a:t>
            </a:r>
          </a:p>
          <a:p>
            <a:pPr lvl="0">
              <a:defRPr cap="all"/>
            </a:pPr>
            <a:r>
              <a:rPr lang="ru-RU" b="1" dirty="0"/>
              <a:t>Воспитательные</a:t>
            </a:r>
            <a:r>
              <a:rPr lang="ru-RU" dirty="0"/>
              <a:t>: формирование у воспитанников навыков культуры труда, точности, аккуратности и логического мышления</a:t>
            </a:r>
          </a:p>
          <a:p>
            <a:pPr lvl="0">
              <a:defRPr cap="all"/>
            </a:pPr>
            <a:r>
              <a:rPr lang="ru-RU" sz="1800" b="1" dirty="0"/>
              <a:t>Обучающие:</a:t>
            </a:r>
            <a:r>
              <a:rPr lang="ru-RU" sz="1800" dirty="0"/>
              <a:t> 1) Наглядная демонстрация примеров с помощью иллюстративного материала</a:t>
            </a:r>
          </a:p>
          <a:p>
            <a:pPr lvl="0">
              <a:defRPr cap="all"/>
            </a:pPr>
            <a:r>
              <a:rPr lang="ru-RU" dirty="0"/>
              <a:t>2</a:t>
            </a:r>
            <a:r>
              <a:rPr lang="ru-RU" sz="1800" dirty="0"/>
              <a:t>) Развитие умения самостоятельного пользования материалом</a:t>
            </a:r>
          </a:p>
          <a:p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9C7A774-78B3-4C17-8BD1-F9065F090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602" y="3893111"/>
            <a:ext cx="3789583" cy="261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064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3A3F79-C457-47A9-907F-190AC4EFA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ТЕХНОЛОГИЯ РАБОТЫ С КАРТОЧКАМИ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E93F86-EDD6-4F62-BC81-08915C87F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/>
            <a:r>
              <a:rPr lang="ru-RU" sz="1200" dirty="0"/>
              <a:t>Главное правило в работе с карточками — </a:t>
            </a:r>
            <a:r>
              <a:rPr lang="ru-RU" sz="1200" b="1" dirty="0"/>
              <a:t>регулярность</a:t>
            </a:r>
            <a:r>
              <a:rPr lang="ru-RU" sz="1200" dirty="0"/>
              <a:t>. Чтобы почувствовать эффект, к карточкам нужно возвращаться </a:t>
            </a:r>
            <a:r>
              <a:rPr lang="ru-RU" sz="1200" dirty="0" smtClean="0"/>
              <a:t>снова  </a:t>
            </a:r>
            <a:r>
              <a:rPr lang="ru-RU" sz="1200" dirty="0"/>
              <a:t>и снова.</a:t>
            </a:r>
          </a:p>
          <a:p>
            <a:pPr algn="l"/>
            <a:r>
              <a:rPr lang="ru-RU" sz="1200" dirty="0"/>
              <a:t>Составьте график повторений, используя метод </a:t>
            </a:r>
            <a:r>
              <a:rPr lang="ru-RU" sz="1200" dirty="0" smtClean="0"/>
              <a:t> </a:t>
            </a:r>
            <a:r>
              <a:rPr lang="ru-RU" sz="1200" dirty="0" err="1" smtClean="0"/>
              <a:t>Лейтнера</a:t>
            </a:r>
            <a:r>
              <a:rPr lang="ru-RU" sz="1200" dirty="0"/>
              <a:t>. Разделите имеющиеся у вас карточки для запоминания слов, дат и фактов на три группы.</a:t>
            </a:r>
          </a:p>
          <a:p>
            <a:pPr algn="l">
              <a:buFont typeface="+mj-lt"/>
              <a:buAutoNum type="arabicPeriod"/>
            </a:pPr>
            <a:r>
              <a:rPr lang="ru-RU" sz="1200" dirty="0"/>
              <a:t>Те, что вы знаете плохо.</a:t>
            </a:r>
          </a:p>
          <a:p>
            <a:pPr algn="l">
              <a:buFont typeface="+mj-lt"/>
              <a:buAutoNum type="arabicPeriod"/>
            </a:pPr>
            <a:r>
              <a:rPr lang="ru-RU" sz="1200" dirty="0"/>
              <a:t>Те, что вы знаете удовлетворительно.</a:t>
            </a:r>
          </a:p>
          <a:p>
            <a:pPr algn="l">
              <a:buFont typeface="+mj-lt"/>
              <a:buAutoNum type="arabicPeriod"/>
            </a:pPr>
            <a:r>
              <a:rPr lang="ru-RU" sz="1200" dirty="0"/>
              <a:t>Те, что вы знаете хорошо.</a:t>
            </a:r>
          </a:p>
          <a:p>
            <a:pPr algn="l"/>
            <a:r>
              <a:rPr lang="ru-RU" sz="1200" dirty="0"/>
              <a:t>Для каждой группы карточек нужна своя коробка. Коробку №1 с незнакомыми </a:t>
            </a:r>
            <a:r>
              <a:rPr lang="ru-RU" sz="1200" dirty="0" smtClean="0"/>
              <a:t> карточками </a:t>
            </a:r>
            <a:r>
              <a:rPr lang="ru-RU" sz="1200" dirty="0"/>
              <a:t>нужно просматривать каждый день, коробку №2 — дважды в неделю, коробку №3 — один раз в неделю. Карточки постепенно будут перемещаться между коробками: выучили что-то — переложили в коробку №3, подзабыли — вернули в коробку №2.</a:t>
            </a:r>
          </a:p>
          <a:p>
            <a:pPr algn="l"/>
            <a:r>
              <a:rPr lang="ru-RU" sz="1200" b="1" dirty="0"/>
              <a:t>Ещё несколько </a:t>
            </a:r>
            <a:r>
              <a:rPr lang="ru-RU" sz="1200" b="1" dirty="0" err="1"/>
              <a:t>лайфхаков</a:t>
            </a:r>
            <a:r>
              <a:rPr lang="ru-RU" sz="1200" b="1" dirty="0"/>
              <a:t> по методу запоминания с помощью карточек.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/>
              <a:t>Проговаривайте ответы вслух.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/>
              <a:t>Обменивайтесь карточками с друзьями.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/>
              <a:t>Комбинируйте с другими методами обучения.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/>
              <a:t>Учитесь везде</a:t>
            </a:r>
            <a:r>
              <a:rPr lang="ru-RU" sz="1200" dirty="0" smtClean="0"/>
              <a:t>.</a:t>
            </a:r>
          </a:p>
          <a:p>
            <a:pPr marL="0" indent="0" algn="l">
              <a:buNone/>
            </a:pPr>
            <a:r>
              <a:rPr lang="ru-RU" sz="1200" dirty="0" smtClean="0"/>
              <a:t> </a:t>
            </a:r>
          </a:p>
          <a:p>
            <a:pPr marL="0" indent="0" algn="l">
              <a:buNone/>
            </a:pPr>
            <a:r>
              <a:rPr lang="ru-RU" sz="1200" i="1" dirty="0" smtClean="0"/>
              <a:t>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5037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E348A22-EC6A-48F2-8F66-1F988DED3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" t="23345" r="4029" b="11717"/>
          <a:stretch/>
        </p:blipFill>
        <p:spPr bwMode="auto">
          <a:xfrm>
            <a:off x="621509" y="735968"/>
            <a:ext cx="2351315" cy="16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2F6F4EAD-9A11-4A54-AD80-E45334DF0E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 t="29964" r="6102" b="10564"/>
          <a:stretch/>
        </p:blipFill>
        <p:spPr bwMode="auto">
          <a:xfrm>
            <a:off x="3620614" y="802432"/>
            <a:ext cx="2269878" cy="151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E2318D16-FF41-4619-9908-41C10185D0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" t="26021" r="5578" b="9108"/>
          <a:stretch/>
        </p:blipFill>
        <p:spPr bwMode="auto">
          <a:xfrm>
            <a:off x="6412512" y="751114"/>
            <a:ext cx="2351316" cy="165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E42B5C12-CE42-406E-9654-14A3D7E23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" t="23481" r="7064" b="10204"/>
          <a:stretch/>
        </p:blipFill>
        <p:spPr bwMode="auto">
          <a:xfrm>
            <a:off x="9200253" y="700946"/>
            <a:ext cx="2254878" cy="168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BAD608E-641B-458F-899E-8C59E793EE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" t="22837" r="3872" b="8922"/>
          <a:stretch/>
        </p:blipFill>
        <p:spPr bwMode="auto">
          <a:xfrm>
            <a:off x="621508" y="3602768"/>
            <a:ext cx="2351315" cy="173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B62C0A-E927-430F-A3DE-C3DBDD773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 t="24572" r="4599" b="7461"/>
          <a:stretch/>
        </p:blipFill>
        <p:spPr bwMode="auto">
          <a:xfrm>
            <a:off x="3650744" y="3602768"/>
            <a:ext cx="2332512" cy="173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5300D310-E63C-4808-84D9-305F9B5F37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" t="27589" r="5997" b="7541"/>
          <a:stretch/>
        </p:blipFill>
        <p:spPr bwMode="auto">
          <a:xfrm>
            <a:off x="6501780" y="3644755"/>
            <a:ext cx="2262048" cy="165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45663685-BA5A-4E49-9A21-204E6AB06E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" t="27622" r="5254" b="6330"/>
          <a:stretch/>
        </p:blipFill>
        <p:spPr bwMode="auto">
          <a:xfrm>
            <a:off x="9219177" y="3602768"/>
            <a:ext cx="2351315" cy="168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88E87F9-9ACE-48A0-B1BA-875FE8BD09E4}"/>
              </a:ext>
            </a:extLst>
          </p:cNvPr>
          <p:cNvSpPr/>
          <p:nvPr/>
        </p:nvSpPr>
        <p:spPr>
          <a:xfrm>
            <a:off x="728810" y="2735022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Узелок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A742E674-8986-4956-A941-6F2E30CDB77F}"/>
              </a:ext>
            </a:extLst>
          </p:cNvPr>
          <p:cNvSpPr/>
          <p:nvPr/>
        </p:nvSpPr>
        <p:spPr>
          <a:xfrm>
            <a:off x="3687198" y="2735022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Стежок (длина стежка)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D9EE421-8DB5-4393-9E98-4BA02C1B0600}"/>
              </a:ext>
            </a:extLst>
          </p:cNvPr>
          <p:cNvSpPr/>
          <p:nvPr/>
        </p:nvSpPr>
        <p:spPr>
          <a:xfrm>
            <a:off x="6535459" y="2753684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Закрепка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0BEC9699-7AA8-4875-8FEC-F81F38670BE1}"/>
              </a:ext>
            </a:extLst>
          </p:cNvPr>
          <p:cNvSpPr/>
          <p:nvPr/>
        </p:nvSpPr>
        <p:spPr>
          <a:xfrm>
            <a:off x="9280848" y="2753684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Срез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371270F1-A519-4486-A140-332DED461CCF}"/>
              </a:ext>
            </a:extLst>
          </p:cNvPr>
          <p:cNvSpPr/>
          <p:nvPr/>
        </p:nvSpPr>
        <p:spPr>
          <a:xfrm>
            <a:off x="728810" y="569397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Параллельные прямые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6796EB6E-4227-4A96-A7DD-8B3DAE8B546A}"/>
              </a:ext>
            </a:extLst>
          </p:cNvPr>
          <p:cNvSpPr/>
          <p:nvPr/>
        </p:nvSpPr>
        <p:spPr>
          <a:xfrm>
            <a:off x="3748645" y="569397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Перпендикулярные прямые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E99B0DB2-380B-4773-85C6-56E7CE0A8DA0}"/>
              </a:ext>
            </a:extLst>
          </p:cNvPr>
          <p:cNvSpPr/>
          <p:nvPr/>
        </p:nvSpPr>
        <p:spPr>
          <a:xfrm>
            <a:off x="6564449" y="5675313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Припуск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D00D39C0-005E-4A3B-B2C9-B2F852752AF2}"/>
              </a:ext>
            </a:extLst>
          </p:cNvPr>
          <p:cNvSpPr/>
          <p:nvPr/>
        </p:nvSpPr>
        <p:spPr>
          <a:xfrm>
            <a:off x="9280848" y="569397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Вперёд иголку (ручные швы)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BB3B11-8B07-446A-BA20-EF8D2A05850E}"/>
              </a:ext>
            </a:extLst>
          </p:cNvPr>
          <p:cNvSpPr txBox="1"/>
          <p:nvPr/>
        </p:nvSpPr>
        <p:spPr>
          <a:xfrm>
            <a:off x="382555" y="167951"/>
            <a:ext cx="3153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1) «Начало»</a:t>
            </a:r>
          </a:p>
        </p:txBody>
      </p:sp>
    </p:spTree>
    <p:extLst>
      <p:ext uri="{BB962C8B-B14F-4D97-AF65-F5344CB8AC3E}">
        <p14:creationId xmlns:p14="http://schemas.microsoft.com/office/powerpoint/2010/main" val="1003884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888475B-67FE-4158-A9CF-B2C1C8B2E7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" t="19168" r="3766" b="12591"/>
          <a:stretch/>
        </p:blipFill>
        <p:spPr bwMode="auto">
          <a:xfrm>
            <a:off x="1254781" y="639148"/>
            <a:ext cx="2256267" cy="166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A14111A6-B6F8-40F7-9F2A-61ABC7984D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22796" r="2147" b="11155"/>
          <a:stretch/>
        </p:blipFill>
        <p:spPr bwMode="auto">
          <a:xfrm>
            <a:off x="4904584" y="597160"/>
            <a:ext cx="2382831" cy="168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44FA061-7AEC-4673-9746-D84447ECB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" t="20631" r="2077" b="11188"/>
          <a:stretch/>
        </p:blipFill>
        <p:spPr bwMode="auto">
          <a:xfrm>
            <a:off x="8464606" y="623430"/>
            <a:ext cx="2256267" cy="16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D3A6788-9444-4415-94B1-0AB4AEA039BF}"/>
              </a:ext>
            </a:extLst>
          </p:cNvPr>
          <p:cNvSpPr/>
          <p:nvPr/>
        </p:nvSpPr>
        <p:spPr>
          <a:xfrm>
            <a:off x="1374338" y="2520418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Тамбурный (ручные швы)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6105C0A-6945-434C-86F6-BE56548A2F8D}"/>
              </a:ext>
            </a:extLst>
          </p:cNvPr>
          <p:cNvSpPr/>
          <p:nvPr/>
        </p:nvSpPr>
        <p:spPr>
          <a:xfrm>
            <a:off x="5027644" y="2520418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Потайной (ручные швы)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D6DDE68-9501-4D6E-A716-A44F06961DF4}"/>
              </a:ext>
            </a:extLst>
          </p:cNvPr>
          <p:cNvSpPr/>
          <p:nvPr/>
        </p:nvSpPr>
        <p:spPr>
          <a:xfrm>
            <a:off x="8535583" y="2520418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Назад иголку (ручные швы)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B72F2209-0CD3-41DB-BEDB-3D05921D8C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87" r="2975" b="5452"/>
          <a:stretch/>
        </p:blipFill>
        <p:spPr bwMode="auto">
          <a:xfrm>
            <a:off x="2379733" y="3907802"/>
            <a:ext cx="2477513" cy="178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138B5B65-82E6-441F-B87B-287492D1FE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t="24140" r="3226" b="8850"/>
          <a:stretch/>
        </p:blipFill>
        <p:spPr bwMode="auto">
          <a:xfrm>
            <a:off x="7189640" y="3907802"/>
            <a:ext cx="2504718" cy="178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5598FDA8-3DEC-4E68-A258-ACEF296B2A83}"/>
              </a:ext>
            </a:extLst>
          </p:cNvPr>
          <p:cNvSpPr/>
          <p:nvPr/>
        </p:nvSpPr>
        <p:spPr>
          <a:xfrm>
            <a:off x="3618489" y="5435656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Стебельчатый (ручные швы)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395144C6-293D-4665-8053-56AFEEA38BCD}"/>
              </a:ext>
            </a:extLst>
          </p:cNvPr>
          <p:cNvSpPr/>
          <p:nvPr/>
        </p:nvSpPr>
        <p:spPr>
          <a:xfrm>
            <a:off x="8149454" y="5449652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Петельный (ручные швы)</a:t>
            </a:r>
          </a:p>
        </p:txBody>
      </p:sp>
    </p:spTree>
    <p:extLst>
      <p:ext uri="{BB962C8B-B14F-4D97-AF65-F5344CB8AC3E}">
        <p14:creationId xmlns:p14="http://schemas.microsoft.com/office/powerpoint/2010/main" val="1680682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D79CBB5F-9EED-41E9-B1D6-A5CC817DE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312" y="408717"/>
            <a:ext cx="1915761" cy="254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DB639BCF-E63A-46CA-BD51-3B9AE1AA4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0616" y="3503363"/>
            <a:ext cx="1970993" cy="254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E55B8E2D-65B0-402B-B612-1EB1E9A5A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015" y="3503364"/>
            <a:ext cx="1932844" cy="254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BA730D0C-C1D1-46E8-99D4-7BA99BDA7DB2}"/>
              </a:ext>
            </a:extLst>
          </p:cNvPr>
          <p:cNvSpPr/>
          <p:nvPr/>
        </p:nvSpPr>
        <p:spPr>
          <a:xfrm>
            <a:off x="8793851" y="408716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Переднее полотнище юбки </a:t>
            </a:r>
          </a:p>
          <a:p>
            <a:pPr marL="342900" indent="-342900" algn="ctr">
              <a:buAutoNum type="arabicParenR"/>
            </a:pPr>
            <a:r>
              <a:rPr lang="ru-RU" sz="1400" dirty="0"/>
              <a:t>Боковой срез</a:t>
            </a:r>
          </a:p>
          <a:p>
            <a:pPr marL="342900" indent="-342900" algn="ctr">
              <a:buAutoNum type="arabicParenR"/>
            </a:pPr>
            <a:r>
              <a:rPr lang="ru-RU" sz="1400" dirty="0"/>
              <a:t>Верхний срез юбки</a:t>
            </a:r>
          </a:p>
          <a:p>
            <a:pPr marL="342900" indent="-342900" algn="ctr">
              <a:buAutoNum type="arabicParenR"/>
            </a:pPr>
            <a:r>
              <a:rPr lang="ru-RU" sz="1400" dirty="0"/>
              <a:t>Вытачки от среза талии</a:t>
            </a:r>
          </a:p>
          <a:p>
            <a:pPr marL="342900" indent="-342900" algn="ctr">
              <a:buAutoNum type="arabicParenR"/>
            </a:pPr>
            <a:r>
              <a:rPr lang="ru-RU" sz="1400" dirty="0"/>
              <a:t>Середина переднего полотнища</a:t>
            </a:r>
          </a:p>
          <a:p>
            <a:pPr marL="342900" indent="-342900" algn="ctr">
              <a:buAutoNum type="arabicParenR"/>
            </a:pPr>
            <a:r>
              <a:rPr lang="ru-RU" sz="1400" dirty="0"/>
              <a:t>Срез низа</a:t>
            </a:r>
          </a:p>
        </p:txBody>
      </p:sp>
      <p:pic>
        <p:nvPicPr>
          <p:cNvPr id="18" name="Picture 8">
            <a:extLst>
              <a:ext uri="{FF2B5EF4-FFF2-40B4-BE49-F238E27FC236}">
                <a16:creationId xmlns:a16="http://schemas.microsoft.com/office/drawing/2014/main" id="{0F708312-F34F-49DF-81B2-F553946D9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0616" y="408717"/>
            <a:ext cx="1819346" cy="255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D6AB766E-0B69-48D4-9F72-DAE9E3EAEDEA}"/>
              </a:ext>
            </a:extLst>
          </p:cNvPr>
          <p:cNvSpPr/>
          <p:nvPr/>
        </p:nvSpPr>
        <p:spPr>
          <a:xfrm>
            <a:off x="8793851" y="3471108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/>
              <a:t>Подборт</a:t>
            </a:r>
            <a:r>
              <a:rPr lang="ru-RU" sz="1600" dirty="0"/>
              <a:t> 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Внешний срез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Срез горловины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Вершина </a:t>
            </a:r>
            <a:r>
              <a:rPr lang="ru-RU" sz="1600" dirty="0" err="1"/>
              <a:t>подборта</a:t>
            </a:r>
            <a:r>
              <a:rPr lang="ru-RU" sz="1600" dirty="0"/>
              <a:t> (плечевой срез)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 Внутренний срез </a:t>
            </a:r>
            <a:r>
              <a:rPr lang="ru-RU" sz="1600" dirty="0" err="1"/>
              <a:t>подборта</a:t>
            </a:r>
            <a:endParaRPr lang="ru-RU" sz="1600" dirty="0"/>
          </a:p>
          <a:p>
            <a:pPr marL="342900" indent="-342900" algn="ctr">
              <a:buAutoNum type="arabicParenR"/>
            </a:pPr>
            <a:r>
              <a:rPr lang="ru-RU" sz="1600" dirty="0"/>
              <a:t>Срез низа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8E6068EF-8518-4853-83E4-86E5871897EB}"/>
              </a:ext>
            </a:extLst>
          </p:cNvPr>
          <p:cNvSpPr/>
          <p:nvPr/>
        </p:nvSpPr>
        <p:spPr>
          <a:xfrm>
            <a:off x="3101108" y="408716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Рукав </a:t>
            </a:r>
          </a:p>
          <a:p>
            <a:pPr marL="342900" indent="-342900" algn="ctr">
              <a:buAutoNum type="arabicParenR"/>
            </a:pPr>
            <a:r>
              <a:rPr lang="ru-RU" dirty="0"/>
              <a:t>Передний сред</a:t>
            </a:r>
          </a:p>
          <a:p>
            <a:pPr marL="342900" indent="-342900" algn="ctr">
              <a:buAutoNum type="arabicParenR"/>
            </a:pPr>
            <a:r>
              <a:rPr lang="ru-RU" dirty="0"/>
              <a:t>Срез ската</a:t>
            </a:r>
          </a:p>
          <a:p>
            <a:pPr marL="342900" indent="-342900" algn="ctr">
              <a:buAutoNum type="arabicParenR"/>
            </a:pPr>
            <a:r>
              <a:rPr lang="ru-RU" dirty="0"/>
              <a:t>Локтевой срез</a:t>
            </a:r>
          </a:p>
          <a:p>
            <a:pPr marL="342900" indent="-342900" algn="ctr">
              <a:buAutoNum type="arabicParenR"/>
            </a:pPr>
            <a:r>
              <a:rPr lang="ru-RU" dirty="0"/>
              <a:t>Срез низа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508A2A08-10AA-4D59-85E1-5D868AD21030}"/>
              </a:ext>
            </a:extLst>
          </p:cNvPr>
          <p:cNvSpPr/>
          <p:nvPr/>
        </p:nvSpPr>
        <p:spPr>
          <a:xfrm>
            <a:off x="3086101" y="3549966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Заднее полотнище юбки 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Середина заднего полотнища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Вытачка от среза талии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Срез талии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Боковой срез</a:t>
            </a:r>
          </a:p>
          <a:p>
            <a:pPr marL="342900" indent="-342900" algn="ctr">
              <a:buAutoNum type="arabicParenR"/>
            </a:pPr>
            <a:r>
              <a:rPr lang="ru-RU" sz="1600" dirty="0"/>
              <a:t>Срез низа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8EE7F4-3CF6-422F-8DA1-F521E1835D73}"/>
              </a:ext>
            </a:extLst>
          </p:cNvPr>
          <p:cNvSpPr txBox="1"/>
          <p:nvPr/>
        </p:nvSpPr>
        <p:spPr>
          <a:xfrm>
            <a:off x="391886" y="0"/>
            <a:ext cx="2472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2) Линии и срезы</a:t>
            </a:r>
          </a:p>
        </p:txBody>
      </p:sp>
    </p:spTree>
    <p:extLst>
      <p:ext uri="{BB962C8B-B14F-4D97-AF65-F5344CB8AC3E}">
        <p14:creationId xmlns:p14="http://schemas.microsoft.com/office/powerpoint/2010/main" val="2261326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3367A2EA-06C8-4809-8DBE-77ECB6C97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187" y="3599787"/>
            <a:ext cx="1806579" cy="255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ECAC9CB2-798C-4CFE-A789-6E2CCA47E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0473" y="563251"/>
            <a:ext cx="1990067" cy="254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61E53360-3F0B-48E5-AD9F-738D0FC59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8415" y="3599787"/>
            <a:ext cx="1922125" cy="254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28A5A811-6627-40F5-B499-1F195813C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187" y="563252"/>
            <a:ext cx="1907412" cy="254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1D8B7E67-EEA5-44C2-976F-B42268E066AD}"/>
              </a:ext>
            </a:extLst>
          </p:cNvPr>
          <p:cNvSpPr/>
          <p:nvPr/>
        </p:nvSpPr>
        <p:spPr>
          <a:xfrm>
            <a:off x="3208056" y="558125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Передняя половинка брюк </a:t>
            </a:r>
            <a:endParaRPr lang="ru-RU" dirty="0"/>
          </a:p>
          <a:p>
            <a:pPr algn="ctr"/>
            <a:r>
              <a:rPr lang="ru-RU" dirty="0"/>
              <a:t>1-2 – верхний срез</a:t>
            </a:r>
          </a:p>
          <a:p>
            <a:pPr algn="ctr"/>
            <a:r>
              <a:rPr lang="ru-RU" dirty="0"/>
              <a:t>2-3 – боковой срез</a:t>
            </a:r>
          </a:p>
          <a:p>
            <a:pPr algn="ctr"/>
            <a:r>
              <a:rPr lang="ru-RU" dirty="0"/>
              <a:t>3-4 – нижний срез</a:t>
            </a:r>
          </a:p>
          <a:p>
            <a:pPr algn="ctr"/>
            <a:r>
              <a:rPr lang="ru-RU" dirty="0"/>
              <a:t>4-5 – шаговый срез</a:t>
            </a:r>
          </a:p>
          <a:p>
            <a:pPr algn="ctr"/>
            <a:r>
              <a:rPr lang="ru-RU" dirty="0"/>
              <a:t>5-7 – средний срез</a:t>
            </a:r>
          </a:p>
          <a:p>
            <a:pPr algn="ctr"/>
            <a:r>
              <a:rPr lang="ru-RU" dirty="0"/>
              <a:t>7-1 – передний срез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576D730-A4F7-4484-B91B-E6082E4AD850}"/>
              </a:ext>
            </a:extLst>
          </p:cNvPr>
          <p:cNvSpPr/>
          <p:nvPr/>
        </p:nvSpPr>
        <p:spPr>
          <a:xfrm>
            <a:off x="3208056" y="3599788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Задняя половинка брюк</a:t>
            </a:r>
            <a:endParaRPr lang="ru-RU" dirty="0"/>
          </a:p>
          <a:p>
            <a:pPr algn="ctr"/>
            <a:r>
              <a:rPr lang="ru-RU" dirty="0"/>
              <a:t>1-2 – верхний срез</a:t>
            </a:r>
          </a:p>
          <a:p>
            <a:pPr algn="ctr"/>
            <a:r>
              <a:rPr lang="ru-RU" dirty="0"/>
              <a:t>2-3 – боковой срез</a:t>
            </a:r>
          </a:p>
          <a:p>
            <a:pPr algn="ctr"/>
            <a:r>
              <a:rPr lang="ru-RU" dirty="0"/>
              <a:t>3-4 – нижний срез</a:t>
            </a:r>
          </a:p>
          <a:p>
            <a:pPr algn="ctr"/>
            <a:r>
              <a:rPr lang="ru-RU" dirty="0"/>
              <a:t>4-5 – шаговый срез</a:t>
            </a:r>
          </a:p>
          <a:p>
            <a:pPr algn="ctr"/>
            <a:r>
              <a:rPr lang="ru-RU" dirty="0"/>
              <a:t>5-7 – средний срез</a:t>
            </a:r>
          </a:p>
          <a:p>
            <a:pPr algn="ctr"/>
            <a:r>
              <a:rPr lang="ru-RU" dirty="0"/>
              <a:t>7-1 – </a:t>
            </a:r>
            <a:r>
              <a:rPr lang="ru-RU" dirty="0" smtClean="0"/>
              <a:t>задний</a:t>
            </a:r>
            <a:r>
              <a:rPr lang="ru-RU" dirty="0" smtClean="0"/>
              <a:t> </a:t>
            </a:r>
            <a:r>
              <a:rPr lang="ru-RU" dirty="0"/>
              <a:t>срез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11872CB-7CC3-47AF-BD3F-3730855D6B39}"/>
              </a:ext>
            </a:extLst>
          </p:cNvPr>
          <p:cNvSpPr/>
          <p:nvPr/>
        </p:nvSpPr>
        <p:spPr>
          <a:xfrm>
            <a:off x="8818864" y="558125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Перед 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Боковой срез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Верхняя вытачка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Срез поймы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Плечевой срез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Срез горловины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Точка уступа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Уступ борта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Срез борта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Линия середины полочки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Вытачки от среза талии</a:t>
            </a:r>
          </a:p>
          <a:p>
            <a:pPr marL="342900" indent="-342900" algn="ctr">
              <a:buAutoNum type="arabicParenR"/>
            </a:pPr>
            <a:r>
              <a:rPr lang="ru-RU" sz="1200" dirty="0"/>
              <a:t>Срез низа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1BE0F55-34FE-471E-B277-104092D2C02E}"/>
              </a:ext>
            </a:extLst>
          </p:cNvPr>
          <p:cNvSpPr/>
          <p:nvPr/>
        </p:nvSpPr>
        <p:spPr>
          <a:xfrm>
            <a:off x="8818864" y="3599788"/>
            <a:ext cx="2673472" cy="25534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Спинка цельная </a:t>
            </a:r>
            <a:endParaRPr lang="ru-RU" sz="1400" dirty="0" smtClean="0"/>
          </a:p>
          <a:p>
            <a:pPr algn="ctr"/>
            <a:endParaRPr lang="ru-RU" sz="1400" dirty="0"/>
          </a:p>
          <a:p>
            <a:pPr marL="342900" indent="-342900" algn="ctr">
              <a:buAutoNum type="arabicParenR"/>
            </a:pPr>
            <a:r>
              <a:rPr lang="ru-RU" sz="1400" dirty="0"/>
              <a:t>Середина </a:t>
            </a:r>
            <a:r>
              <a:rPr lang="ru-RU" sz="1400" dirty="0" smtClean="0"/>
              <a:t>спинки</a:t>
            </a:r>
            <a:endParaRPr lang="ru-RU" sz="1400" dirty="0"/>
          </a:p>
          <a:p>
            <a:pPr marL="342900" indent="-342900" algn="ctr">
              <a:buAutoNum type="arabicParenR"/>
            </a:pPr>
            <a:r>
              <a:rPr lang="ru-RU" sz="1400" dirty="0"/>
              <a:t>Срез горловины спинки</a:t>
            </a:r>
          </a:p>
          <a:p>
            <a:pPr marL="342900" indent="-342900" algn="ctr">
              <a:buAutoNum type="arabicParenR"/>
            </a:pPr>
            <a:r>
              <a:rPr lang="ru-RU" sz="1400" dirty="0"/>
              <a:t>Плечевой срез</a:t>
            </a:r>
          </a:p>
          <a:p>
            <a:pPr marL="342900" indent="-342900" algn="ctr">
              <a:buAutoNum type="arabicParenR"/>
            </a:pPr>
            <a:r>
              <a:rPr lang="ru-RU" sz="1400" dirty="0"/>
              <a:t>Плечевая </a:t>
            </a:r>
            <a:r>
              <a:rPr lang="ru-RU" sz="1400" dirty="0" smtClean="0"/>
              <a:t>вытачка</a:t>
            </a:r>
          </a:p>
          <a:p>
            <a:pPr marL="342900" indent="-342900" algn="ctr">
              <a:buAutoNum type="arabicParenR"/>
            </a:pPr>
            <a:r>
              <a:rPr lang="ru-RU" sz="1400" dirty="0" smtClean="0"/>
              <a:t>Срез проймы</a:t>
            </a:r>
          </a:p>
          <a:p>
            <a:pPr marL="342900" indent="-342900" algn="ctr">
              <a:buAutoNum type="arabicParenR"/>
            </a:pPr>
            <a:r>
              <a:rPr lang="ru-RU" sz="1400" dirty="0" smtClean="0"/>
              <a:t>Боковой срез</a:t>
            </a:r>
          </a:p>
          <a:p>
            <a:pPr marL="342900" indent="-342900" algn="ctr">
              <a:buAutoNum type="arabicParenR"/>
            </a:pPr>
            <a:r>
              <a:rPr lang="ru-RU" sz="1400" dirty="0" smtClean="0"/>
              <a:t>Нижний срез</a:t>
            </a:r>
          </a:p>
          <a:p>
            <a:pPr marL="342900" indent="-342900" algn="ctr">
              <a:buAutoNum type="arabicParenR"/>
            </a:pPr>
            <a:r>
              <a:rPr lang="ru-RU" sz="1400" dirty="0" smtClean="0"/>
              <a:t>Вытачка талии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91608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CBAB385-9BD7-4840-BE98-C0BEA6911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72" y="564873"/>
            <a:ext cx="4884682" cy="236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415F04-51E1-40CE-8708-F9D3D5839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205" y="564873"/>
            <a:ext cx="5066523" cy="236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E047AA5-F224-45EA-8C38-A693CC2595AD}"/>
              </a:ext>
            </a:extLst>
          </p:cNvPr>
          <p:cNvSpPr/>
          <p:nvPr/>
        </p:nvSpPr>
        <p:spPr>
          <a:xfrm>
            <a:off x="885058" y="3172983"/>
            <a:ext cx="4703980" cy="312014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Сметывание</a:t>
            </a:r>
            <a:r>
              <a:rPr lang="ru-RU" dirty="0"/>
              <a:t> – это соединение двух деталей примерно одинакового размера по намёточным линиям временными стежками (например, смётывание боковых и плечевых срезов)</a:t>
            </a:r>
          </a:p>
          <a:p>
            <a:pPr algn="ctr"/>
            <a:r>
              <a:rPr lang="ru-RU" b="1" dirty="0"/>
              <a:t>Стачивание</a:t>
            </a:r>
            <a:r>
              <a:rPr lang="ru-RU" dirty="0"/>
              <a:t> – соединение срезов при помощи швейной машинки</a:t>
            </a:r>
          </a:p>
          <a:p>
            <a:pPr algn="ctr"/>
            <a:r>
              <a:rPr lang="ru-RU" b="1" dirty="0"/>
              <a:t>Притачивание</a:t>
            </a:r>
            <a:r>
              <a:rPr lang="ru-RU" dirty="0"/>
              <a:t> – соединение двух или нескольких разных по величине деталей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0496D68-5387-48C2-AC24-73B60E190EB5}"/>
              </a:ext>
            </a:extLst>
          </p:cNvPr>
          <p:cNvSpPr/>
          <p:nvPr/>
        </p:nvSpPr>
        <p:spPr>
          <a:xfrm>
            <a:off x="6421221" y="3172983"/>
            <a:ext cx="4703980" cy="312014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Обтачивание</a:t>
            </a:r>
            <a:r>
              <a:rPr lang="ru-RU" sz="1600" dirty="0"/>
              <a:t> – соединение двух деталей по краю с последующим </a:t>
            </a:r>
            <a:r>
              <a:rPr lang="ru-RU" sz="1600" dirty="0" smtClean="0"/>
              <a:t>выворачиванием </a:t>
            </a:r>
            <a:r>
              <a:rPr lang="ru-RU" sz="1600" dirty="0"/>
              <a:t>их на </a:t>
            </a:r>
            <a:r>
              <a:rPr lang="ru-RU" sz="1600" dirty="0" smtClean="0"/>
              <a:t>лицевую </a:t>
            </a:r>
            <a:r>
              <a:rPr lang="ru-RU" sz="1600" dirty="0"/>
              <a:t>сторону</a:t>
            </a:r>
          </a:p>
          <a:p>
            <a:pPr algn="ctr"/>
            <a:r>
              <a:rPr lang="ru-RU" sz="1600" b="1" dirty="0"/>
              <a:t>Настрачивание</a:t>
            </a:r>
            <a:r>
              <a:rPr lang="ru-RU" sz="1600" dirty="0"/>
              <a:t> – прокладывание строчки при наложении одной детали на другую для их соединения; закрепление припусков шва и складок, направленных в одну сторону</a:t>
            </a:r>
          </a:p>
          <a:p>
            <a:pPr algn="ctr"/>
            <a:r>
              <a:rPr lang="ru-RU" sz="1600" b="1" dirty="0" err="1"/>
              <a:t>Расстрачивание</a:t>
            </a:r>
            <a:r>
              <a:rPr lang="ru-RU" sz="1600" dirty="0"/>
              <a:t> – прокладывание строчек на деталях для закрепления припуска шва и складок, направленных в противоположные стороны</a:t>
            </a:r>
          </a:p>
        </p:txBody>
      </p:sp>
    </p:spTree>
    <p:extLst>
      <p:ext uri="{BB962C8B-B14F-4D97-AF65-F5344CB8AC3E}">
        <p14:creationId xmlns:p14="http://schemas.microsoft.com/office/powerpoint/2010/main" val="1937750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DF9D2E-A34F-4BD6-A4BD-10D28FEC0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173" y="550799"/>
            <a:ext cx="1755078" cy="23815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125996-61A7-48C0-8502-549789CF13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565" y="506671"/>
            <a:ext cx="1774730" cy="24697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DFC626-6500-4EBD-9145-F274455328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565" y="3717015"/>
            <a:ext cx="1774730" cy="240002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ED3C066-B74A-44A1-8BA8-20848552DE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795" y="3763662"/>
            <a:ext cx="1748625" cy="235337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B7E8FC8-7D2C-4026-8E25-BF084989B5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517" y="3763662"/>
            <a:ext cx="1726134" cy="235337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C3A2866-DEDD-484B-ADF1-2D7D4444F7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432" y="506671"/>
            <a:ext cx="1790219" cy="246979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CC2B00C-2034-4070-8889-0F40497137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10" y="3763662"/>
            <a:ext cx="1726134" cy="229990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B432B91-3709-4F60-BE26-F797618DF6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95" y="534736"/>
            <a:ext cx="1726134" cy="2413662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2470837-E9DB-4AD0-8657-B21C1E1DFB3C}"/>
              </a:ext>
            </a:extLst>
          </p:cNvPr>
          <p:cNvSpPr/>
          <p:nvPr/>
        </p:nvSpPr>
        <p:spPr>
          <a:xfrm>
            <a:off x="667907" y="307567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Линия сгиба на плане раскладки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8A55CAE-5B7F-4579-A3EA-7FF453838154}"/>
              </a:ext>
            </a:extLst>
          </p:cNvPr>
          <p:cNvSpPr/>
          <p:nvPr/>
        </p:nvSpPr>
        <p:spPr>
          <a:xfrm>
            <a:off x="3368229" y="3075675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Удлинить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1E40C691-9EEB-47D0-82B1-BFFE4E88E666}"/>
              </a:ext>
            </a:extLst>
          </p:cNvPr>
          <p:cNvSpPr/>
          <p:nvPr/>
        </p:nvSpPr>
        <p:spPr>
          <a:xfrm>
            <a:off x="6120902" y="3057531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Поперечные метки рукава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E21C29F7-B06A-4A2A-ABD5-3CA90A0E0C35}"/>
              </a:ext>
            </a:extLst>
          </p:cNvPr>
          <p:cNvSpPr/>
          <p:nvPr/>
        </p:nvSpPr>
        <p:spPr>
          <a:xfrm>
            <a:off x="8873575" y="3057531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Контрольные метки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ED7C67A-B57B-4E11-A5F0-D4AEEFD942C8}"/>
              </a:ext>
            </a:extLst>
          </p:cNvPr>
          <p:cNvSpPr/>
          <p:nvPr/>
        </p:nvSpPr>
        <p:spPr>
          <a:xfrm>
            <a:off x="677122" y="6142303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Линия сгиба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73C7F80F-7BA2-4AA1-B7C8-3F053FD216A0}"/>
              </a:ext>
            </a:extLst>
          </p:cNvPr>
          <p:cNvSpPr/>
          <p:nvPr/>
        </p:nvSpPr>
        <p:spPr>
          <a:xfrm>
            <a:off x="3368229" y="6172752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Метка складки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3C2A1836-2291-427B-BB62-0102C8FD4249}"/>
              </a:ext>
            </a:extLst>
          </p:cNvPr>
          <p:cNvSpPr/>
          <p:nvPr/>
        </p:nvSpPr>
        <p:spPr>
          <a:xfrm>
            <a:off x="6277752" y="6172752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Метка разреза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63F7A4EC-42AE-44BF-A643-C31035B97A15}"/>
              </a:ext>
            </a:extLst>
          </p:cNvPr>
          <p:cNvSpPr/>
          <p:nvPr/>
        </p:nvSpPr>
        <p:spPr>
          <a:xfrm>
            <a:off x="8873575" y="6172752"/>
            <a:ext cx="2136710" cy="51203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Поперечные метки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C67BC-502A-4A31-9772-395B2FACF64E}"/>
              </a:ext>
            </a:extLst>
          </p:cNvPr>
          <p:cNvSpPr txBox="1"/>
          <p:nvPr/>
        </p:nvSpPr>
        <p:spPr>
          <a:xfrm>
            <a:off x="447869" y="121298"/>
            <a:ext cx="32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3) Условные обозначения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10839174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189</TotalTime>
  <Words>830</Words>
  <Application>Microsoft Office PowerPoint</Application>
  <PresentationFormat>Широкоэкранный</PresentationFormat>
  <Paragraphs>163</Paragraphs>
  <Slides>14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Garamond</vt:lpstr>
      <vt:lpstr>Савон</vt:lpstr>
      <vt:lpstr>МБУ ДО Ремонтненский  Центр детского творчества  Методическое пособие   «шитьё для начинающих»  Автор: педагог дополнительного образования Черноусова Е. И. </vt:lpstr>
      <vt:lpstr>ЦЕЛИ И ЗАДАЧИ</vt:lpstr>
      <vt:lpstr>ТЕХНОЛОГИЯ РАБОТЫ С КАРТОЧКАМИ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Методическое пособие «шитьё для начинающих» МБУ ДО Ремонтненский  Центр детского творчества Автор: педагог дополнительного образования Черноусова Е. И. </dc:title>
  <dc:creator>Екатерина</dc:creator>
  <cp:lastModifiedBy>Алена</cp:lastModifiedBy>
  <cp:revision>11</cp:revision>
  <dcterms:created xsi:type="dcterms:W3CDTF">2022-01-24T19:03:47Z</dcterms:created>
  <dcterms:modified xsi:type="dcterms:W3CDTF">2022-01-28T10:06:09Z</dcterms:modified>
</cp:coreProperties>
</file>