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5" r:id="rId4"/>
    <p:sldId id="270" r:id="rId5"/>
    <p:sldId id="257" r:id="rId6"/>
    <p:sldId id="267" r:id="rId7"/>
    <p:sldId id="278" r:id="rId8"/>
    <p:sldId id="277" r:id="rId9"/>
    <p:sldId id="273" r:id="rId10"/>
    <p:sldId id="276" r:id="rId11"/>
    <p:sldId id="279" r:id="rId12"/>
    <p:sldId id="284" r:id="rId13"/>
    <p:sldId id="283" r:id="rId14"/>
    <p:sldId id="281" r:id="rId15"/>
    <p:sldId id="259" r:id="rId16"/>
    <p:sldId id="260" r:id="rId17"/>
    <p:sldId id="262" r:id="rId18"/>
    <p:sldId id="286" r:id="rId19"/>
    <p:sldId id="289" r:id="rId20"/>
    <p:sldId id="296" r:id="rId21"/>
    <p:sldId id="303" r:id="rId22"/>
    <p:sldId id="295" r:id="rId23"/>
    <p:sldId id="290" r:id="rId24"/>
    <p:sldId id="291" r:id="rId25"/>
    <p:sldId id="292" r:id="rId26"/>
    <p:sldId id="300" r:id="rId27"/>
    <p:sldId id="299" r:id="rId28"/>
    <p:sldId id="298" r:id="rId29"/>
    <p:sldId id="302" r:id="rId30"/>
    <p:sldId id="293" r:id="rId31"/>
    <p:sldId id="288" r:id="rId3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>
        <p:scale>
          <a:sx n="77" d="100"/>
          <a:sy n="77" d="100"/>
        </p:scale>
        <p:origin x="-126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2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036589"/>
            <a:ext cx="8107119" cy="582141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5562600"/>
            <a:ext cx="5943600" cy="1295400"/>
          </a:xfrm>
        </p:spPr>
        <p:txBody>
          <a:bodyPr>
            <a:normAutofit fontScale="62500" lnSpcReduction="2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Группа «Гномики»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Воспитатели: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Новоселова О.В.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Савреева Е.В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2021-2022уч.год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"/>
            <a:ext cx="8153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1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r>
              <a:rPr lang="ru-RU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zh-CN" sz="1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детского сада </a:t>
            </a:r>
            <a:r>
              <a:rPr lang="ru-RU" altLang="zh-CN" sz="1400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altLang="zh-CN" sz="1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вида с приоритетным осуществлением деятельности </a:t>
            </a:r>
            <a:br>
              <a:rPr lang="ru-RU" altLang="zh-CN" sz="1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altLang="zh-CN" sz="1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 художественно-эстетическому развитию детей №8 «Теремок»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63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2400"/>
            <a:ext cx="6400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ЭТАПЫ РАБОТЫ: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295400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1ЭТАП- подготовительный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Цель: </a:t>
            </a:r>
            <a:r>
              <a:rPr lang="ru-RU" dirty="0" smtClean="0">
                <a:solidFill>
                  <a:srgbClr val="002060"/>
                </a:solidFill>
              </a:rPr>
              <a:t>организовать деятельность участников проекта для его реализации: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1828800"/>
            <a:ext cx="7848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Изучение методической литературы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Составление перспективного плана по 3 модулям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Создание развивающей среды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Подбор игр и оборудования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Создание условий для изобразительной и продуктивной деятельности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ЭТАП- основной (практический) 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Цель:</a:t>
            </a:r>
            <a:r>
              <a:rPr lang="ru-RU" dirty="0" smtClean="0">
                <a:solidFill>
                  <a:srgbClr val="002060"/>
                </a:solidFill>
              </a:rPr>
              <a:t> организация работы по реализации проекта: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организационная образовательная деятельность;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тематические беседы;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презентации;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календарные праздники;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 развлечения, досуги;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экскурсии;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пополнение развивающей среды,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выставки детских работ, семейных коллекций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ЭТАП- заключительный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Цель: </a:t>
            </a:r>
            <a:r>
              <a:rPr lang="ru-RU" dirty="0" smtClean="0">
                <a:solidFill>
                  <a:srgbClr val="002060"/>
                </a:solidFill>
              </a:rPr>
              <a:t>подведение итогов реализации проекта.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848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 РАБОТЫ С ДЕТЬМИ: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3400" y="1295400"/>
          <a:ext cx="8077200" cy="44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 </a:t>
                      </a:r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b="1" i="1" baseline="0" dirty="0" smtClean="0">
                          <a:solidFill>
                            <a:srgbClr val="002060"/>
                          </a:solidFill>
                        </a:rPr>
                        <a:t> БЛОК - </a:t>
                      </a:r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МОЯ СЕМЬЯ</a:t>
                      </a:r>
                      <a:endParaRPr lang="ru-RU" b="1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ООД: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«Я горжусь трудом своих родителей», рисование «Я и моя семья»; «Моя любимая мамочка», «Мой папа».</a:t>
                      </a:r>
                      <a:endParaRPr lang="ru-RU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Беседы: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«Моя семья», «Традиции моей семьи», «Мой детский </a:t>
                      </a:r>
                    </a:p>
                    <a:p>
                      <a:pPr marL="0" algn="l" defTabSz="914400" rtl="0" latinLnBrk="0"/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сад», «Моя группа»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Сюжетно-ролевые игры: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«Строим дом», «Дочки-матери», «Семья», «Семья встречает гостей», «Семья в гостях», «День рождения».</a:t>
                      </a:r>
                      <a:endParaRPr lang="ru-RU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Дидактические игры: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«Наша дружная семья», «Угадай о ком я говорю», «Моя семья - самая…», «Открой окно, которое назову», «Кто живет в квартире», «Составь семью из картинок и расскажи про нее», «Клубочек волшебных слов».</a:t>
                      </a:r>
                      <a:endParaRPr lang="ru-RU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Выставки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: «Выставка букетов», «Что нам осень подарила», «Золотые мамины руки», «Моя мама лучше всех», «Елка, елочка, зеленая иголочка», «Мой любимый папа».</a:t>
                      </a:r>
                      <a:endParaRPr lang="ru-RU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latinLnBrk="0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Праздники, развлечения: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«День матери», «День Защитников Отечества»,  «Папа, мама, я – спортивная семья», «8 Марта», именины «Я родился».</a:t>
                      </a:r>
                      <a:endParaRPr lang="ru-RU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848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 РАБОТЫ С ДЕТЬМИ: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3400" y="1295400"/>
          <a:ext cx="8077200" cy="5792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0"/>
              </a:tblGrid>
              <a:tr h="4329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</a:tr>
              <a:tr h="43291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 </a:t>
                      </a:r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2 </a:t>
                      </a:r>
                      <a:r>
                        <a:rPr lang="ru-RU" b="1" i="1" baseline="0" dirty="0" smtClean="0">
                          <a:solidFill>
                            <a:srgbClr val="002060"/>
                          </a:solidFill>
                        </a:rPr>
                        <a:t>БЛОК – МАЛАЯ РОДИНА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96298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ООД: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«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«Мой родной поселок», «Красноярский край-регион Российской Федерации»,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«Природа и территория многонационального Красноярского края»,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«Природные богатства края»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Беседы: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«Флаг и герб Красноярского края», «Город Красноярск», «Традиции народов Красноярского края», «На дорогах города», рассматривание альбома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«Мой поселок Дубинино»</a:t>
                      </a:r>
                      <a:endParaRPr lang="ru-RU" sz="18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Сюжетно-ролевые игры: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«Путешествие по родному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поселку», «Библиотека»,  «Школа», «Поликлиника», «Пожарная часть»,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«Кафе Надежда», «Путешествие по реке».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Дидактические игры: </a:t>
                      </a:r>
                      <a:r>
                        <a:rPr lang="ru-RU" sz="1800" b="0" i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«Собери герб города», «Найди флаг города», «Узнай и назови, что изображено на фото»,</a:t>
                      </a:r>
                      <a:endParaRPr lang="ru-RU" sz="1800" i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4721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Выставки творческих работ: 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«Дом в котором я живу», фотовыставка «Мои любимые места»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4721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Знакомство с устным народным творчеством, с художественной</a:t>
                      </a:r>
                      <a:r>
                        <a:rPr lang="ru-RU" sz="18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литературой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поговорки, стихи, песни, сказки, рассказы.</a:t>
                      </a:r>
                      <a:endParaRPr lang="ru-RU" sz="1800" b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3400" y="1143000"/>
          <a:ext cx="8153400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018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18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1817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 3</a:t>
                      </a:r>
                      <a:r>
                        <a:rPr lang="ru-RU" b="1" i="1" baseline="0" dirty="0" smtClean="0">
                          <a:solidFill>
                            <a:srgbClr val="002060"/>
                          </a:solidFill>
                        </a:rPr>
                        <a:t> БЛОК –  РОДНАЯ  СТРАНА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9459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ООД: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«Наша страна», «Наш главный город страны –Москва», «Наша армия»,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«Почему наш город называется Шарыпово</a:t>
                      </a:r>
                      <a:r>
                        <a:rPr lang="en-US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4420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Беседы: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«Достопримечательности города»,  «Моя улица», «День города», «Улицы родного  города»,«История возникновения поселка,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города Шарыпово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»,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«Моя семья», «Традиции моей семьи», «Мой детский сад», «Моя группа»</a:t>
                      </a:r>
                    </a:p>
                  </a:txBody>
                  <a:tcPr/>
                </a:tc>
              </a:tr>
              <a:tr h="5209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Сюжетно-ролевые игры: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«От Москвы</a:t>
                      </a:r>
                      <a:r>
                        <a:rPr lang="ru-RU" b="0" baseline="0" dirty="0" smtClean="0">
                          <a:solidFill>
                            <a:srgbClr val="002060"/>
                          </a:solidFill>
                        </a:rPr>
                        <a:t> до самых до окраин»,  «Космонавты», «Разведчики», «Парад».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0181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Дидактические игры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:«</a:t>
                      </a:r>
                      <a:r>
                        <a:rPr lang="ru-RU" sz="1800" b="0" i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Собери герб города», «Такая большая страна»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0181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Выставки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творческих работ: </a:t>
                      </a:r>
                      <a:r>
                        <a:rPr lang="ru-RU" b="0" baseline="0" dirty="0" smtClean="0">
                          <a:solidFill>
                            <a:srgbClr val="002060"/>
                          </a:solidFill>
                        </a:rPr>
                        <a:t>«Кремль. Спасская башня».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209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Праздники, развлечения: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«День Защитников Отечества», «8 Марта», «День Победы».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2094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Знакомство с устным народным творчеством, с художественной</a:t>
                      </a:r>
                      <a:r>
                        <a:rPr lang="ru-RU" sz="18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литературой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поговорки, стихи, песни, сказки, рассказы.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154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 РАБОТЫ С РОДИТЕЛЯМИ: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3400" y="1143000"/>
          <a:ext cx="8153400" cy="613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Практикум для родителей «Осенний калейдоскоп» – вовлечь родителей в совместное творчество с детьми. Призывать их развивать творческие способности своих детей.  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Консультация «Мой поселок – капелька России»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День добрых дел «Пусть будет теплой осень жизни! ...» (ко дню пожилого человека). Воспитание чувства любви и уважения к своим близким.</a:t>
                      </a:r>
                    </a:p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Фотовыставка ко Дню Матери «Моя мама и я»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Открытое мероприятие «День толерантности»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Памятка для родителей «Воспитание любви и уважения к родному городу» Цель. Формирование обобщенного представления родителей о  патриотическом</a:t>
                      </a:r>
                      <a:r>
                        <a:rPr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воспитании дошкольников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Марафон добрых дел «Покормите птиц зимой!» - </a:t>
                      </a:r>
                      <a:r>
                        <a:rPr lang="ru-RU" sz="14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Привлечения  внимания  к охране и заботе о птицах, подкормке их в зимний период</a:t>
                      </a:r>
                      <a:endParaRPr lang="ru-RU" sz="1400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Фотовыставка «Мой родной город»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Викторина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«Знаете ли вы свой город»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Досуг «Папа, мама, я -спортивная семья»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Выставка совместных  детско-родительских  работ  «Миру – мир, войны не нужно!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Опрос  «Ваши пожелания и ожидания» Социологический опрос родителей по вопросу патриотизма.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«Бессмертный полк» Воспитание нравственно - патриотических чувств у дошкольников через совместные мероприятия детей, родителей, и педагогов, через расширение общего кругозора.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3400" y="914400"/>
          <a:ext cx="8153400" cy="6080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91397">
                <a:tc>
                  <a:txBody>
                    <a:bodyPr/>
                    <a:lstStyle/>
                    <a:p>
                      <a:r>
                        <a:rPr lang="ru-RU" dirty="0" smtClean="0"/>
                        <a:t>Выставка поделок «Мастерская»</a:t>
                      </a:r>
                      <a:endParaRPr lang="ru-RU" dirty="0"/>
                    </a:p>
                  </a:txBody>
                  <a:tcPr/>
                </a:tc>
              </a:tr>
              <a:tr h="546883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Практикум для родителей «Осенний калейдоскоп» – вовлечь родителей в совместное творчество с детьми. Призывать их развивать творческие способности своих детей.  </a:t>
                      </a:r>
                      <a:endParaRPr lang="ru-RU" sz="1400" dirty="0"/>
                    </a:p>
                  </a:txBody>
                  <a:tcPr/>
                </a:tc>
              </a:tr>
              <a:tr h="39139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Консультация «Мой поселок – капелька России»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207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День добрых дел «Пусть будет теплой осень жизни! ...» (ко дню пожилого человека). Воспитание чувства любви и уважения к своим близким.</a:t>
                      </a:r>
                    </a:p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Фотовыставка ко Дню Матери «Моя мама и я»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139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Открытое мероприятие «День толерантности»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6883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Памятка для родителей «Воспитание любви и уважения к родному городу» Цель. Формирование обобщенного представления родителей о  патриотическом</a:t>
                      </a:r>
                      <a:r>
                        <a:rPr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воспитании дошкольников</a:t>
                      </a:r>
                      <a:endParaRPr lang="ru-RU" sz="1400" dirty="0"/>
                    </a:p>
                  </a:txBody>
                  <a:tcPr/>
                </a:tc>
              </a:tr>
              <a:tr h="772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Марафон добрых дел «Покормите птиц зимой!» - </a:t>
                      </a:r>
                      <a:r>
                        <a:rPr lang="ru-RU" sz="14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Привлечения  внимания  к охране и заботе о птицах, подкормке их в зимний период</a:t>
                      </a:r>
                      <a:endParaRPr lang="ru-RU" sz="1400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Фотовыставка «Мой родной город»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688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Викторина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«Знаете ли вы свой город»</a:t>
                      </a:r>
                    </a:p>
                    <a:p>
                      <a:r>
                        <a:rPr lang="ru-RU" sz="1400" dirty="0" smtClean="0"/>
                        <a:t>Выставка поделок «Мастерская Деда Мороза»</a:t>
                      </a:r>
                      <a:endParaRPr lang="ru-RU" sz="1400" dirty="0"/>
                    </a:p>
                  </a:txBody>
                  <a:tcPr/>
                </a:tc>
              </a:tr>
              <a:tr h="39139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Досуг «Папа, мама, я -спортивная семья»</a:t>
                      </a:r>
                      <a:endParaRPr lang="ru-RU" sz="1400" dirty="0"/>
                    </a:p>
                  </a:txBody>
                  <a:tcPr/>
                </a:tc>
              </a:tr>
              <a:tr h="39139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Выставка совместных  детско-родительских  работ  «Миру – мир, войны не нужно!</a:t>
                      </a:r>
                      <a:endParaRPr lang="ru-RU" sz="1400" dirty="0"/>
                    </a:p>
                  </a:txBody>
                  <a:tcPr/>
                </a:tc>
              </a:tr>
              <a:tr h="39139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Опрос  «Ваши пожелания и ожидания» Социологический опрос родителей по вопросу патриотизма.</a:t>
                      </a:r>
                      <a:endParaRPr lang="ru-RU" sz="1400" dirty="0"/>
                    </a:p>
                  </a:txBody>
                  <a:tcPr/>
                </a:tc>
              </a:tr>
              <a:tr h="546883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«Бессмертный полк» Воспитание нравственно - патриотических чувств у дошкольников через совместные мероприятия детей, родителей, и педагогов, через расширение общего кругозора.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6858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Формы работы по патриотическому воспитанию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(занятия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беседы,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рассказывания)</a:t>
            </a:r>
            <a:endParaRPr lang="ru-RU" sz="20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2362200"/>
            <a:ext cx="7620000" cy="4191000"/>
          </a:xfrm>
        </p:spPr>
        <p:txBody>
          <a:bodyPr>
            <a:normAutofit/>
          </a:bodyPr>
          <a:lstStyle/>
          <a:p>
            <a:r>
              <a:rPr lang="ru-RU" sz="31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Основная организационная форма </a:t>
            </a:r>
            <a:r>
              <a:rPr lang="ru-RU" sz="3100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общения </a:t>
            </a:r>
            <a:r>
              <a:rPr lang="ru-RU" sz="31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между воспитателем и ребенком, которая позволяет получить новые знания.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26846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47801"/>
            <a:ext cx="7772400" cy="1752599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Дидактические, словесные игры и упражнения: </a:t>
            </a:r>
            <a:r>
              <a:rPr lang="ru-RU" sz="27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Средство первоначального обучения, усвоения </a:t>
            </a:r>
            <a:r>
              <a:rPr lang="ru-RU" sz="27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детьми, </a:t>
            </a:r>
            <a:r>
              <a:rPr lang="ru-RU" sz="27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где формируются не только игровые отношения, но и реальные.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048000"/>
            <a:ext cx="7772400" cy="3505200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«Моя семья», «Традиции моей семьи», «Мой детский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сад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 «Мой город», «Герб города», «Флаг города»,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Узнай герб своего города», «Подбери картинку к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названию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 «Памятники моего города»,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Отгадай, что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 «Придумай по смыслу», «Назови профессии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</a:t>
            </a: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«Живые слова», «Кто, что делает?», «Чего не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стало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?», «Расскажи про свой город», «Для чего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предназначено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здание», «Кем быть?»,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словесная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 «Я начну, а ты продолжи (правильное </a:t>
            </a:r>
            <a:endParaRPr lang="ru-RU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поведение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городе)», «Дострой дом», «У кого какой дом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</a:t>
            </a:r>
          </a:p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«Скажи со словом «городской» и т.д. </a:t>
            </a:r>
          </a:p>
        </p:txBody>
      </p:sp>
    </p:spTree>
    <p:extLst>
      <p:ext uri="{BB962C8B-B14F-4D97-AF65-F5344CB8AC3E}">
        <p14:creationId xmlns:p14="http://schemas.microsoft.com/office/powerpoint/2010/main" xmlns="" val="236277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2286000"/>
          </a:xfrm>
        </p:spPr>
        <p:txBody>
          <a:bodyPr>
            <a:normAutofit/>
          </a:bodyPr>
          <a:lstStyle/>
          <a:p>
            <a:r>
              <a:rPr lang="ru-RU" sz="2900" b="1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Сюжетно-ролевые игры </a:t>
            </a:r>
            <a:br>
              <a:rPr lang="ru-RU" sz="2900" b="1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Отражение ребенком окружающей действительности с выполнением правил и ролей, где ребенок самостоятельно налаживает отношения с коллективом.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038600" cy="441960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«Путешествие по городу»,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«Строим дом», «Скульптор», 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«Семья», «Автопарк»,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«Семья встречает гостей»,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«Семья в гостях», «Шахтеры», «Дочки – матери», 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«Кладоискатель», «Праздник», «Кафе», «Телеграф», 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«Волшебники», «Хозяйский двор»,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«Швейная фабрика», «Фабрика»,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«Пекарня», «Супермаркет», 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«Семья за чаем», «Больница», </a:t>
            </a:r>
          </a:p>
          <a:p>
            <a:pPr marL="0" lvl="0" indent="0" algn="ctr">
              <a:buNone/>
            </a:pPr>
            <a:r>
              <a:rPr lang="ru-RU" sz="1800" i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 библиотеке», «Спасатели».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9600" y="2667000"/>
            <a:ext cx="4038600" cy="3657600"/>
          </a:xfrm>
        </p:spPr>
      </p:pic>
    </p:spTree>
    <p:extLst>
      <p:ext uri="{BB962C8B-B14F-4D97-AF65-F5344CB8AC3E}">
        <p14:creationId xmlns:p14="http://schemas.microsoft.com/office/powerpoint/2010/main" xmlns="" val="27265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10668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Формирование у детей представлений о семье, о нравственном отношении к семейным традициям, расширение знания о ближнем окружении, умение разбираться в родственных связях. </a:t>
            </a:r>
          </a:p>
        </p:txBody>
      </p:sp>
      <p:pic>
        <p:nvPicPr>
          <p:cNvPr id="4" name="Содержимое 9" descr="IMG_20220404_1318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73323">
            <a:off x="2429914" y="4535347"/>
            <a:ext cx="1565672" cy="2087563"/>
          </a:xfrm>
          <a:prstGeom prst="rect">
            <a:avLst/>
          </a:prstGeom>
        </p:spPr>
      </p:pic>
      <p:pic>
        <p:nvPicPr>
          <p:cNvPr id="8" name="Содержимое 16" descr="IMG_20220512_1455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08000" y="2463800"/>
            <a:ext cx="2641600" cy="1981200"/>
          </a:xfrm>
          <a:prstGeom prst="rect">
            <a:avLst/>
          </a:prstGeom>
        </p:spPr>
      </p:pic>
      <p:pic>
        <p:nvPicPr>
          <p:cNvPr id="9" name="Содержимое 18" descr="IMG_20220512_1453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5215236" y="4690764"/>
            <a:ext cx="1573414" cy="2097886"/>
          </a:xfrm>
          <a:prstGeom prst="rect">
            <a:avLst/>
          </a:prstGeom>
        </p:spPr>
      </p:pic>
      <p:pic>
        <p:nvPicPr>
          <p:cNvPr id="10" name="Содержимое 20" descr="IMG_20220512_1457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829300" y="2400300"/>
            <a:ext cx="2743200" cy="2057400"/>
          </a:xfrm>
          <a:prstGeom prst="rect">
            <a:avLst/>
          </a:prstGeom>
        </p:spPr>
      </p:pic>
      <p:pic>
        <p:nvPicPr>
          <p:cNvPr id="11" name="Содержимое 22" descr="IMG_20220512_1454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238500" y="2400300"/>
            <a:ext cx="27432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10668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Ознакомление детей с символами родного поселка, края, государства. Знакомство детей с достопримечательностями родного   поселка, расширение знаний об его истории. Воспитание чувства гордости за свою малую Родину, за достижения страны.</a:t>
            </a:r>
          </a:p>
        </p:txBody>
      </p:sp>
      <p:pic>
        <p:nvPicPr>
          <p:cNvPr id="5" name="Содержимое 7" descr="IMG_20220404_1314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2362200"/>
            <a:ext cx="1600200" cy="2133600"/>
          </a:xfrm>
          <a:prstGeom prst="rect">
            <a:avLst/>
          </a:prstGeom>
        </p:spPr>
      </p:pic>
      <p:pic>
        <p:nvPicPr>
          <p:cNvPr id="6" name="Содержимое 24" descr="IMG_20220404_131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362200"/>
            <a:ext cx="1600200" cy="2133601"/>
          </a:xfrm>
          <a:prstGeom prst="rect">
            <a:avLst/>
          </a:prstGeom>
        </p:spPr>
      </p:pic>
      <p:pic>
        <p:nvPicPr>
          <p:cNvPr id="7" name="Содержимое 4" descr="IMG_20220404_1317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2362200"/>
            <a:ext cx="2971800" cy="2228850"/>
          </a:xfrm>
          <a:prstGeom prst="rect">
            <a:avLst/>
          </a:prstGeom>
        </p:spPr>
      </p:pic>
      <p:pic>
        <p:nvPicPr>
          <p:cNvPr id="8" name="Содержимое 6" descr="IMG_20220404_1319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0" y="4648200"/>
            <a:ext cx="2438400" cy="1828800"/>
          </a:xfrm>
          <a:prstGeom prst="rect">
            <a:avLst/>
          </a:prstGeom>
        </p:spPr>
      </p:pic>
      <p:pic>
        <p:nvPicPr>
          <p:cNvPr id="10" name="Содержимое 12" descr="IMG_20220512_1502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1066800" y="4572000"/>
            <a:ext cx="1504950" cy="2006600"/>
          </a:xfrm>
          <a:prstGeom prst="rect">
            <a:avLst/>
          </a:prstGeom>
        </p:spPr>
      </p:pic>
      <p:pic>
        <p:nvPicPr>
          <p:cNvPr id="11" name="Picture 3" descr="C:\Users\Zver\Desktop\Проект С чего начинается Родина\IMG_20220512_1507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4572000"/>
            <a:ext cx="1486355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00600" y="990601"/>
            <a:ext cx="4343400" cy="2133600"/>
          </a:xfrm>
        </p:spPr>
        <p:txBody>
          <a:bodyPr>
            <a:noAutofit/>
          </a:bodyPr>
          <a:lstStyle/>
          <a:p>
            <a: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«Любовь к родному краю, родной культуре, родной речи начинается </a:t>
            </a:r>
            <a:r>
              <a:rPr lang="ru-RU" sz="1400" i="1" kern="0" dirty="0" smtClean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с </a:t>
            </a:r>
            <a: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малого – с любви к своей семье</a:t>
            </a:r>
            <a:r>
              <a:rPr lang="ru-RU" sz="1400" i="1" kern="0" dirty="0" smtClean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,  </a:t>
            </a:r>
            <a: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к </a:t>
            </a:r>
            <a:r>
              <a:rPr lang="ru-RU" sz="1400" i="1" kern="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своему</a:t>
            </a:r>
            <a: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 жилищу, к своему детскому саду. Постепенно расширяясь, эта любовь переходит в любовь к Родине, её истории, прошлому и настоящему, ко всему человечеству»</a:t>
            </a:r>
            <a:b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</a:br>
            <a:r>
              <a:rPr lang="ru-RU" sz="1400" i="1" kern="0" dirty="0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                                               </a:t>
            </a:r>
            <a:r>
              <a:rPr lang="ru-RU" sz="1400" i="1" kern="0" dirty="0" err="1">
                <a:solidFill>
                  <a:srgbClr val="1616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SimSun"/>
              </a:rPr>
              <a:t>Д.С.Лихачёв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57200" y="2895600"/>
            <a:ext cx="8229600" cy="3733800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         </a:t>
            </a:r>
            <a:r>
              <a:rPr lang="ru-RU" sz="4900" dirty="0" smtClean="0">
                <a:solidFill>
                  <a:srgbClr val="002060"/>
                </a:solidFill>
              </a:rPr>
              <a:t>В последние годы идет переосмысление сущности патриотического воспитания: идея воспитания патриотизма и гражданственности, приобретая все большее общественное значение, становится задачей государственной важности.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4900" dirty="0" smtClean="0">
                <a:solidFill>
                  <a:srgbClr val="002060"/>
                </a:solidFill>
              </a:rPr>
              <a:t>        Современные исследователи в качестве основополагающего фактора интеграции социальных и педагогических условий в патриотическом и гражданском воспитании дошкольников рассматривают национально – региональный компонент. При этом акцент делается на воспитание любви к родному дому, природе, культуре малой Родины.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4900" dirty="0" smtClean="0">
                <a:solidFill>
                  <a:srgbClr val="002060"/>
                </a:solidFill>
              </a:rPr>
              <a:t>        Содержание патриотического воспитания дошкольников включают в себя решение множества задач, в том числе и воспитание любви к Родине: стране в которой ты живёшь, к родному краю, к семье. Вместе с тем следует отметить, что объём знаний по данным темам ограничен. В связи с чем мало кто из детей знает историю возникновения истории нашей страны: символику, традиции, праздники. Уходят в прошлое семейные праздники и традиции.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4900" dirty="0" smtClean="0">
                <a:solidFill>
                  <a:srgbClr val="002060"/>
                </a:solidFill>
              </a:rPr>
              <a:t>        Именно поэтому в наши дни стала актуальной тема нравственно-патриотического воспитания.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4101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АКТУАЛЬНОСТЬ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Ознакомление с историей страны</a:t>
            </a:r>
            <a:endParaRPr lang="ru-RU" sz="3600" b="1" dirty="0"/>
          </a:p>
        </p:txBody>
      </p:sp>
      <p:pic>
        <p:nvPicPr>
          <p:cNvPr id="15" name="Содержимое 14" descr="IMG_20220512_1500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4223538">
            <a:off x="580822" y="2176327"/>
            <a:ext cx="2253468" cy="1690102"/>
          </a:xfrm>
        </p:spPr>
      </p:pic>
      <p:pic>
        <p:nvPicPr>
          <p:cNvPr id="18" name="Содержимое 4" descr="IMG_20220404_1311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4572000"/>
            <a:ext cx="2590800" cy="1943100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0412467">
            <a:off x="2698075" y="1594011"/>
            <a:ext cx="1711873" cy="228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 descr="C:\Users\Zver\Desktop\Проект С чего начинается Родина\IMG_20220512_1503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25502">
            <a:off x="6581710" y="1516489"/>
            <a:ext cx="1714012" cy="2285349"/>
          </a:xfrm>
          <a:prstGeom prst="rect">
            <a:avLst/>
          </a:prstGeom>
          <a:noFill/>
        </p:spPr>
      </p:pic>
      <p:pic>
        <p:nvPicPr>
          <p:cNvPr id="22" name="Picture 3" descr="C:\Users\Zver\Desktop\Проект С чего начинается Родина\IMG_20220512_1503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299888">
            <a:off x="4624722" y="1376190"/>
            <a:ext cx="1695818" cy="2261091"/>
          </a:xfrm>
          <a:prstGeom prst="rect">
            <a:avLst/>
          </a:prstGeom>
          <a:noFill/>
        </p:spPr>
      </p:pic>
      <p:pic>
        <p:nvPicPr>
          <p:cNvPr id="27" name="Picture 2" descr="C:\Users\Zver\Desktop\Проект С чего начинается Родина\IMG_20220404_1318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4572000"/>
            <a:ext cx="2641600" cy="1981200"/>
          </a:xfrm>
          <a:prstGeom prst="rect">
            <a:avLst/>
          </a:prstGeom>
          <a:noFill/>
        </p:spPr>
      </p:pic>
      <p:pic>
        <p:nvPicPr>
          <p:cNvPr id="28" name="Picture 4" descr="C:\Users\Zver\Desktop\Проект С чего начинается Родина\IMG_20220404_1312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4572000"/>
            <a:ext cx="2598208" cy="1948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Малая Родина </a:t>
            </a:r>
            <a:r>
              <a:rPr lang="ru-RU" dirty="0" err="1" smtClean="0"/>
              <a:t>п.Дубинино</a:t>
            </a:r>
            <a:endParaRPr lang="ru-RU" dirty="0"/>
          </a:p>
        </p:txBody>
      </p:sp>
      <p:pic>
        <p:nvPicPr>
          <p:cNvPr id="13" name="Содержимое 12" descr="z_db64b9a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1" y="1600200"/>
            <a:ext cx="1640900" cy="1421558"/>
          </a:xfrm>
          <a:prstGeom prst="rect">
            <a:avLst/>
          </a:prstGeom>
        </p:spPr>
      </p:pic>
      <p:pic>
        <p:nvPicPr>
          <p:cNvPr id="14" name="Содержимое 5" descr="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5257800"/>
            <a:ext cx="2484783" cy="1143000"/>
          </a:xfrm>
          <a:prstGeom prst="rect">
            <a:avLst/>
          </a:prstGeom>
        </p:spPr>
      </p:pic>
      <p:pic>
        <p:nvPicPr>
          <p:cNvPr id="15" name="Содержимое 7" descr="dubinino-405487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953000" y="3276600"/>
            <a:ext cx="1905000" cy="1429170"/>
          </a:xfrm>
          <a:prstGeom prst="rect">
            <a:avLst/>
          </a:prstGeom>
        </p:spPr>
      </p:pic>
      <p:pic>
        <p:nvPicPr>
          <p:cNvPr id="16" name="Содержимое 9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600200"/>
            <a:ext cx="1828800" cy="1371600"/>
          </a:xfrm>
          <a:prstGeom prst="rect">
            <a:avLst/>
          </a:prstGeom>
        </p:spPr>
      </p:pic>
      <p:pic>
        <p:nvPicPr>
          <p:cNvPr id="17" name="Содержимое 13"/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600201"/>
            <a:ext cx="2286000" cy="1420178"/>
          </a:xfrm>
          <a:prstGeom prst="rect">
            <a:avLst/>
          </a:prstGeom>
        </p:spPr>
      </p:pic>
      <p:pic>
        <p:nvPicPr>
          <p:cNvPr id="18" name="Содержимое 15"/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600200"/>
            <a:ext cx="2171967" cy="1449109"/>
          </a:xfrm>
          <a:prstGeom prst="rect">
            <a:avLst/>
          </a:prstGeom>
        </p:spPr>
      </p:pic>
      <p:pic>
        <p:nvPicPr>
          <p:cNvPr id="19" name="Содержимое 17" descr="90160057.jpg"/>
          <p:cNvPicPr>
            <a:picLocks noGrp="1" noChangeAspect="1"/>
          </p:cNvPicPr>
          <p:nvPr>
            <p:ph sz="half" idx="1"/>
          </p:nvPr>
        </p:nvPicPr>
        <p:blipFill>
          <a:blip r:embed="rId8" cstate="print"/>
          <a:stretch>
            <a:fillRect/>
          </a:stretch>
        </p:blipFill>
        <p:spPr>
          <a:xfrm>
            <a:off x="2971800" y="3276600"/>
            <a:ext cx="1854200" cy="1390650"/>
          </a:xfrm>
          <a:prstGeom prst="rect">
            <a:avLst/>
          </a:prstGeom>
        </p:spPr>
      </p:pic>
      <p:pic>
        <p:nvPicPr>
          <p:cNvPr id="20" name="Содержимое 19" descr="XXL.jpg"/>
          <p:cNvPicPr>
            <a:picLocks noGrp="1" noChangeAspect="1"/>
          </p:cNvPicPr>
          <p:nvPr>
            <p:ph sz="half" idx="1"/>
          </p:nvPr>
        </p:nvPicPr>
        <p:blipFill>
          <a:blip r:embed="rId9" cstate="print"/>
          <a:stretch>
            <a:fillRect/>
          </a:stretch>
        </p:blipFill>
        <p:spPr>
          <a:xfrm>
            <a:off x="4724400" y="5257800"/>
            <a:ext cx="2171235" cy="1219200"/>
          </a:xfrm>
          <a:prstGeom prst="rect">
            <a:avLst/>
          </a:prstGeom>
        </p:spPr>
      </p:pic>
      <p:pic>
        <p:nvPicPr>
          <p:cNvPr id="21" name="Содержимое 21" descr="59424926.jpg"/>
          <p:cNvPicPr>
            <a:picLocks noGrp="1" noChangeAspect="1"/>
          </p:cNvPicPr>
          <p:nvPr>
            <p:ph sz="half" idx="1"/>
          </p:nvPr>
        </p:nvPicPr>
        <p:blipFill>
          <a:blip r:embed="rId10" cstate="print"/>
          <a:stretch>
            <a:fillRect/>
          </a:stretch>
        </p:blipFill>
        <p:spPr>
          <a:xfrm>
            <a:off x="6858000" y="5257800"/>
            <a:ext cx="1772092" cy="1219199"/>
          </a:xfrm>
          <a:prstGeom prst="rect">
            <a:avLst/>
          </a:prstGeom>
        </p:spPr>
      </p:pic>
      <p:pic>
        <p:nvPicPr>
          <p:cNvPr id="22" name="Содержимое 23" descr="DSC_0824_400x250.JPG"/>
          <p:cNvPicPr>
            <a:picLocks noGrp="1" noChangeAspect="1"/>
          </p:cNvPicPr>
          <p:nvPr>
            <p:ph sz="half" idx="1"/>
          </p:nvPr>
        </p:nvPicPr>
        <p:blipFill>
          <a:blip r:embed="rId11" cstate="print"/>
          <a:stretch>
            <a:fillRect/>
          </a:stretch>
        </p:blipFill>
        <p:spPr>
          <a:xfrm>
            <a:off x="609600" y="3276600"/>
            <a:ext cx="2194561" cy="1371600"/>
          </a:xfrm>
          <a:prstGeom prst="rect">
            <a:avLst/>
          </a:prstGeom>
        </p:spPr>
      </p:pic>
      <p:pic>
        <p:nvPicPr>
          <p:cNvPr id="23" name="Содержимое 4" descr="шк_12_Дубинино_web_400x250.jpg"/>
          <p:cNvPicPr>
            <a:picLocks noGrp="1" noChangeAspect="1"/>
          </p:cNvPicPr>
          <p:nvPr>
            <p:ph sz="half" idx="1"/>
          </p:nvPr>
        </p:nvPicPr>
        <p:blipFill>
          <a:blip r:embed="rId12" cstate="print"/>
          <a:stretch>
            <a:fillRect/>
          </a:stretch>
        </p:blipFill>
        <p:spPr>
          <a:xfrm>
            <a:off x="533400" y="5263355"/>
            <a:ext cx="1981200" cy="1238250"/>
          </a:xfrm>
        </p:spPr>
      </p:pic>
      <p:pic>
        <p:nvPicPr>
          <p:cNvPr id="24" name="Содержимое 27" descr="32_big.jpg"/>
          <p:cNvPicPr>
            <a:picLocks noGrp="1" noChangeAspect="1"/>
          </p:cNvPicPr>
          <p:nvPr>
            <p:ph sz="half" idx="1"/>
          </p:nvPr>
        </p:nvPicPr>
        <p:blipFill>
          <a:blip r:embed="rId13" cstate="print"/>
          <a:stretch>
            <a:fillRect/>
          </a:stretch>
        </p:blipFill>
        <p:spPr>
          <a:xfrm>
            <a:off x="7086600" y="3276600"/>
            <a:ext cx="1239309" cy="18589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г.Шарыпово</a:t>
            </a:r>
            <a:endParaRPr lang="ru-RU" dirty="0"/>
          </a:p>
        </p:txBody>
      </p:sp>
      <p:pic>
        <p:nvPicPr>
          <p:cNvPr id="36" name="Picture 4" descr="C:\Users\Zver\Desktop\Проект С чего начинается Родина\IMG_20220512_150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1943100" cy="2590800"/>
          </a:xfrm>
          <a:prstGeom prst="rect">
            <a:avLst/>
          </a:prstGeom>
          <a:noFill/>
        </p:spPr>
      </p:pic>
      <p:pic>
        <p:nvPicPr>
          <p:cNvPr id="3079" name="Picture 7" descr="C:\Users\Zver\Desktop\Проект С чего начинается Родина\IMG_20220512_1500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600200"/>
            <a:ext cx="1885950" cy="2514600"/>
          </a:xfrm>
          <a:prstGeom prst="rect">
            <a:avLst/>
          </a:prstGeom>
          <a:noFill/>
        </p:spPr>
      </p:pic>
      <p:pic>
        <p:nvPicPr>
          <p:cNvPr id="42" name="Picture 2" descr="C:\Users\Zver\Desktop\Проект С чего начинается Родина\IMG_20220512_1502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600200"/>
            <a:ext cx="1943100" cy="2590800"/>
          </a:xfrm>
          <a:prstGeom prst="rect">
            <a:avLst/>
          </a:prstGeom>
          <a:noFill/>
        </p:spPr>
      </p:pic>
      <p:pic>
        <p:nvPicPr>
          <p:cNvPr id="44" name="Picture 5" descr="C:\Users\Zver\Desktop\Проект С чего начинается Родина\IMG_20220512_1502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600200"/>
            <a:ext cx="1943100" cy="2590800"/>
          </a:xfrm>
          <a:prstGeom prst="rect">
            <a:avLst/>
          </a:prstGeom>
          <a:noFill/>
        </p:spPr>
      </p:pic>
      <p:pic>
        <p:nvPicPr>
          <p:cNvPr id="45" name="Picture 3" descr="C:\Users\Zver\Desktop\Проект С чего начинается Родина\IMG_20220512_1501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452486">
            <a:off x="744522" y="3899574"/>
            <a:ext cx="1905000" cy="2540000"/>
          </a:xfrm>
          <a:prstGeom prst="rect">
            <a:avLst/>
          </a:prstGeom>
          <a:noFill/>
        </p:spPr>
      </p:pic>
      <p:pic>
        <p:nvPicPr>
          <p:cNvPr id="46" name="Picture 4" descr="C:\Users\Zver\Desktop\Проект С чего начинается Родина\IMG_20220512_1500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46448">
            <a:off x="2707500" y="3838129"/>
            <a:ext cx="2057400" cy="2743200"/>
          </a:xfrm>
          <a:prstGeom prst="rect">
            <a:avLst/>
          </a:prstGeom>
          <a:noFill/>
        </p:spPr>
      </p:pic>
      <p:pic>
        <p:nvPicPr>
          <p:cNvPr id="47" name="Picture 5" descr="C:\Users\Zver\Desktop\Проект С чего начинается Родина\IMG_20220512_1501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342702">
            <a:off x="4758804" y="3701532"/>
            <a:ext cx="2022872" cy="2697163"/>
          </a:xfrm>
          <a:prstGeom prst="rect">
            <a:avLst/>
          </a:prstGeom>
          <a:noFill/>
        </p:spPr>
      </p:pic>
      <p:pic>
        <p:nvPicPr>
          <p:cNvPr id="48" name="Picture 6" descr="C:\Users\Zver\Desktop\Проект С чего начинается Родина\IMG_20220512_15015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227733">
            <a:off x="6606795" y="3495591"/>
            <a:ext cx="2080022" cy="2773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12954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Развитие интереса к русской культуре, национальному костюму.</a:t>
            </a:r>
          </a:p>
        </p:txBody>
      </p:sp>
      <p:pic>
        <p:nvPicPr>
          <p:cNvPr id="4" name="Picture 3" descr="C:\Users\Zver\Desktop\Проект С чего начинается Родина\IMG_20220404_131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2628900" cy="3505200"/>
          </a:xfrm>
          <a:prstGeom prst="rect">
            <a:avLst/>
          </a:prstGeom>
          <a:noFill/>
        </p:spPr>
      </p:pic>
      <p:pic>
        <p:nvPicPr>
          <p:cNvPr id="5" name="Picture 2" descr="C:\Users\Zver\Desktop\Проект С чего начинается Родина\IMG_20220404_1312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600200"/>
            <a:ext cx="2496608" cy="1872456"/>
          </a:xfrm>
          <a:prstGeom prst="rect">
            <a:avLst/>
          </a:prstGeom>
          <a:noFill/>
        </p:spPr>
      </p:pic>
      <p:pic>
        <p:nvPicPr>
          <p:cNvPr id="7" name="Picture 7" descr="C:\Users\Zver\Desktop\Проект С чего начинается Родина\IMG_20220404_13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286000"/>
            <a:ext cx="2628899" cy="3505200"/>
          </a:xfrm>
          <a:prstGeom prst="rect">
            <a:avLst/>
          </a:prstGeom>
          <a:noFill/>
        </p:spPr>
      </p:pic>
      <p:pic>
        <p:nvPicPr>
          <p:cNvPr id="8" name="Picture 10" descr="C:\Users\Zver\Desktop\Проект С чего начинается Родина\IMG_20220404_131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5086350"/>
            <a:ext cx="2362200" cy="1771650"/>
          </a:xfrm>
          <a:prstGeom prst="rect">
            <a:avLst/>
          </a:prstGeom>
          <a:noFill/>
        </p:spPr>
      </p:pic>
      <p:pic>
        <p:nvPicPr>
          <p:cNvPr id="9" name="Picture 2" descr="C:\Users\Zver\Desktop\Проект С чего начинается Родина\IMG_20220512_1503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2971800"/>
            <a:ext cx="1714012" cy="2285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1295400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Развитие кругозора у детей, их коммуникативных умений (обогащение словарного запаса, развитие связной речи, формирование умения связно и         последовательно излагать свои мысли, развитие внимания, памяти детей, развитие логического мышления.</a:t>
            </a:r>
          </a:p>
        </p:txBody>
      </p:sp>
      <p:pic>
        <p:nvPicPr>
          <p:cNvPr id="5" name="Picture 7" descr="C:\Users\Zver\Desktop\Проект С чего начинается Родина\Окна зимние\IMG_20211022_102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0"/>
            <a:ext cx="2293408" cy="1720056"/>
          </a:xfrm>
          <a:prstGeom prst="rect">
            <a:avLst/>
          </a:prstGeom>
          <a:noFill/>
        </p:spPr>
      </p:pic>
      <p:pic>
        <p:nvPicPr>
          <p:cNvPr id="6" name="Picture 8" descr="C:\Users\Zver\Desktop\Проект С чего начинается Родина\Окна зимние\IMG_20211022_102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1508522" cy="2011363"/>
          </a:xfrm>
          <a:prstGeom prst="rect">
            <a:avLst/>
          </a:prstGeom>
          <a:noFill/>
        </p:spPr>
      </p:pic>
      <p:pic>
        <p:nvPicPr>
          <p:cNvPr id="8" name="Picture 2" descr="C:\Users\Zver\Desktop\Проект С чего начинается Родина\IMG_20220404_131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362200"/>
            <a:ext cx="2090208" cy="1567656"/>
          </a:xfrm>
          <a:prstGeom prst="rect">
            <a:avLst/>
          </a:prstGeom>
          <a:noFill/>
        </p:spPr>
      </p:pic>
      <p:pic>
        <p:nvPicPr>
          <p:cNvPr id="9" name="Picture 3" descr="C:\Users\Zver\Desktop\Проект С чего начинается Родина\IMG_20220404_1312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2362200"/>
            <a:ext cx="21336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1430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Развитие творческих способностей родителей и детей в процессе совместной деятельности. Активное вовлечение родителей в совместную деятельность с ребёнком в условиях семьи и детского сада, через вовлечение родителей в проектную деятельность.</a:t>
            </a:r>
          </a:p>
        </p:txBody>
      </p:sp>
      <p:pic>
        <p:nvPicPr>
          <p:cNvPr id="3" name="Picture 8" descr="C:\Users\Zver\Desktop\Проект С чего начинается Родина\IMG_20220309_105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21965" y="2726035"/>
            <a:ext cx="2301080" cy="1725810"/>
          </a:xfrm>
          <a:prstGeom prst="rect">
            <a:avLst/>
          </a:prstGeom>
          <a:noFill/>
        </p:spPr>
      </p:pic>
      <p:pic>
        <p:nvPicPr>
          <p:cNvPr id="4" name="Picture 9" descr="C:\Users\Zver\Desktop\Проект С чего начинается Родина\IMG_20220302_143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362200"/>
            <a:ext cx="1714498" cy="2285999"/>
          </a:xfrm>
          <a:prstGeom prst="rect">
            <a:avLst/>
          </a:prstGeom>
          <a:noFill/>
        </p:spPr>
      </p:pic>
      <p:pic>
        <p:nvPicPr>
          <p:cNvPr id="6" name="Picture 10" descr="C:\Users\Zver\Desktop\Проект С чего начинается Родина\IMG_20220505_1015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2362200"/>
            <a:ext cx="1737122" cy="2316163"/>
          </a:xfrm>
          <a:prstGeom prst="rect">
            <a:avLst/>
          </a:prstGeom>
          <a:noFill/>
        </p:spPr>
      </p:pic>
      <p:pic>
        <p:nvPicPr>
          <p:cNvPr id="8" name="Picture 15" descr="C:\Users\Zver\Desktop\Проект С чего начинается Родина\IMG_20220512_1643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724400"/>
            <a:ext cx="1447800" cy="1930400"/>
          </a:xfrm>
          <a:prstGeom prst="rect">
            <a:avLst/>
          </a:prstGeom>
          <a:noFill/>
        </p:spPr>
      </p:pic>
      <p:pic>
        <p:nvPicPr>
          <p:cNvPr id="9" name="Picture 16" descr="C:\Users\Zver\Desktop\Проект С чего начинается Родина\IMG_20220512_1644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4724400"/>
            <a:ext cx="1470422" cy="1960563"/>
          </a:xfrm>
          <a:prstGeom prst="rect">
            <a:avLst/>
          </a:prstGeom>
          <a:noFill/>
        </p:spPr>
      </p:pic>
      <p:pic>
        <p:nvPicPr>
          <p:cNvPr id="10" name="Picture 17" descr="C:\Users\Zver\Desktop\Проект С чего начинается Родина\IMG_20220512_1643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4724400"/>
            <a:ext cx="1428750" cy="1905000"/>
          </a:xfrm>
          <a:prstGeom prst="rect">
            <a:avLst/>
          </a:prstGeom>
          <a:noFill/>
        </p:spPr>
      </p:pic>
      <p:pic>
        <p:nvPicPr>
          <p:cNvPr id="11" name="Picture 18" descr="C:\Users\Zver\Desktop\Проект С чего начинается Родина\IMG_20220512_1644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9400" y="4724400"/>
            <a:ext cx="1485900" cy="1981200"/>
          </a:xfrm>
          <a:prstGeom prst="rect">
            <a:avLst/>
          </a:prstGeom>
          <a:noFill/>
        </p:spPr>
      </p:pic>
      <p:pic>
        <p:nvPicPr>
          <p:cNvPr id="12" name="Picture 6" descr="C:\Users\Zver\Desktop\Проект С чего начинается Родина\Окна зимние\IMG_20211022_10183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00" y="2362200"/>
            <a:ext cx="165735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1430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Развитие творческих способностей родителей и детей в процессе совместной деятельности. Активное вовлечение родителей в совместную деятельность с ребёнком в условиях семьи и детского сада, через вовлечение родителей в проектную деятельность.</a:t>
            </a:r>
          </a:p>
        </p:txBody>
      </p:sp>
      <p:pic>
        <p:nvPicPr>
          <p:cNvPr id="12" name="Picture 19" descr="C:\Users\Zver\Desktop\Проект С чего начинается Родина\IMG_20220418_092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4572000"/>
            <a:ext cx="1504950" cy="2006601"/>
          </a:xfrm>
          <a:prstGeom prst="rect">
            <a:avLst/>
          </a:prstGeom>
          <a:noFill/>
        </p:spPr>
      </p:pic>
      <p:pic>
        <p:nvPicPr>
          <p:cNvPr id="13" name="Picture 20" descr="C:\Users\Zver\Desktop\Проект С чего начинается Родина\IMG_20220418_092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324600" y="4267200"/>
            <a:ext cx="1828800" cy="2438400"/>
          </a:xfrm>
          <a:prstGeom prst="rect">
            <a:avLst/>
          </a:prstGeom>
          <a:noFill/>
        </p:spPr>
      </p:pic>
      <p:pic>
        <p:nvPicPr>
          <p:cNvPr id="14" name="Picture 21" descr="C:\Users\Zver\Desktop\Проект С чего начинается Родина\Окна зимние\IMG_20211201_0753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362200"/>
            <a:ext cx="1451372" cy="1935163"/>
          </a:xfrm>
          <a:prstGeom prst="rect">
            <a:avLst/>
          </a:prstGeom>
          <a:noFill/>
        </p:spPr>
      </p:pic>
      <p:pic>
        <p:nvPicPr>
          <p:cNvPr id="15" name="Picture 22" descr="C:\Users\Zver\Desktop\Проект С чего начинается Родина\Окна зимние\IMG_20211201_0802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362200"/>
            <a:ext cx="1447800" cy="1930401"/>
          </a:xfrm>
          <a:prstGeom prst="rect">
            <a:avLst/>
          </a:prstGeom>
          <a:noFill/>
        </p:spPr>
      </p:pic>
      <p:pic>
        <p:nvPicPr>
          <p:cNvPr id="16" name="Picture 23" descr="C:\Users\Zver\Desktop\Проект С чего начинается Родина\Окна зимние\IMG_20211201_1226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2362200"/>
            <a:ext cx="2540000" cy="1905000"/>
          </a:xfrm>
          <a:prstGeom prst="rect">
            <a:avLst/>
          </a:prstGeom>
          <a:noFill/>
        </p:spPr>
      </p:pic>
      <p:pic>
        <p:nvPicPr>
          <p:cNvPr id="17" name="Picture 24" descr="C:\Users\Zver\Desktop\Проект С чего начинается Родина\Окна зимние\IMG_20220110_1455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2362200"/>
            <a:ext cx="1470422" cy="1960563"/>
          </a:xfrm>
          <a:prstGeom prst="rect">
            <a:avLst/>
          </a:prstGeom>
          <a:noFill/>
        </p:spPr>
      </p:pic>
      <p:pic>
        <p:nvPicPr>
          <p:cNvPr id="18" name="Picture 25" descr="C:\Users\Zver\Desktop\Проект С чего начинается Родина\Окна зимние\IMG_20220114_0708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" y="4495800"/>
            <a:ext cx="1565672" cy="2087563"/>
          </a:xfrm>
          <a:prstGeom prst="rect">
            <a:avLst/>
          </a:prstGeom>
          <a:noFill/>
        </p:spPr>
      </p:pic>
      <p:pic>
        <p:nvPicPr>
          <p:cNvPr id="19" name="Picture 26" descr="C:\Users\Zver\Desktop\Проект С чего начинается Родина\Окна зимние\IMG_20220114_0707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4495800"/>
            <a:ext cx="1524000" cy="203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Воспитание нравственных качеств в процессе ознакомления с природой</a:t>
            </a:r>
            <a:endParaRPr lang="ru-RU" sz="4000" b="1" i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171" name="Picture 27" descr="C:\Users\Zver\Desktop\Проект С чего начинается Родина\фото с хонор\IMG_20200228_1123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828800"/>
            <a:ext cx="1794272" cy="2392363"/>
          </a:xfrm>
          <a:prstGeom prst="rect">
            <a:avLst/>
          </a:prstGeom>
          <a:noFill/>
        </p:spPr>
      </p:pic>
      <p:pic>
        <p:nvPicPr>
          <p:cNvPr id="6173" name="Picture 29" descr="C:\Users\Zver\Desktop\Проект С чего начинается Родина\фото с хонор\IMG_20200228_1132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828800"/>
            <a:ext cx="1771649" cy="2362200"/>
          </a:xfrm>
          <a:prstGeom prst="rect">
            <a:avLst/>
          </a:prstGeom>
          <a:noFill/>
        </p:spPr>
      </p:pic>
      <p:pic>
        <p:nvPicPr>
          <p:cNvPr id="61" name="Picture 3" descr="C:\Users\Zver\Desktop\Проект С чего начинается Родина\фото с хонор\IMG_20200228_103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343400"/>
            <a:ext cx="2801408" cy="2101056"/>
          </a:xfrm>
          <a:prstGeom prst="rect">
            <a:avLst/>
          </a:prstGeom>
          <a:noFill/>
        </p:spPr>
      </p:pic>
      <p:pic>
        <p:nvPicPr>
          <p:cNvPr id="62" name="Picture 4" descr="C:\Users\Zver\Desktop\Проект С чего начинается Родина\фото с хонор\IMG_20200210_1128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828800"/>
            <a:ext cx="1735336" cy="2313782"/>
          </a:xfrm>
          <a:prstGeom prst="rect">
            <a:avLst/>
          </a:prstGeom>
          <a:noFill/>
        </p:spPr>
      </p:pic>
      <p:pic>
        <p:nvPicPr>
          <p:cNvPr id="63" name="Picture 5" descr="C:\Users\Zver\Desktop\Проект С чего начинается Родина\фото с хонор\IMG_20200210_1129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828801"/>
            <a:ext cx="18288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Работа педагогов группы</a:t>
            </a:r>
            <a:endParaRPr lang="ru-RU" sz="4000" b="1" i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126" name="Picture 6" descr="C:\Users\Zver\Desktop\Проект С чего начинается Родина\IMG_20220422_1421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905000"/>
            <a:ext cx="1676400" cy="2235201"/>
          </a:xfrm>
          <a:prstGeom prst="rect">
            <a:avLst/>
          </a:prstGeom>
          <a:noFill/>
        </p:spPr>
      </p:pic>
      <p:pic>
        <p:nvPicPr>
          <p:cNvPr id="5127" name="Picture 7" descr="C:\Users\Zver\Desktop\Проект С чего начинается Родина\IMG_20220406_1451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905000"/>
            <a:ext cx="1657350" cy="2209800"/>
          </a:xfrm>
          <a:prstGeom prst="rect">
            <a:avLst/>
          </a:prstGeom>
          <a:noFill/>
        </p:spPr>
      </p:pic>
      <p:pic>
        <p:nvPicPr>
          <p:cNvPr id="18" name="Picture 2" descr="C:\Users\Zver\Desktop\Проект С чего начинается Родина\IMG_20220404_131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419600"/>
            <a:ext cx="2540000" cy="1905000"/>
          </a:xfrm>
          <a:prstGeom prst="rect">
            <a:avLst/>
          </a:prstGeom>
          <a:noFill/>
        </p:spPr>
      </p:pic>
      <p:pic>
        <p:nvPicPr>
          <p:cNvPr id="19" name="Picture 3" descr="C:\Users\Zver\Desktop\Проект С чего начинается Родина\IMG_20220404_131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419600"/>
            <a:ext cx="2667000" cy="2000250"/>
          </a:xfrm>
          <a:prstGeom prst="rect">
            <a:avLst/>
          </a:prstGeom>
          <a:noFill/>
        </p:spPr>
      </p:pic>
      <p:pic>
        <p:nvPicPr>
          <p:cNvPr id="20" name="Picture 4" descr="C:\Users\Zver\Desktop\Проект С чего начинается Родина\IMG_20220404_1311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4419600"/>
            <a:ext cx="2590800" cy="1943100"/>
          </a:xfrm>
          <a:prstGeom prst="rect">
            <a:avLst/>
          </a:prstGeom>
          <a:noFill/>
        </p:spPr>
      </p:pic>
      <p:pic>
        <p:nvPicPr>
          <p:cNvPr id="21" name="Picture 5" descr="C:\Users\Zver\Desktop\Проект С чего начинается Родина\IMG_20220506_1255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905000"/>
            <a:ext cx="1622822" cy="2163763"/>
          </a:xfrm>
          <a:prstGeom prst="rect">
            <a:avLst/>
          </a:prstGeom>
          <a:noFill/>
        </p:spPr>
      </p:pic>
      <p:pic>
        <p:nvPicPr>
          <p:cNvPr id="22" name="Picture 6" descr="C:\Users\Zver\Desktop\Проект С чего начинается Родина\IMG_20220404_1315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" y="2743200"/>
            <a:ext cx="1887008" cy="1415256"/>
          </a:xfrm>
          <a:prstGeom prst="rect">
            <a:avLst/>
          </a:prstGeom>
          <a:noFill/>
        </p:spPr>
      </p:pic>
      <p:pic>
        <p:nvPicPr>
          <p:cNvPr id="23" name="Picture 7" descr="C:\Users\Zver\Desktop\Проект С чего начинается Родина\IMG_20220404_13144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1333500"/>
            <a:ext cx="1828800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Итог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7924800" cy="53340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сформированы представления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семье,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нравственное отношении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семейным традициям, сформированы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представления о родственных связях;</a:t>
            </a:r>
          </a:p>
          <a:p>
            <a:pPr algn="just">
              <a:buFont typeface="Wingdings" pitchFamily="2" charset="2"/>
              <a:buChar char="Ø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Сформированы знания об истории малой Родины, о символах родного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поселка, края,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государства.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испытывают чувства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гордости за свою малую Родину, за достижения страны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наблюдается проявление интереса к  русской культуре, национальному костюму.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развиты их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коммуникативные умения (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обогащение словарного запаса, развитие связной речи, сформировано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связно и         последовательно излагать свои мысли,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активизировались внимание, память, развито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логическое мышление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buFont typeface="Wingdings" pitchFamily="2" charset="2"/>
              <a:buChar char="Ø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развиты творческие способности;</a:t>
            </a:r>
          </a:p>
          <a:p>
            <a:pPr algn="just">
              <a:buNone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любят  членов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семьи, уважают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труд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взрослых.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Проявляют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заботу о родных людях.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1371600" y="1524000"/>
            <a:ext cx="7772400" cy="41148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  Проведенный опрос среди родителей и  детей показал, что у детей практически отсутствует познавательный интерес к истории своих предков и культурному наследию поселка, края, страны. У воспитанников недостаточно сформированы знания о нашем крае и России в целом.  О своей семье, где и кем работают их родители, как зовут их бабушек и дедушек, прабабушек и прадедушек дети имеют поверхностные представления. Родители недостаточно компетентны в воспитании у детей нравственно-патриотических чувств.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  Чтобы изменить такое положение, появилась идея создать проект «С чего начинается Родина».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48404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ПРОБЛЕМА</a:t>
            </a:r>
            <a:endParaRPr lang="ru-RU" sz="54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5000" y="4876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19153" y="1524000"/>
            <a:ext cx="20907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Вывод: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3429000"/>
            <a:ext cx="762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Проведение целенаправленной систематической работы по </a:t>
            </a:r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нравственно-патриотическому воспитанию привело </a:t>
            </a:r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к </a:t>
            </a:r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воспитанию у детей старшего дошкольного возраста интереса и уважения к истории и  традициям  своей Родины и семьи.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2743200"/>
            <a:ext cx="69090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6038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480060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воспитание у детей старшего дошкольного возраста интереса и уважения к истории и  традициям  своей Родины и семьи.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2462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Цель:</a:t>
            </a:r>
            <a:r>
              <a:rPr lang="ru-RU" sz="6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xmlns="" val="36163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7200" y="1447800"/>
            <a:ext cx="8077200" cy="51816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Формировать у детей представление о семье, о нравственном отношении к семейным традициям, расширять знания о ближнем окружении, учить разбираться в родственных связях.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Познакомить детей с символами родного поселка, края, государства. Продолжать знакомить детей с достопримечательностями родного   поселка, расширять знания об его истории. Воспитывать чувства гордости за свою малую Родину, за достижения страны;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Развивать интерес к русской культуре, национальным костюмам.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Развивать кругозор детей, их коммуникативные умения (обогащать словарный запас, развивать связную речь, формировать умение связно и         последовательно излагать свои мысли, активизировать внимание, память детей, развивать логическое мышление);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Развивать творческие способности родителей и детей в процессе совместной деятельности. Способствовать активному вовлечению родителей в совместную деятельность с ребёнком в условиях семьи и детского сада, через вовлечение родителей в проектную деятельность.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Воспитывать у детей любовь и уважение к членам семьи, к труду взрослых. Показать ценность семьи для каждого человека. Воспитывать  желание проявлять заботу о родных людях.</a:t>
            </a:r>
          </a:p>
          <a:p>
            <a:pPr algn="just">
              <a:buFont typeface="Wingdings" pitchFamily="2" charset="2"/>
              <a:buChar char="Ø"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67366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ЗАДАЧИ: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8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73666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ПРЕДПОЛАГАЕМЫЙ КОНЕЧНЫЙ РЕЗУЛЬТАТ: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143000"/>
            <a:ext cx="8077200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ДЛЯ ВОСПИТАННИКОВ: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освоение детьми доступных знаний об истории семьи, поселка, края, страны, умение самостоятельно рассказывать об их истории;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повышение уровня мотивации к занятиям с познавательным характером, умения выражать собственное мнение, анализировать, живо реагировать на происходящее;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развитие чувства гордости за свою семью, малую родину, страну, их достижения и культуру,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развитие чувства благодарности к взрослым за работу, умения прийти на помощь  в любой ситуации;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развитие и самовыражение творческих способностей детей;</a:t>
            </a:r>
          </a:p>
          <a:p>
            <a:pPr algn="just"/>
            <a:r>
              <a:rPr lang="ru-RU" b="1" i="1" dirty="0" smtClean="0">
                <a:solidFill>
                  <a:srgbClr val="002060"/>
                </a:solidFill>
              </a:rPr>
              <a:t>ДЛЯ РОДИТЕЛЕЙ: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повышение педагогической грамотности и компетентности в вопросах нравственно- патриотического воспитания.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обогащение опыта психологическими, педагогическими и </a:t>
            </a:r>
            <a:r>
              <a:rPr lang="ru-RU" dirty="0" err="1" smtClean="0">
                <a:solidFill>
                  <a:srgbClr val="002060"/>
                </a:solidFill>
              </a:rPr>
              <a:t>валеологическими</a:t>
            </a:r>
            <a:r>
              <a:rPr lang="ru-RU" dirty="0" smtClean="0">
                <a:solidFill>
                  <a:srgbClr val="002060"/>
                </a:solidFill>
              </a:rPr>
              <a:t> знаниями.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2060"/>
                </a:solidFill>
              </a:rPr>
              <a:t>сформированность</a:t>
            </a:r>
            <a:r>
              <a:rPr lang="ru-RU" dirty="0" smtClean="0">
                <a:solidFill>
                  <a:srgbClr val="002060"/>
                </a:solidFill>
              </a:rPr>
              <a:t>  желания сотрудничества с группой, детским садом;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укрепление значимости семьи в воспитании гражданско-патриотических чувств ребенка;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возрождение и сохранение семейных традиций.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7366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СВЕДЕНИЯ: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828800"/>
            <a:ext cx="81534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 ПРОЕКТА: </a:t>
            </a:r>
            <a:r>
              <a:rPr lang="ru-RU" sz="3200" dirty="0" smtClean="0">
                <a:solidFill>
                  <a:srgbClr val="002060"/>
                </a:solidFill>
              </a:rPr>
              <a:t>Информационно — практический, творческий, долгосрочный, коллективный.</a:t>
            </a:r>
          </a:p>
          <a:p>
            <a:pPr algn="just">
              <a:lnSpc>
                <a:spcPct val="80000"/>
              </a:lnSpc>
            </a:pPr>
            <a:endParaRPr lang="ru-RU" sz="3200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alt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ПРОДОЛЖИТЕЛЬНОСТЬ: </a:t>
            </a:r>
            <a:r>
              <a:rPr lang="ru-RU" altLang="ru-RU" sz="3200" dirty="0" smtClean="0">
                <a:solidFill>
                  <a:srgbClr val="002060"/>
                </a:solidFill>
              </a:rPr>
              <a:t>сентябрь 2021г-май 2022г.</a:t>
            </a:r>
          </a:p>
          <a:p>
            <a:pPr algn="just">
              <a:lnSpc>
                <a:spcPct val="80000"/>
              </a:lnSpc>
            </a:pPr>
            <a:endParaRPr lang="ru-RU" altLang="ru-RU" sz="3200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altLang="ru-RU" sz="3200" b="1" cap="all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alt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УЧАСТНИКИ ПРОЕКТА: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3200" dirty="0" smtClean="0">
                <a:solidFill>
                  <a:srgbClr val="002060"/>
                </a:solidFill>
              </a:rPr>
              <a:t>Дети и родители группы «Гномики»;</a:t>
            </a:r>
            <a:endParaRPr lang="ru-RU" sz="3200" dirty="0" smtClean="0">
              <a:solidFill>
                <a:srgbClr val="002060"/>
              </a:solidFill>
            </a:endParaRPr>
          </a:p>
          <a:p>
            <a:pPr algn="just">
              <a:buFont typeface="Arial" charset="0"/>
              <a:buChar char="•"/>
            </a:pPr>
            <a:r>
              <a:rPr lang="ru-RU" altLang="ru-RU" sz="3200" dirty="0" smtClean="0">
                <a:solidFill>
                  <a:srgbClr val="002060"/>
                </a:solidFill>
              </a:rPr>
              <a:t>Воспитатели группы «Гномики»;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6400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1БЛОК -Семья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расширять представления детей об истории семьи в контексте истории родной страны (роль каждого поколения в разные периоды истории  страны).</a:t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БЛОК– Малая Родина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воспитание любви чувства гордости к своей малой Родине,  родному поселку,  его достопримечательностям, событиям прошлого и настоящего;</a:t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повышение уровня мотивации к занятиям с познавательным характером;</a:t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3 БЛОК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Родная страна</a:t>
            </a:r>
            <a:b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углублять и уточнять представления о России , столице;</a:t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углублять знания о российской культуре, традициях, праздниках;</a:t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воспитывать уважение к защитникам Отечества, к памяти павших бойцов.</a:t>
            </a: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4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1"/>
            <a:ext cx="624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СИСТЕМА РАБОТЫ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1736</Words>
  <Application>Microsoft Office PowerPoint</Application>
  <PresentationFormat>Экран (4:3)</PresentationFormat>
  <Paragraphs>180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«Любовь к родному краю, родной культуре, родной речи начинается с малого – с любви к своей семье,  к своему жилищу, к своему детскому саду. Постепенно расширяясь, эта любовь переходит в любовь к Родине, её истории, прошлому и настоящему, ко всему человечеству»                                                Д.С.Лихачёв</vt:lpstr>
      <vt:lpstr>Слайд 3</vt:lpstr>
      <vt:lpstr>Слайд 4</vt:lpstr>
      <vt:lpstr> воспитание у детей старшего дошкольного возраста интереса и уважения к истории и  традициям  своей Родины и семьи.</vt:lpstr>
      <vt:lpstr>Слайд 6</vt:lpstr>
      <vt:lpstr>Слайд 7</vt:lpstr>
      <vt:lpstr>Слайд 8</vt:lpstr>
      <vt:lpstr>1БЛОК -Семья - расширять представления детей об истории семьи в контексте истории родной страны (роль каждого поколения в разные периоды истории  страны).  2 БЛОК– Малая Родина - воспитание любви чувства гордости к своей малой Родине,  родному поселку,  его достопримечательностям, событиям прошлого и настоящего; - повышение уровня мотивации к занятиям с познавательным характером;  3 БЛОК -Родная страна - углублять и уточнять представления о России , столице; - углублять знания о российской культуре, традициях, праздниках; - воспитывать уважение к защитникам Отечества, к памяти павших бойцов.   </vt:lpstr>
      <vt:lpstr>Слайд 10</vt:lpstr>
      <vt:lpstr>Слайд 11</vt:lpstr>
      <vt:lpstr>Слайд 12</vt:lpstr>
      <vt:lpstr>Слайд 13</vt:lpstr>
      <vt:lpstr>Слайд 14</vt:lpstr>
      <vt:lpstr>Формы работы по патриотическому воспитанию (занятия, беседы, рассказывания)</vt:lpstr>
      <vt:lpstr>Дидактические, словесные игры и упражнения: Средство первоначального обучения, усвоения детьми, где формируются не только игровые отношения, но и реальные.</vt:lpstr>
      <vt:lpstr>Сюжетно-ролевые игры  Отражение ребенком окружающей действительности с выполнением правил и ролей, где ребенок самостоятельно налаживает отношения с коллективом. </vt:lpstr>
      <vt:lpstr>Слайд 18</vt:lpstr>
      <vt:lpstr>Слайд 19</vt:lpstr>
      <vt:lpstr>Ознакомление с историей страны</vt:lpstr>
      <vt:lpstr>Малая Родина п.Дубинино</vt:lpstr>
      <vt:lpstr> г.Шарыпово</vt:lpstr>
      <vt:lpstr>Слайд 23</vt:lpstr>
      <vt:lpstr>Слайд 24</vt:lpstr>
      <vt:lpstr>Слайд 25</vt:lpstr>
      <vt:lpstr>Слайд 26</vt:lpstr>
      <vt:lpstr>Воспитание нравственных качеств в процессе ознакомления с природой</vt:lpstr>
      <vt:lpstr>Работа педагогов группы</vt:lpstr>
      <vt:lpstr>Итог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Zver</cp:lastModifiedBy>
  <cp:revision>125</cp:revision>
  <dcterms:created xsi:type="dcterms:W3CDTF">2013-10-28T09:12:00Z</dcterms:created>
  <dcterms:modified xsi:type="dcterms:W3CDTF">2022-05-15T12:55:07Z</dcterms:modified>
</cp:coreProperties>
</file>