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81" r:id="rId3"/>
    <p:sldId id="257" r:id="rId4"/>
    <p:sldId id="258" r:id="rId5"/>
    <p:sldId id="259" r:id="rId6"/>
    <p:sldId id="266" r:id="rId7"/>
    <p:sldId id="265" r:id="rId8"/>
    <p:sldId id="260" r:id="rId9"/>
    <p:sldId id="278" r:id="rId10"/>
    <p:sldId id="270" r:id="rId11"/>
    <p:sldId id="271" r:id="rId12"/>
    <p:sldId id="272" r:id="rId13"/>
    <p:sldId id="279" r:id="rId14"/>
    <p:sldId id="261" r:id="rId15"/>
    <p:sldId id="262" r:id="rId16"/>
    <p:sldId id="267" r:id="rId17"/>
    <p:sldId id="282" r:id="rId18"/>
    <p:sldId id="280" r:id="rId19"/>
    <p:sldId id="26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546.11664" units="1/cm"/>
          <inkml:channelProperty channel="Y" name="resolution" value="963.73529" units="1/cm"/>
          <inkml:channelProperty channel="T" name="resolution" value="1" units="1/dev"/>
        </inkml:channelProperties>
      </inkml:inkSource>
      <inkml:timestamp xml:id="ts0" timeString="2021-12-16T11:50:44.1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2757 14025 0,'0'0'15,"0"0"-15,0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546.11664" units="1/cm"/>
          <inkml:channelProperty channel="Y" name="resolution" value="963.73529" units="1/cm"/>
          <inkml:channelProperty channel="T" name="resolution" value="1" units="1/dev"/>
        </inkml:channelProperties>
      </inkml:inkSource>
      <inkml:timestamp xml:id="ts0" timeString="2021-12-16T11:08:07.4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17366 13570 0,'0'0'16,"0"0"-16,0 0 0,0 0 15,0 0-15,0 0 16,0 0-16,0 0 16,0 0-16,0 0 15,3 8-15,5-4 16,-2 3-16,-6-5 15</inkml:trace>
  <inkml:trace contextRef="#ctx0" brushRef="#br0" timeOffset="298953.2353">21141 9833 0,'0'0'16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7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Учащиеся</a:t>
            </a:r>
            <a:r>
              <a:rPr lang="ru-RU" baseline="0" dirty="0"/>
              <a:t> помогают учителю рассказать правило. Могут привести свои примеры, рассказать о правилах употребления артикля глядя на всплывающую таблицу.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5D19B-CF36-4D4D-8F22-8848034220F2}" type="slidenum">
              <a:rPr lang="en-US" altLang="ru-RU" smtClean="0"/>
              <a:pPr/>
              <a:t>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82831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119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99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156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3725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492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7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71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926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21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9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0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11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46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276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7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277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44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86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5.jp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file:///C:\Users\&#1053;&#1080;&#1085;&#1072;\Desktop\&#1087;&#1088;&#1077;&#1079;&#1077;&#1085;&#1090;&#1072;&#1094;&#1080;&#1103;\&#1053;&#1086;&#1074;&#1072;&#1103;%20&#1087;&#1072;&#1087;&#1082;&#1072;%20(2)\Track%20No26.mp3" TargetMode="External"/><Relationship Id="rId1" Type="http://schemas.microsoft.com/office/2007/relationships/media" Target="file:///C:\Users\&#1053;&#1080;&#1085;&#1072;\Desktop\&#1087;&#1088;&#1077;&#1079;&#1077;&#1085;&#1090;&#1072;&#1094;&#1080;&#1103;\&#1053;&#1086;&#1074;&#1072;&#1103;%20&#1087;&#1072;&#1087;&#1082;&#1072;%20(2)\Track%20No26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5.emf"/><Relationship Id="rId5" Type="http://schemas.openxmlformats.org/officeDocument/2006/relationships/customXml" Target="../ink/ink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ctrTitle"/>
          </p:nvPr>
        </p:nvSpPr>
        <p:spPr>
          <a:xfrm>
            <a:off x="611560" y="2132856"/>
            <a:ext cx="7851648" cy="1828800"/>
          </a:xfrm>
        </p:spPr>
        <p:txBody>
          <a:bodyPr/>
          <a:lstStyle/>
          <a:p>
            <a:pPr algn="ctr"/>
            <a:r>
              <a:rPr lang="en-US" sz="6000" dirty="0">
                <a:solidFill>
                  <a:srgbClr val="7030A0"/>
                </a:solidFill>
              </a:rPr>
              <a:t>Toys for little Betsy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" name="(1) поем hello song">
            <a:hlinkClick r:id="" action="ppaction://media"/>
            <a:extLst>
              <a:ext uri="{FF2B5EF4-FFF2-40B4-BE49-F238E27FC236}">
                <a16:creationId xmlns:a16="http://schemas.microsoft.com/office/drawing/2014/main" id="{D404FDDD-7225-4BD7-9D7D-46E78B3AA3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764704"/>
            <a:ext cx="7851648" cy="4784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5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Неопределенный артикль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 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b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употребляется только с существительными в единственном числе.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539552" y="3168007"/>
            <a:ext cx="8229600" cy="2007674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house (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– houses (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key (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– keys (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ключи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57192"/>
            <a:ext cx="15240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6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944216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употребляется с существительными, которые начинаются с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согласного звука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611560" y="3068960"/>
            <a:ext cx="8229600" cy="26642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upil -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ученик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ook -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en –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ручка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69160"/>
            <a:ext cx="15240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8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944216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an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употребляется с существительными, которые начинаются с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гласного звука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611560" y="2747789"/>
            <a:ext cx="8229600" cy="26642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wl -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pple -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яблоко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gg– </a:t>
            </a:r>
            <a:r>
              <a:rPr lang="ru-RU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яйцо</a:t>
            </a: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36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69160"/>
            <a:ext cx="15240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4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007"/>
            <a:ext cx="1249577" cy="12312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5" y="1654176"/>
            <a:ext cx="853440" cy="1103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7759" y="1982090"/>
            <a:ext cx="732893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Page</a:t>
            </a:r>
          </a:p>
          <a:p>
            <a:pPr algn="ctr"/>
            <a:r>
              <a:rPr lang="en-US" dirty="0">
                <a:solidFill>
                  <a:srgbClr val="0000CC"/>
                </a:solidFill>
              </a:rPr>
              <a:t>53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22" y="822082"/>
            <a:ext cx="992327" cy="98042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17" y="81007"/>
            <a:ext cx="6982871" cy="2900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27963" y="575860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1567" y="959419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0959" y="1285174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5948" y="1656002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55948" y="1998368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5948" y="2382199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85524" y="582199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85524" y="965758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634" y="1318635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5640" y="1690134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65032" y="2039155"/>
            <a:ext cx="60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an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4178" y="2398477"/>
            <a:ext cx="38023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0" dirty="0">
                <a:solidFill>
                  <a:srgbClr val="0000CC"/>
                </a:solidFill>
                <a:latin typeface="+mn-lt"/>
              </a:rPr>
              <a:t>a</a:t>
            </a:r>
            <a:endParaRPr lang="ru-RU" sz="2600" b="0" dirty="0">
              <a:solidFill>
                <a:srgbClr val="0000CC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5" y="2981785"/>
            <a:ext cx="970841" cy="97084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79778" y="2985626"/>
            <a:ext cx="46766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_FuturaRoundDemi" panose="020F0702020204020204" pitchFamily="34" charset="-52"/>
              </a:rPr>
              <a:t>Закончи предложение: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_FuturaRoundDemi" panose="020F0702020204020204" pitchFamily="34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7758" y="3506280"/>
            <a:ext cx="7897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_FuturaRoundDemi" panose="020F0702020204020204" pitchFamily="34" charset="-52"/>
              </a:rPr>
              <a:t>Часто существительное в предложении употребляется в паре с … 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6367" y="4337277"/>
            <a:ext cx="8679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_FuturaRoundDemi" panose="020F0702020204020204" pitchFamily="34" charset="-52"/>
              </a:rPr>
              <a:t>В таком случае, артикль ставится перед … 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6043" y="4805062"/>
            <a:ext cx="8679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_FuturaRoundDemi" panose="020F0702020204020204" pitchFamily="34" charset="-52"/>
              </a:rPr>
              <a:t>Тогда, чтобы употребить правильную форму артикля </a:t>
            </a:r>
            <a:r>
              <a:rPr lang="ru-RU" sz="2400" dirty="0">
                <a:solidFill>
                  <a:srgbClr val="FF0000"/>
                </a:solidFill>
                <a:latin typeface="a_FuturaRoundDemi" panose="020F0702020204020204" pitchFamily="34" charset="-52"/>
              </a:rPr>
              <a:t>(</a:t>
            </a:r>
            <a:r>
              <a:rPr lang="en-US" sz="2400" dirty="0">
                <a:solidFill>
                  <a:srgbClr val="FF0000"/>
                </a:solidFill>
                <a:latin typeface="a_FuturaRoundDemi" panose="020F0702020204020204" pitchFamily="34" charset="-52"/>
              </a:rPr>
              <a:t>a/an)</a:t>
            </a:r>
            <a:r>
              <a:rPr lang="en-US" sz="2400" dirty="0">
                <a:solidFill>
                  <a:srgbClr val="0000CC"/>
                </a:solidFill>
                <a:latin typeface="a_FuturaRoundDemi" panose="020F0702020204020204" pitchFamily="34" charset="-52"/>
              </a:rPr>
              <a:t> </a:t>
            </a:r>
            <a:r>
              <a:rPr lang="ru-RU" sz="2400" dirty="0">
                <a:latin typeface="a_FuturaRoundDemi" panose="020F0702020204020204" pitchFamily="34" charset="-52"/>
              </a:rPr>
              <a:t>нужно обратить внимание на … 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9685" y="3845795"/>
            <a:ext cx="284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_FuturaRoundDemi" panose="020F0702020204020204" pitchFamily="34" charset="-52"/>
              </a:rPr>
              <a:t>прилагательным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54720" y="4337276"/>
            <a:ext cx="284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_FuturaRoundDemi" panose="020F0702020204020204" pitchFamily="34" charset="-52"/>
              </a:rPr>
              <a:t>прилагательным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35360" y="5169490"/>
            <a:ext cx="3478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_FuturaRoundDemi" panose="020F0702020204020204" pitchFamily="34" charset="-52"/>
              </a:rPr>
              <a:t>первый звук прилагательного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77792" y="5741211"/>
            <a:ext cx="4068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a</a:t>
            </a:r>
            <a:r>
              <a:rPr lang="en-US" sz="2400" dirty="0">
                <a:solidFill>
                  <a:srgbClr val="0000CC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 yellow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/ˈ</a:t>
            </a:r>
            <a:r>
              <a:rPr lang="en-US" sz="2400" dirty="0" err="1">
                <a:solidFill>
                  <a:srgbClr val="0000CC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j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eləʊ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/ </a:t>
            </a:r>
            <a:r>
              <a:rPr lang="en-US" sz="2400" dirty="0">
                <a:solidFill>
                  <a:srgbClr val="0000CC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pen</a:t>
            </a:r>
            <a:endParaRPr lang="ru-RU" sz="2400" dirty="0">
              <a:solidFill>
                <a:srgbClr val="0000CC"/>
              </a:solidFill>
              <a:effectLst>
                <a:glow rad="127000">
                  <a:schemeClr val="bg1">
                    <a:lumMod val="95000"/>
                  </a:schemeClr>
                </a:glow>
              </a:effectLst>
              <a:latin typeface="a_FuturaRoundDemi" panose="020F0702020204020204" pitchFamily="34" charset="-5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77792" y="6227784"/>
            <a:ext cx="4068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an</a:t>
            </a:r>
            <a:r>
              <a:rPr lang="en-US" sz="2400" dirty="0">
                <a:solidFill>
                  <a:srgbClr val="0000CC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 English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/ˈ</a:t>
            </a:r>
            <a:r>
              <a:rPr lang="en-US" sz="2400" dirty="0" err="1">
                <a:solidFill>
                  <a:srgbClr val="FF0000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ɪ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ŋglɪʃ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/ </a:t>
            </a:r>
            <a:r>
              <a:rPr lang="en-US" sz="2400" dirty="0">
                <a:solidFill>
                  <a:srgbClr val="0000CC"/>
                </a:solidFill>
                <a:effectLst>
                  <a:glow rad="127000">
                    <a:schemeClr val="bg1">
                      <a:lumMod val="95000"/>
                    </a:schemeClr>
                  </a:glow>
                </a:effectLst>
                <a:latin typeface="a_FuturaRoundDemi" panose="020F0702020204020204" pitchFamily="34" charset="-52"/>
              </a:rPr>
              <a:t>book</a:t>
            </a:r>
            <a:endParaRPr lang="ru-RU" sz="2400" dirty="0">
              <a:solidFill>
                <a:srgbClr val="0000CC"/>
              </a:solidFill>
              <a:effectLst>
                <a:glow rad="127000">
                  <a:schemeClr val="bg1">
                    <a:lumMod val="95000"/>
                  </a:schemeClr>
                </a:glow>
              </a:effectLst>
              <a:latin typeface="a_FuturaRoundDemi" panose="020F0702020204020204" pitchFamily="34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58" y="5813903"/>
            <a:ext cx="652841" cy="65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7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litter pattern="hexago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62664" cy="1162050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rgbClr val="7030A0"/>
                </a:solidFill>
              </a:rPr>
              <a:t>Put the words on the right train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048596" name="Содержимое 3"/>
          <p:cNvSpPr>
            <a:spLocks noGrp="1"/>
          </p:cNvSpPr>
          <p:nvPr>
            <p:ph sz="quarter" idx="13"/>
          </p:nvPr>
        </p:nvSpPr>
        <p:spPr>
          <a:xfrm>
            <a:off x="827584" y="1676400"/>
            <a:ext cx="7859216" cy="4572000"/>
          </a:xfrm>
        </p:spPr>
        <p:txBody>
          <a:bodyPr/>
          <a:lstStyle/>
          <a:p>
            <a:pPr>
              <a:buNone/>
            </a:pPr>
            <a:r>
              <a:rPr lang="en-US" dirty="0"/>
              <a:t>Tea set, Egg, Animal, Pencil, Umbrella, Rocking horse, Orange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48597" name="Блок-схема: магнитный диск 4"/>
          <p:cNvSpPr/>
          <p:nvPr/>
        </p:nvSpPr>
        <p:spPr>
          <a:xfrm rot="16200000">
            <a:off x="809582" y="3014954"/>
            <a:ext cx="1080120" cy="133214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2">
                    <a:lumMod val="25000"/>
                  </a:schemeClr>
                </a:solidFill>
              </a:rPr>
              <a:t>A</a:t>
            </a:r>
            <a:endParaRPr lang="ru-RU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48598" name="Куб 5"/>
          <p:cNvSpPr/>
          <p:nvPr/>
        </p:nvSpPr>
        <p:spPr>
          <a:xfrm>
            <a:off x="1979712" y="2852936"/>
            <a:ext cx="1368152" cy="136815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Tea set</a:t>
            </a:r>
            <a:endParaRPr lang="ru-RU" sz="2400" dirty="0"/>
          </a:p>
        </p:txBody>
      </p:sp>
      <p:sp>
        <p:nvSpPr>
          <p:cNvPr id="1048599" name="Куб 6"/>
          <p:cNvSpPr/>
          <p:nvPr/>
        </p:nvSpPr>
        <p:spPr>
          <a:xfrm>
            <a:off x="3491880" y="2852936"/>
            <a:ext cx="1368152" cy="136815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Pencil</a:t>
            </a:r>
            <a:endParaRPr lang="ru-RU" sz="2400" dirty="0"/>
          </a:p>
        </p:txBody>
      </p:sp>
      <p:sp>
        <p:nvSpPr>
          <p:cNvPr id="1048600" name="Куб 7"/>
          <p:cNvSpPr/>
          <p:nvPr/>
        </p:nvSpPr>
        <p:spPr>
          <a:xfrm>
            <a:off x="4932040" y="2852936"/>
            <a:ext cx="1368152" cy="136815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Rocking horse</a:t>
            </a:r>
            <a:endParaRPr lang="ru-RU" dirty="0"/>
          </a:p>
        </p:txBody>
      </p:sp>
      <p:sp>
        <p:nvSpPr>
          <p:cNvPr id="1048601" name="Блок-схема: магнитный диск 9"/>
          <p:cNvSpPr/>
          <p:nvPr/>
        </p:nvSpPr>
        <p:spPr>
          <a:xfrm rot="16200000">
            <a:off x="1097614" y="4671138"/>
            <a:ext cx="1080120" cy="1332148"/>
          </a:xfrm>
          <a:prstGeom prst="flowChartMagneticDisk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bg2">
                    <a:lumMod val="25000"/>
                  </a:schemeClr>
                </a:solidFill>
              </a:rPr>
              <a:t>An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48602" name="Куб 10"/>
          <p:cNvSpPr/>
          <p:nvPr/>
        </p:nvSpPr>
        <p:spPr>
          <a:xfrm>
            <a:off x="2339752" y="4581128"/>
            <a:ext cx="1368152" cy="1368152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Egg</a:t>
            </a:r>
            <a:endParaRPr lang="ru-RU" sz="3200" dirty="0"/>
          </a:p>
        </p:txBody>
      </p:sp>
      <p:sp>
        <p:nvSpPr>
          <p:cNvPr id="1048603" name="Куб 11"/>
          <p:cNvSpPr/>
          <p:nvPr/>
        </p:nvSpPr>
        <p:spPr>
          <a:xfrm>
            <a:off x="3779912" y="4509120"/>
            <a:ext cx="1368152" cy="1368152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Animal</a:t>
            </a:r>
            <a:endParaRPr lang="ru-RU" sz="2000" dirty="0"/>
          </a:p>
        </p:txBody>
      </p:sp>
      <p:sp>
        <p:nvSpPr>
          <p:cNvPr id="1048604" name="Куб 12"/>
          <p:cNvSpPr/>
          <p:nvPr/>
        </p:nvSpPr>
        <p:spPr>
          <a:xfrm>
            <a:off x="5220072" y="4509120"/>
            <a:ext cx="1656184" cy="1368152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Umbrella</a:t>
            </a:r>
            <a:endParaRPr lang="ru-RU" sz="2000" dirty="0"/>
          </a:p>
        </p:txBody>
      </p:sp>
      <p:sp>
        <p:nvSpPr>
          <p:cNvPr id="1048605" name="Куб 13"/>
          <p:cNvSpPr/>
          <p:nvPr/>
        </p:nvSpPr>
        <p:spPr>
          <a:xfrm>
            <a:off x="6948264" y="4509120"/>
            <a:ext cx="1368152" cy="1368152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Orange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342584" cy="1162050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chemeClr val="bg2">
                    <a:lumMod val="25000"/>
                  </a:schemeClr>
                </a:solidFill>
              </a:rPr>
              <a:t>Letter “O”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97153" name="Picture 2" descr="C:\Users\Нина\Desktop\презентация\Новая папка (2)\IMG_20171206_1133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388643"/>
            <a:ext cx="8147248" cy="3992685"/>
          </a:xfrm>
          <a:prstGeom prst="rect">
            <a:avLst/>
          </a:prstGeom>
          <a:noFill/>
        </p:spPr>
      </p:pic>
      <p:pic>
        <p:nvPicPr>
          <p:cNvPr id="2097154" name="Track No26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6416" y="162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97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6" fill="hold"/>
                                        <p:tgtEl>
                                          <p:spTgt spid="2097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5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9715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08201"/>
              </p:ext>
            </p:extLst>
          </p:nvPr>
        </p:nvGraphicFramePr>
        <p:xfrm>
          <a:off x="467544" y="2420888"/>
          <a:ext cx="8255278" cy="443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7639">
                  <a:extLst>
                    <a:ext uri="{9D8B030D-6E8A-4147-A177-3AD203B41FA5}">
                      <a16:colId xmlns:a16="http://schemas.microsoft.com/office/drawing/2014/main" val="2981411688"/>
                    </a:ext>
                  </a:extLst>
                </a:gridCol>
                <a:gridCol w="4127639">
                  <a:extLst>
                    <a:ext uri="{9D8B030D-6E8A-4147-A177-3AD203B41FA5}">
                      <a16:colId xmlns:a16="http://schemas.microsoft.com/office/drawing/2014/main" val="2704936782"/>
                    </a:ext>
                  </a:extLst>
                </a:gridCol>
              </a:tblGrid>
              <a:tr h="55463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  <a:r>
                        <a:rPr lang="en-US" u="sng" dirty="0"/>
                        <a:t>o</a:t>
                      </a:r>
                      <a:r>
                        <a:rPr lang="en-US" dirty="0"/>
                        <a:t>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dr</a:t>
                      </a:r>
                      <a:r>
                        <a:rPr lang="en-US" u="sng" dirty="0"/>
                        <a:t>o</a:t>
                      </a:r>
                      <a:r>
                        <a:rPr lang="en-US" dirty="0"/>
                        <a:t>p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041978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94382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949892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753422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398569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71923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845975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85884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576" y="1052736"/>
            <a:ext cx="79672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Распредели слова по столбикам в зависимости от </a:t>
            </a:r>
          </a:p>
          <a:p>
            <a:r>
              <a:rPr lang="ru-RU" sz="2400" dirty="0"/>
              <a:t>правил чтения:</a:t>
            </a:r>
          </a:p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ke, r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cking, wr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ng, 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ver, g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t, g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bject, ph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ne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68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(8) поем bye-bye song">
            <a:hlinkClick r:id="" action="ppaction://media"/>
            <a:extLst>
              <a:ext uri="{FF2B5EF4-FFF2-40B4-BE49-F238E27FC236}">
                <a16:creationId xmlns:a16="http://schemas.microsoft.com/office/drawing/2014/main" id="{5E92E268-7D61-4646-AA1A-427E7F9D0C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548680"/>
            <a:ext cx="748883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8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21088"/>
            <a:ext cx="6060956" cy="23843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16632"/>
            <a:ext cx="7920880" cy="5143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3200" dirty="0">
                <a:solidFill>
                  <a:srgbClr val="FF0000"/>
                </a:solidFill>
              </a:rPr>
              <a:t>Homework </a:t>
            </a:r>
            <a:r>
              <a:rPr lang="ru-RU" sz="3200" dirty="0">
                <a:solidFill>
                  <a:srgbClr val="FF0000"/>
                </a:solidFill>
              </a:rPr>
              <a:t>карточка +учить </a:t>
            </a:r>
            <a:r>
              <a:rPr lang="ru-RU" sz="3200" dirty="0" err="1">
                <a:solidFill>
                  <a:srgbClr val="FF0000"/>
                </a:solidFill>
              </a:rPr>
              <a:t>слова,правило</a:t>
            </a:r>
            <a:endParaRPr lang="ru-RU" sz="3200"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ru-RU" b="1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Построй предложения из слов</a:t>
            </a:r>
            <a:r>
              <a:rPr lang="en-US" dirty="0"/>
              <a:t>Homework</a:t>
            </a:r>
            <a:endParaRPr lang="ru-RU" dirty="0"/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1: is, this, box, a, musical. _________________________________________________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2: horse, is, rocking, that, a. ________________________________________________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3: set, that, a, is, tea. </a:t>
            </a:r>
            <a:r>
              <a:rPr lang="ru-RU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______________________________________________________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4: this, whose, train, is?</a:t>
            </a:r>
            <a:r>
              <a:rPr lang="ru-RU" dirty="0">
                <a:solidFill>
                  <a:srgbClr val="1D1D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____________________________________________________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1124744"/>
            <a:ext cx="460851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malafeewatatyana@yandex.ru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5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18648" cy="116205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chemeClr val="bg2">
                    <a:lumMod val="25000"/>
                  </a:schemeClr>
                </a:solidFill>
              </a:rPr>
              <a:t>THANK YOU</a:t>
            </a:r>
            <a:endParaRPr lang="ru-RU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97152" name="Picture 2" descr="C:\Users\Нина\Desktop\презентация\Новая папка (2)\good-bye-amp-luck-1779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676402"/>
            <a:ext cx="5976664" cy="4795650"/>
          </a:xfrm>
          <a:prstGeom prst="rect">
            <a:avLst/>
          </a:prstGeom>
          <a:noFill/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28384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DECEMBER, 1</a:t>
            </a:r>
            <a:r>
              <a:rPr lang="ru-RU" sz="5400" dirty="0" smtClean="0">
                <a:solidFill>
                  <a:srgbClr val="FF0000"/>
                </a:solidFill>
              </a:rPr>
              <a:t>6</a:t>
            </a:r>
            <a:r>
              <a:rPr lang="en-US" sz="5400" baseline="30000" dirty="0" err="1" smtClean="0">
                <a:solidFill>
                  <a:srgbClr val="FF0000"/>
                </a:solidFill>
              </a:rPr>
              <a:t>th</a:t>
            </a:r>
            <a:r>
              <a:rPr lang="en-US" sz="5400" dirty="0" err="1" smtClean="0">
                <a:solidFill>
                  <a:srgbClr val="FF0000"/>
                </a:solidFill>
              </a:rPr>
              <a:t>.</a:t>
            </a:r>
            <a:r>
              <a:rPr lang="en-US" sz="5400" dirty="0">
                <a:solidFill>
                  <a:srgbClr val="FF0000"/>
                </a:solidFill>
              </a:rPr>
              <a:t/>
            </a:r>
            <a:br>
              <a:rPr lang="en-US" sz="54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FF0000"/>
                </a:solidFill>
              </a:rPr>
              <a:t>Classwork.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36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2"/>
          <p:cNvSpPr>
            <a:spLocks noGrp="1"/>
          </p:cNvSpPr>
          <p:nvPr>
            <p:ph type="title"/>
          </p:nvPr>
        </p:nvSpPr>
        <p:spPr>
          <a:xfrm>
            <a:off x="685800" y="514352"/>
            <a:ext cx="7846640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Притяжательный падеж-обозначает принадлежность кому-либо.</a:t>
            </a:r>
            <a:r>
              <a:rPr lang="en-US" sz="3600" b="1" dirty="0" smtClean="0">
                <a:solidFill>
                  <a:srgbClr val="7030A0"/>
                </a:solidFill>
              </a:rPr>
              <a:t>Mu</a:t>
            </a:r>
            <a:r>
              <a:rPr lang="en-US" sz="3600" b="1" dirty="0" smtClean="0">
                <a:solidFill>
                  <a:srgbClr val="FF0000"/>
                </a:solidFill>
              </a:rPr>
              <a:t>m’s</a:t>
            </a:r>
            <a:r>
              <a:rPr lang="en-US" sz="3600" b="1" dirty="0" smtClean="0">
                <a:solidFill>
                  <a:srgbClr val="7030A0"/>
                </a:solidFill>
              </a:rPr>
              <a:t> toys</a:t>
            </a:r>
            <a:r>
              <a:rPr lang="ru-RU" sz="3600" b="1" dirty="0" smtClean="0">
                <a:solidFill>
                  <a:srgbClr val="7030A0"/>
                </a:solidFill>
              </a:rPr>
              <a:t>-мамины игрушки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048613" name="Текст 4"/>
          <p:cNvSpPr>
            <a:spLocks noGrp="1"/>
          </p:cNvSpPr>
          <p:nvPr>
            <p:ph type="body" sz="half" idx="2"/>
          </p:nvPr>
        </p:nvSpPr>
        <p:spPr>
          <a:xfrm>
            <a:off x="685800" y="1676400"/>
            <a:ext cx="6982544" cy="888504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dirty="0">
                <a:latin typeface="Bradley Hand ITC" pitchFamily="66" charset="0"/>
              </a:rPr>
              <a:t>Tea set                                          Musical box</a:t>
            </a:r>
            <a:endParaRPr lang="ru-RU" sz="2800" b="1" dirty="0"/>
          </a:p>
          <a:p>
            <a:endParaRPr lang="en-US" sz="2800" dirty="0">
              <a:latin typeface="Bradley Hand ITC" pitchFamily="66" charset="0"/>
            </a:endParaRPr>
          </a:p>
        </p:txBody>
      </p:sp>
      <p:pic>
        <p:nvPicPr>
          <p:cNvPr id="2097155" name="Picture 2" descr="C:\Users\Нина\Desktop\презентация\Новая папка (2)\1937.750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39897"/>
            <a:ext cx="4724003" cy="4150824"/>
          </a:xfrm>
          <a:prstGeom prst="rect">
            <a:avLst/>
          </a:prstGeom>
          <a:noFill/>
        </p:spPr>
      </p:pic>
      <p:pic>
        <p:nvPicPr>
          <p:cNvPr id="2097156" name="Picture 3" descr="C:\Users\Нина\Desktop\презентация\Новая папка (2)\615000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544053"/>
            <a:ext cx="3808561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4" descr="C:\Users\Нина\Desktop\презентация\Новая папка (2)\loshadka-kachalka-s-mekhom-rzhet_skachet-vertit-hvostom-otkryvayet-r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0604" y="2803748"/>
            <a:ext cx="3505572" cy="3505572"/>
          </a:xfrm>
          <a:prstGeom prst="rect">
            <a:avLst/>
          </a:prstGeom>
          <a:noFill/>
        </p:spPr>
      </p:pic>
      <p:sp>
        <p:nvSpPr>
          <p:cNvPr id="1048614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774632" cy="1162050"/>
          </a:xfrm>
        </p:spPr>
        <p:txBody>
          <a:bodyPr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+mn-lt"/>
              </a:rPr>
              <a:t>Lulu’s toys</a:t>
            </a:r>
            <a:endParaRPr lang="ru-RU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048615" name="Текст 2"/>
          <p:cNvSpPr>
            <a:spLocks noGrp="1"/>
          </p:cNvSpPr>
          <p:nvPr>
            <p:ph type="body" sz="half" idx="2"/>
          </p:nvPr>
        </p:nvSpPr>
        <p:spPr>
          <a:xfrm>
            <a:off x="685800" y="1676400"/>
            <a:ext cx="7774632" cy="528464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Bradley Hand ITC" pitchFamily="66" charset="0"/>
              </a:rPr>
              <a:t>Doll                       Elephant                           Rocking horse</a:t>
            </a:r>
            <a:endParaRPr lang="ru-RU" sz="2400" b="1" dirty="0"/>
          </a:p>
        </p:txBody>
      </p:sp>
      <p:pic>
        <p:nvPicPr>
          <p:cNvPr id="2097158" name="Picture 3" descr="C:\Users\Нина\Desktop\презентация\Новая папка (2)\72ff89773c9ada0b65e3e4be9ec747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3240360" cy="3240360"/>
          </a:xfrm>
          <a:prstGeom prst="rect">
            <a:avLst/>
          </a:prstGeom>
          <a:noFill/>
        </p:spPr>
      </p:pic>
      <p:pic>
        <p:nvPicPr>
          <p:cNvPr id="2097159" name="Picture 2" descr="C:\Users\Нина\Desktop\презентация\Новая папка (2)\data-slony-slon-miron-s-pl-pers-2-750x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7656" y="3247365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4" descr="C:\Users\Нина\Desktop\презентация\Новая папка (2)\30d12dcd864d91e2f8b7976d5fcc23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9920" y="2966616"/>
            <a:ext cx="2244080" cy="2244080"/>
          </a:xfrm>
          <a:prstGeom prst="rect">
            <a:avLst/>
          </a:prstGeom>
          <a:noFill/>
        </p:spPr>
      </p:pic>
      <p:sp>
        <p:nvSpPr>
          <p:cNvPr id="1048616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rgbClr val="7030A0"/>
                </a:solidFill>
              </a:rPr>
              <a:t>Larry’s toys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048617" name="Текст 2"/>
          <p:cNvSpPr>
            <a:spLocks noGrp="1"/>
          </p:cNvSpPr>
          <p:nvPr>
            <p:ph type="body" sz="half" idx="2"/>
          </p:nvPr>
        </p:nvSpPr>
        <p:spPr>
          <a:xfrm>
            <a:off x="685800" y="1676400"/>
            <a:ext cx="7702624" cy="67248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n-US" sz="3200" b="1" dirty="0" err="1">
                <a:latin typeface="Bradley Hand ITC" pitchFamily="66" charset="0"/>
              </a:rPr>
              <a:t>Aeroplane</a:t>
            </a:r>
            <a:r>
              <a:rPr lang="en-US" sz="3200" b="1" dirty="0">
                <a:latin typeface="Bradley Hand ITC" pitchFamily="66" charset="0"/>
              </a:rPr>
              <a:t>           Train                     Ball</a:t>
            </a:r>
            <a:endParaRPr lang="ru-RU" sz="3200" b="1" dirty="0"/>
          </a:p>
        </p:txBody>
      </p:sp>
      <p:pic>
        <p:nvPicPr>
          <p:cNvPr id="2097161" name="Picture 2" descr="C:\Users\Нина\Desktop\презентация\Новая папка (2)\26a56ac6ab1de5fcb5fceeda5ce5ffc2aff7af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66616"/>
            <a:ext cx="3347864" cy="2880320"/>
          </a:xfrm>
          <a:prstGeom prst="rect">
            <a:avLst/>
          </a:prstGeom>
          <a:noFill/>
        </p:spPr>
      </p:pic>
      <p:pic>
        <p:nvPicPr>
          <p:cNvPr id="2097162" name="Picture 3" descr="C:\Users\Нина\Desktop\презентация\Новая папка (2)\0_157b3e_7ce3fe5f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88656"/>
            <a:ext cx="4032448" cy="2769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80728"/>
            <a:ext cx="6827831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Musical box –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музыкальная шкатулка</a:t>
            </a: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ea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set- 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чайный сервиз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Aeroplane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- c</a:t>
            </a:r>
            <a:r>
              <a:rPr lang="ru-RU" sz="3200" dirty="0" err="1">
                <a:solidFill>
                  <a:srgbClr val="002060"/>
                </a:solidFill>
                <a:cs typeface="MV Boli" panose="02000500030200090000" pitchFamily="2" charset="0"/>
              </a:rPr>
              <a:t>амолёт</a:t>
            </a:r>
            <a:endParaRPr lang="ru-RU" sz="3200" dirty="0">
              <a:solidFill>
                <a:srgbClr val="002060"/>
              </a:solidFill>
              <a:cs typeface="MV Boli" panose="02000500030200090000" pitchFamily="2" charset="0"/>
            </a:endParaRP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B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all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-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мяч</a:t>
            </a: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Tr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ai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n-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поезд</a:t>
            </a: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Ro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ck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ing h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or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se- 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лошадка-качалка</a:t>
            </a: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Ele</a:t>
            </a:r>
            <a:r>
              <a:rPr lang="en-US" sz="3200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ph</a:t>
            </a:r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ant-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слон</a:t>
            </a:r>
          </a:p>
          <a:p>
            <a:r>
              <a:rPr lang="en-US" sz="3200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Doll-</a:t>
            </a:r>
            <a:r>
              <a:rPr lang="ru-RU" sz="3200" dirty="0">
                <a:solidFill>
                  <a:srgbClr val="002060"/>
                </a:solidFill>
                <a:cs typeface="MV Boli" panose="02000500030200090000" pitchFamily="2" charset="0"/>
              </a:rPr>
              <a:t>кукла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Рукописный ввод 3"/>
              <p14:cNvContentPartPr/>
              <p14:nvPr/>
            </p14:nvContentPartPr>
            <p14:xfrm>
              <a:off x="992520" y="5049000"/>
              <a:ext cx="360" cy="360"/>
            </p14:xfrm>
          </p:contentPart>
        </mc:Choice>
        <mc:Fallback>
          <p:pic>
            <p:nvPicPr>
              <p:cNvPr id="4" name="Рукописный ввод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160" y="503964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953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Рукописный ввод 2"/>
              <p14:cNvContentPartPr/>
              <p14:nvPr/>
            </p14:nvContentPartPr>
            <p14:xfrm>
              <a:off x="6251760" y="3539880"/>
              <a:ext cx="1359360" cy="1353240"/>
            </p14:xfrm>
          </p:contentPart>
        </mc:Choice>
        <mc:Fallback>
          <p:pic>
            <p:nvPicPr>
              <p:cNvPr id="3" name="Рукописный ввод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42400" y="3530520"/>
                <a:ext cx="1378080" cy="137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734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303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/>
          <a:lstStyle/>
          <a:p>
            <a:r>
              <a:rPr lang="en-US" sz="4400" dirty="0">
                <a:solidFill>
                  <a:srgbClr val="7030A0"/>
                </a:solidFill>
              </a:rPr>
              <a:t>Read and complete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048620" name="Содержимое 3"/>
          <p:cNvSpPr>
            <a:spLocks noGrp="1"/>
          </p:cNvSpPr>
          <p:nvPr>
            <p:ph sz="quarter" idx="13"/>
          </p:nvPr>
        </p:nvSpPr>
        <p:spPr>
          <a:xfrm>
            <a:off x="5292080" y="1676400"/>
            <a:ext cx="3394720" cy="4572000"/>
          </a:xfrm>
        </p:spPr>
        <p:txBody>
          <a:bodyPr/>
          <a:lstStyle/>
          <a:p>
            <a:r>
              <a:rPr lang="en-US" dirty="0"/>
              <a:t>Musical box</a:t>
            </a:r>
          </a:p>
          <a:p>
            <a:r>
              <a:rPr lang="en-US" dirty="0"/>
              <a:t>Tea set</a:t>
            </a:r>
          </a:p>
          <a:p>
            <a:r>
              <a:rPr lang="en-US" dirty="0"/>
              <a:t>Doll</a:t>
            </a:r>
          </a:p>
          <a:p>
            <a:r>
              <a:rPr lang="en-US" dirty="0"/>
              <a:t>Elephant</a:t>
            </a:r>
          </a:p>
          <a:p>
            <a:r>
              <a:rPr lang="en-US" dirty="0"/>
              <a:t>Rocking horse</a:t>
            </a:r>
          </a:p>
          <a:p>
            <a:r>
              <a:rPr lang="en-US" dirty="0"/>
              <a:t>Train</a:t>
            </a:r>
          </a:p>
          <a:p>
            <a:r>
              <a:rPr lang="en-US" dirty="0" err="1"/>
              <a:t>Aeroplane</a:t>
            </a:r>
            <a:endParaRPr lang="en-US" dirty="0"/>
          </a:p>
          <a:p>
            <a:r>
              <a:rPr lang="en-US" dirty="0"/>
              <a:t>Ball</a:t>
            </a:r>
            <a:endParaRPr lang="ru-RU" dirty="0"/>
          </a:p>
        </p:txBody>
      </p:sp>
      <p:sp>
        <p:nvSpPr>
          <p:cNvPr id="1048619" name="Текст 2"/>
          <p:cNvSpPr>
            <a:spLocks noGrp="1"/>
          </p:cNvSpPr>
          <p:nvPr>
            <p:ph type="body" sz="half" idx="2"/>
          </p:nvPr>
        </p:nvSpPr>
        <p:spPr>
          <a:xfrm>
            <a:off x="675456" y="1772816"/>
            <a:ext cx="2951767" cy="3158348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en-US" sz="1800" dirty="0" err="1"/>
              <a:t>Mus__al</a:t>
            </a:r>
            <a:r>
              <a:rPr lang="en-US" sz="1800" dirty="0"/>
              <a:t> </a:t>
            </a:r>
            <a:r>
              <a:rPr lang="en-US" sz="1800" dirty="0" err="1"/>
              <a:t>bo</a:t>
            </a:r>
            <a:r>
              <a:rPr lang="en-US" sz="1800" dirty="0"/>
              <a:t>_</a:t>
            </a:r>
          </a:p>
          <a:p>
            <a:pPr marL="342900" indent="-342900">
              <a:buAutoNum type="arabicPeriod"/>
            </a:pPr>
            <a:r>
              <a:rPr lang="en-US" sz="1800" dirty="0"/>
              <a:t>T__ se_</a:t>
            </a:r>
          </a:p>
          <a:p>
            <a:pPr marL="342900" indent="-342900">
              <a:buAutoNum type="arabicPeriod"/>
            </a:pPr>
            <a:r>
              <a:rPr lang="en-US" sz="1800" dirty="0" err="1"/>
              <a:t>Dol</a:t>
            </a:r>
            <a:r>
              <a:rPr lang="en-US" sz="1800" dirty="0"/>
              <a:t>_</a:t>
            </a:r>
          </a:p>
          <a:p>
            <a:pPr marL="342900" indent="-342900">
              <a:buAutoNum type="arabicPeriod"/>
            </a:pPr>
            <a:r>
              <a:rPr lang="en-US" sz="1800" dirty="0" err="1"/>
              <a:t>Ele__ant</a:t>
            </a: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 err="1"/>
              <a:t>Dol</a:t>
            </a:r>
            <a:r>
              <a:rPr lang="en-US" sz="1800" dirty="0"/>
              <a:t>_</a:t>
            </a:r>
          </a:p>
          <a:p>
            <a:pPr marL="342900" indent="-342900">
              <a:buAutoNum type="arabicPeriod"/>
            </a:pPr>
            <a:r>
              <a:rPr lang="en-US" sz="1800" dirty="0" err="1"/>
              <a:t>Ro__ing</a:t>
            </a:r>
            <a:r>
              <a:rPr lang="en-US" sz="1800" dirty="0"/>
              <a:t> _</a:t>
            </a:r>
            <a:r>
              <a:rPr lang="en-US" sz="1800" dirty="0" err="1"/>
              <a:t>orse</a:t>
            </a: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 err="1"/>
              <a:t>Tr__n</a:t>
            </a: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 err="1"/>
              <a:t>A_ropl_ne</a:t>
            </a:r>
            <a:endParaRPr lang="en-US" sz="1800" dirty="0"/>
          </a:p>
          <a:p>
            <a:pPr marL="342900" indent="-342900">
              <a:buAutoNum type="arabicPeriod"/>
            </a:pPr>
            <a:r>
              <a:rPr lang="en-US" sz="1800" dirty="0" err="1"/>
              <a:t>B_l</a:t>
            </a:r>
            <a:r>
              <a:rPr lang="en-US" sz="1800" dirty="0"/>
              <a:t>_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4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48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48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86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486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486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elloawesomeworld.com/wp-content/uploads/2015/10/aAn2sli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665" y="4065104"/>
            <a:ext cx="4495971" cy="27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103"/>
            <a:ext cx="1200813" cy="12069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0813" y="324007"/>
            <a:ext cx="60708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FuturaRoundDemi" panose="020F0702020204020204" pitchFamily="34" charset="-52"/>
              </a:rPr>
              <a:t>Неопределённый артикль</a:t>
            </a:r>
            <a:endParaRPr lang="ru-RU" sz="3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FuturaRoundDemi" panose="020F0702020204020204" pitchFamily="34" charset="-5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767" y="324007"/>
            <a:ext cx="1713877" cy="9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6648" y="1042073"/>
            <a:ext cx="81489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rgbClr val="0000CC"/>
                </a:solidFill>
                <a:latin typeface="a_FuturaRoundDemi" panose="020F0702020204020204" pitchFamily="34" charset="-52"/>
              </a:rPr>
              <a:t>Артикль</a:t>
            </a:r>
            <a:r>
              <a:rPr lang="ru-RU" sz="2600" b="0" dirty="0">
                <a:latin typeface="a_FuturaRoundDemi" panose="020F0702020204020204" pitchFamily="34" charset="-52"/>
              </a:rPr>
              <a:t> – служебная часть речи. Служит признаком существительного. Чаще всего на русский язык не переводится.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9019" y="2334733"/>
            <a:ext cx="850680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0" dirty="0">
                <a:latin typeface="a_FuturaRoundDemi" panose="020F0702020204020204" pitchFamily="34" charset="-52"/>
              </a:rPr>
              <a:t>Артикль бывает </a:t>
            </a:r>
            <a:r>
              <a:rPr lang="ru-RU" sz="2600" b="0" dirty="0">
                <a:solidFill>
                  <a:srgbClr val="C00000"/>
                </a:solidFill>
                <a:latin typeface="a_FuturaRoundDemi" panose="020F0702020204020204" pitchFamily="34" charset="-52"/>
              </a:rPr>
              <a:t>неопределённым</a:t>
            </a:r>
            <a:r>
              <a:rPr lang="ru-RU" sz="2600" b="0" dirty="0">
                <a:latin typeface="a_FuturaRoundDemi" panose="020F0702020204020204" pitchFamily="34" charset="-52"/>
              </a:rPr>
              <a:t> и определённым.</a:t>
            </a:r>
          </a:p>
        </p:txBody>
      </p:sp>
      <p:sp>
        <p:nvSpPr>
          <p:cNvPr id="9" name="Стрелка вниз 8"/>
          <p:cNvSpPr/>
          <p:nvPr/>
        </p:nvSpPr>
        <p:spPr bwMode="auto">
          <a:xfrm rot="2595515">
            <a:off x="2920106" y="2737724"/>
            <a:ext cx="397566" cy="482554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9019" y="3151794"/>
            <a:ext cx="850680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rgbClr val="0000CC"/>
                </a:solidFill>
                <a:latin typeface="a_FuturaRoundDemi" panose="020F0702020204020204" pitchFamily="34" charset="-52"/>
              </a:rPr>
              <a:t>Неопределённый</a:t>
            </a:r>
            <a:r>
              <a:rPr lang="ru-RU" sz="2600" b="0" dirty="0">
                <a:latin typeface="a_FuturaRoundDemi" panose="020F0702020204020204" pitchFamily="34" charset="-52"/>
              </a:rPr>
              <a:t> артикль </a:t>
            </a:r>
            <a:r>
              <a:rPr lang="en-US" sz="2600" b="0" dirty="0">
                <a:solidFill>
                  <a:srgbClr val="C00000"/>
                </a:solidFill>
                <a:latin typeface="a_FuturaRoundDemi" panose="020F0702020204020204" pitchFamily="34" charset="-52"/>
              </a:rPr>
              <a:t>a / an </a:t>
            </a:r>
            <a:r>
              <a:rPr lang="ru-RU" sz="2600" b="0" dirty="0">
                <a:latin typeface="a_FuturaRoundDemi" panose="020F0702020204020204" pitchFamily="34" charset="-52"/>
              </a:rPr>
              <a:t>ставится перед существительными </a:t>
            </a:r>
            <a:r>
              <a:rPr lang="ru-RU" sz="2600" dirty="0">
                <a:solidFill>
                  <a:srgbClr val="0000CC"/>
                </a:solidFill>
                <a:latin typeface="a_FuturaRoundDemi" panose="020F0702020204020204" pitchFamily="34" charset="-52"/>
              </a:rPr>
              <a:t>единственного</a:t>
            </a:r>
            <a:r>
              <a:rPr lang="ru-RU" sz="2600" b="0" dirty="0">
                <a:latin typeface="a_FuturaRoundDemi" panose="020F0702020204020204" pitchFamily="34" charset="-52"/>
              </a:rPr>
              <a:t> числа (имеет значение «один»), когда</a:t>
            </a:r>
          </a:p>
          <a:p>
            <a:r>
              <a:rPr lang="ru-RU" sz="2600" b="0" dirty="0">
                <a:latin typeface="a_FuturaRoundDemi" panose="020F0702020204020204" pitchFamily="34" charset="-52"/>
              </a:rPr>
              <a:t>существительное в </a:t>
            </a:r>
          </a:p>
          <a:p>
            <a:r>
              <a:rPr lang="ru-RU" sz="2600" b="0" dirty="0">
                <a:latin typeface="a_FuturaRoundDemi" panose="020F0702020204020204" pitchFamily="34" charset="-52"/>
              </a:rPr>
              <a:t>предложении </a:t>
            </a:r>
          </a:p>
          <a:p>
            <a:r>
              <a:rPr lang="ru-RU" sz="2600" b="0" dirty="0">
                <a:latin typeface="a_FuturaRoundDemi" panose="020F0702020204020204" pitchFamily="34" charset="-52"/>
              </a:rPr>
              <a:t>употребляется </a:t>
            </a:r>
            <a:r>
              <a:rPr lang="ru-RU" sz="2600" dirty="0">
                <a:solidFill>
                  <a:srgbClr val="0000CC"/>
                </a:solidFill>
                <a:latin typeface="a_FuturaRoundDemi" panose="020F0702020204020204" pitchFamily="34" charset="-52"/>
              </a:rPr>
              <a:t>впервые</a:t>
            </a:r>
            <a:r>
              <a:rPr lang="ru-RU" sz="2600" b="0" dirty="0">
                <a:latin typeface="a_FuturaRoundDemi" panose="020F0702020204020204" pitchFamily="34" charset="-52"/>
              </a:rPr>
              <a:t>.</a:t>
            </a:r>
          </a:p>
          <a:p>
            <a:endParaRPr lang="en-US" sz="2600" b="0" dirty="0">
              <a:latin typeface="a_FuturaRoundDemi" panose="020F0702020204020204" pitchFamily="34" charset="-52"/>
            </a:endParaRPr>
          </a:p>
          <a:p>
            <a:r>
              <a:rPr lang="en-US" sz="2600" b="0" dirty="0">
                <a:latin typeface="a_FuturaRoundDemi" panose="020F0702020204020204" pitchFamily="34" charset="-52"/>
              </a:rPr>
              <a:t>    This is </a:t>
            </a:r>
            <a:r>
              <a:rPr lang="en-US" sz="2600" b="0" dirty="0">
                <a:solidFill>
                  <a:srgbClr val="FF0000"/>
                </a:solidFill>
                <a:latin typeface="a_FuturaRoundDemi" panose="020F0702020204020204" pitchFamily="34" charset="-52"/>
              </a:rPr>
              <a:t>a</a:t>
            </a:r>
            <a:r>
              <a:rPr lang="en-US" sz="2600" b="0" dirty="0">
                <a:latin typeface="a_FuturaRoundDemi" panose="020F0702020204020204" pitchFamily="34" charset="-52"/>
              </a:rPr>
              <a:t> cat. </a:t>
            </a:r>
            <a:r>
              <a:rPr lang="ru-RU" sz="2600" b="0" dirty="0">
                <a:latin typeface="a_FuturaRoundDemi" panose="020F0702020204020204" pitchFamily="34" charset="-52"/>
              </a:rPr>
              <a:t> </a:t>
            </a:r>
          </a:p>
        </p:txBody>
      </p:sp>
      <p:pic>
        <p:nvPicPr>
          <p:cNvPr id="5125" name="Picture 5" descr="http://1.bp.blogspot.com/-aQBzB52nyfw/T7IXL4UQRnI/AAAAAAAAA6Q/kl9Iu270Iyo/s1600/STREGATT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776" y="5497385"/>
            <a:ext cx="104775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85" y="5813903"/>
            <a:ext cx="652841" cy="6528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7" y="1318120"/>
            <a:ext cx="683243" cy="69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5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glitter pattern="hexago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440</TotalTime>
  <Words>382</Words>
  <Application>Microsoft Office PowerPoint</Application>
  <PresentationFormat>Экран (4:3)</PresentationFormat>
  <Paragraphs>106</Paragraphs>
  <Slides>19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a_FuturaRoundDemi</vt:lpstr>
      <vt:lpstr>Arial</vt:lpstr>
      <vt:lpstr>Bradley Hand ITC</vt:lpstr>
      <vt:lpstr>Calibri</vt:lpstr>
      <vt:lpstr>MV Boli</vt:lpstr>
      <vt:lpstr>Times New Roman</vt:lpstr>
      <vt:lpstr>Tw Cen MT</vt:lpstr>
      <vt:lpstr>Капля</vt:lpstr>
      <vt:lpstr>Toys for little Betsy</vt:lpstr>
      <vt:lpstr>DECEMBER, 16th. Classwork.</vt:lpstr>
      <vt:lpstr> Притяжательный падеж-обозначает принадлежность кому-либо.Mum’s toys-мамины игрушки </vt:lpstr>
      <vt:lpstr>Lulu’s toys</vt:lpstr>
      <vt:lpstr>Larry’s toys</vt:lpstr>
      <vt:lpstr>Презентация PowerPoint</vt:lpstr>
      <vt:lpstr>Презентация PowerPoint</vt:lpstr>
      <vt:lpstr>Read and complete</vt:lpstr>
      <vt:lpstr>Презентация PowerPoint</vt:lpstr>
      <vt:lpstr>Неопределенный артикль - a   и - an употребляется только с существительными в единственном числе.</vt:lpstr>
      <vt:lpstr>Форма - a  употребляется с существительными, которые начинаются с согласного звука:</vt:lpstr>
      <vt:lpstr>Форма - an  употребляется с существительными, которые начинаются с гласного звука:</vt:lpstr>
      <vt:lpstr>Презентация PowerPoint</vt:lpstr>
      <vt:lpstr>Put the words on the right train</vt:lpstr>
      <vt:lpstr>Letter “O”</vt:lpstr>
      <vt:lpstr>Презентация PowerPoint</vt:lpstr>
      <vt:lpstr>Презентация PowerPoint</vt:lpstr>
      <vt:lpstr>Презентация PowerPoint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Toys for little Betsy</dc:title>
  <dc:creator>Нина</dc:creator>
  <cp:lastModifiedBy>218</cp:lastModifiedBy>
  <cp:revision>18</cp:revision>
  <dcterms:created xsi:type="dcterms:W3CDTF">2017-12-06T07:02:59Z</dcterms:created>
  <dcterms:modified xsi:type="dcterms:W3CDTF">2021-12-16T14:46:47Z</dcterms:modified>
</cp:coreProperties>
</file>