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256" r:id="rId2"/>
    <p:sldId id="267" r:id="rId3"/>
    <p:sldId id="269" r:id="rId4"/>
    <p:sldId id="264" r:id="rId5"/>
    <p:sldId id="268" r:id="rId6"/>
    <p:sldId id="265" r:id="rId7"/>
    <p:sldId id="266" r:id="rId8"/>
    <p:sldId id="270" r:id="rId9"/>
    <p:sldId id="271" r:id="rId10"/>
    <p:sldId id="262" r:id="rId11"/>
    <p:sldId id="272" r:id="rId12"/>
    <p:sldId id="273" r:id="rId13"/>
    <p:sldId id="274" r:id="rId14"/>
    <p:sldId id="263" r:id="rId15"/>
    <p:sldId id="275" r:id="rId16"/>
    <p:sldId id="260" r:id="rId17"/>
    <p:sldId id="276" r:id="rId18"/>
    <p:sldId id="277" r:id="rId19"/>
    <p:sldId id="279" r:id="rId20"/>
    <p:sldId id="278" r:id="rId21"/>
  </p:sldIdLst>
  <p:sldSz cx="9144000" cy="6858000" type="screen4x3"/>
  <p:notesSz cx="6858000" cy="9144000"/>
  <p:custDataLst>
    <p:tags r:id="rId24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374A"/>
    <a:srgbClr val="3399FF"/>
    <a:srgbClr val="666699"/>
    <a:srgbClr val="E590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 autoAdjust="0"/>
    <p:restoredTop sz="84583" autoAdjust="0"/>
  </p:normalViewPr>
  <p:slideViewPr>
    <p:cSldViewPr>
      <p:cViewPr>
        <p:scale>
          <a:sx n="80" d="100"/>
          <a:sy n="80" d="100"/>
        </p:scale>
        <p:origin x="-1378" y="-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7" d="100"/>
          <a:sy n="67" d="100"/>
        </p:scale>
        <p:origin x="-3120" y="-77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6663A1-BE93-4F19-BCAE-33E954C20B2B}" type="datetimeFigureOut">
              <a:rPr lang="ru-RU" smtClean="0"/>
              <a:t>07.09.2021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0DF26E-F902-4582-B614-0C9EE35F21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32833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0C0431-2448-4DC3-AF70-2785FBE2C445}" type="datetimeFigureOut">
              <a:rPr lang="ru-RU" smtClean="0"/>
              <a:t>07.09.2021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4341FE-AE5C-47F1-8FD8-47C4A673A8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1190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presentation-creation.ru/powerpoint-templates.html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dirty="0" smtClean="0"/>
              <a:t>Оригинальные шаблоны для презентаций: </a:t>
            </a:r>
            <a:r>
              <a:rPr lang="ru-RU" sz="1200" dirty="0" smtClean="0">
                <a:hlinkClick r:id="rId3"/>
              </a:rPr>
              <a:t>https://presentation-creation.ru/powerpoint-templates.html</a:t>
            </a:r>
            <a:r>
              <a:rPr lang="en-US" sz="1200" dirty="0" smtClean="0"/>
              <a:t> </a:t>
            </a:r>
            <a:endParaRPr lang="ru-RU" sz="1200" dirty="0" smtClean="0"/>
          </a:p>
          <a:p>
            <a:r>
              <a:rPr lang="ru-RU" sz="1200" smtClean="0"/>
              <a:t>Бесплатно и без регистрации.</a:t>
            </a:r>
          </a:p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16144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67896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67896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67896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27784" y="2852936"/>
            <a:ext cx="5832360" cy="1152128"/>
          </a:xfrm>
        </p:spPr>
        <p:txBody>
          <a:bodyPr/>
          <a:lstStyle>
            <a:lvl1pPr>
              <a:defRPr b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 smtClean="0"/>
              <a:t>Образец</a:t>
            </a:r>
            <a:r>
              <a:rPr lang="en-US" dirty="0" smtClean="0"/>
              <a:t> </a:t>
            </a:r>
            <a:r>
              <a:rPr lang="ru-RU" dirty="0" smtClean="0"/>
              <a:t>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07.09.2021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5642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07.09.2021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8804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07.09.2021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3695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520259"/>
            <a:ext cx="213360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07.09.2021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520259"/>
            <a:ext cx="289560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520259"/>
            <a:ext cx="213360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омер слайда 5"/>
          <p:cNvSpPr txBox="1">
            <a:spLocks/>
          </p:cNvSpPr>
          <p:nvPr userDrawn="1"/>
        </p:nvSpPr>
        <p:spPr>
          <a:xfrm>
            <a:off x="6705600" y="65087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rgbClr val="3399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107504" y="63884"/>
            <a:ext cx="6804248" cy="11508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1" name="Текст 2"/>
          <p:cNvSpPr>
            <a:spLocks noGrp="1"/>
          </p:cNvSpPr>
          <p:nvPr>
            <p:ph idx="1"/>
          </p:nvPr>
        </p:nvSpPr>
        <p:spPr>
          <a:xfrm>
            <a:off x="1475656" y="1556792"/>
            <a:ext cx="6264696" cy="43924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3014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331640" y="2060848"/>
            <a:ext cx="3528392" cy="4093915"/>
          </a:xfrm>
        </p:spPr>
        <p:txBody>
          <a:bodyPr/>
          <a:lstStyle>
            <a:lvl1pPr>
              <a:defRPr sz="2800">
                <a:solidFill>
                  <a:schemeClr val="accent1">
                    <a:lumMod val="75000"/>
                  </a:schemeClr>
                </a:solidFill>
              </a:defRPr>
            </a:lvl1pPr>
            <a:lvl2pPr>
              <a:defRPr sz="2400">
                <a:solidFill>
                  <a:schemeClr val="accent1">
                    <a:lumMod val="75000"/>
                  </a:schemeClr>
                </a:solidFill>
              </a:defRPr>
            </a:lvl2pPr>
            <a:lvl3pPr>
              <a:defRPr sz="2000">
                <a:solidFill>
                  <a:schemeClr val="accent1">
                    <a:lumMod val="75000"/>
                  </a:schemeClr>
                </a:solidFill>
              </a:defRPr>
            </a:lvl3pPr>
            <a:lvl4pPr>
              <a:defRPr sz="1800">
                <a:solidFill>
                  <a:schemeClr val="accent1">
                    <a:lumMod val="75000"/>
                  </a:schemeClr>
                </a:solidFill>
              </a:defRPr>
            </a:lvl4pPr>
            <a:lvl5pPr>
              <a:defRPr sz="1800">
                <a:solidFill>
                  <a:schemeClr val="accent1">
                    <a:lumMod val="7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32040" y="2071389"/>
            <a:ext cx="3528392" cy="4093915"/>
          </a:xfrm>
        </p:spPr>
        <p:txBody>
          <a:bodyPr/>
          <a:lstStyle>
            <a:lvl1pPr>
              <a:defRPr sz="2800">
                <a:solidFill>
                  <a:schemeClr val="accent1">
                    <a:lumMod val="75000"/>
                  </a:schemeClr>
                </a:solidFill>
              </a:defRPr>
            </a:lvl1pPr>
            <a:lvl2pPr>
              <a:defRPr sz="2400">
                <a:solidFill>
                  <a:schemeClr val="accent1">
                    <a:lumMod val="75000"/>
                  </a:schemeClr>
                </a:solidFill>
              </a:defRPr>
            </a:lvl2pPr>
            <a:lvl3pPr>
              <a:defRPr sz="2000">
                <a:solidFill>
                  <a:schemeClr val="accent1">
                    <a:lumMod val="75000"/>
                  </a:schemeClr>
                </a:solidFill>
              </a:defRPr>
            </a:lvl3pPr>
            <a:lvl4pPr>
              <a:defRPr sz="1800">
                <a:solidFill>
                  <a:schemeClr val="accent1">
                    <a:lumMod val="75000"/>
                  </a:schemeClr>
                </a:solidFill>
              </a:defRPr>
            </a:lvl4pPr>
            <a:lvl5pPr>
              <a:defRPr sz="1800">
                <a:solidFill>
                  <a:schemeClr val="accent1">
                    <a:lumMod val="7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07.09.2021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1339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799" y="4406900"/>
            <a:ext cx="5722913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771799" y="2906713"/>
            <a:ext cx="5722913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07.09.2021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654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1916832"/>
            <a:ext cx="4176464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51520" y="2556594"/>
            <a:ext cx="4176464" cy="3951288"/>
          </a:xfrm>
        </p:spPr>
        <p:txBody>
          <a:bodyPr/>
          <a:lstStyle>
            <a:lvl1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18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16016" y="1934294"/>
            <a:ext cx="4248472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16016" y="2574056"/>
            <a:ext cx="4248472" cy="3951288"/>
          </a:xfrm>
        </p:spPr>
        <p:txBody>
          <a:bodyPr/>
          <a:lstStyle>
            <a:lvl1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18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1375310" y="6410896"/>
            <a:ext cx="1215489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07.09.2021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154184" y="6356350"/>
            <a:ext cx="1649592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471310" y="6356350"/>
            <a:ext cx="1215489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9933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07.09.2021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2457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07.09.2021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5951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3622"/>
            <a:ext cx="3008313" cy="921478"/>
          </a:xfrm>
        </p:spPr>
        <p:txBody>
          <a:bodyPr anchor="b"/>
          <a:lstStyle>
            <a:lvl1pPr algn="l">
              <a:defRPr sz="20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63888" y="1916832"/>
            <a:ext cx="5111750" cy="4353347"/>
          </a:xfrm>
        </p:spPr>
        <p:txBody>
          <a:bodyPr/>
          <a:lstStyle>
            <a:lvl1pPr>
              <a:defRPr sz="32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8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07.09.2021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489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07.09.2021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8605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hyperlink" Target="https://presentation-creation.ru/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63884"/>
            <a:ext cx="6804248" cy="11508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19672" y="1556792"/>
            <a:ext cx="7344816" cy="48245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52025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07.09.2021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520259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52025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>
            <a:hlinkClick r:id="rId14"/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0688" y="45855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272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1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accent1">
              <a:lumMod val="75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67744" y="1916832"/>
            <a:ext cx="5976664" cy="1800200"/>
          </a:xfrm>
        </p:spPr>
        <p:txBody>
          <a:bodyPr>
            <a:noAutofit/>
          </a:bodyPr>
          <a:lstStyle/>
          <a:p>
            <a:r>
              <a:rPr lang="ru-RU" sz="6600" b="1" dirty="0" smtClean="0">
                <a:ln>
                  <a:solidFill>
                    <a:schemeClr val="tx1"/>
                  </a:solidFill>
                </a:ln>
              </a:rPr>
              <a:t>Тема урока:</a:t>
            </a:r>
            <a:br>
              <a:rPr lang="ru-RU" sz="6600" b="1" dirty="0" smtClean="0">
                <a:ln>
                  <a:solidFill>
                    <a:schemeClr val="tx1"/>
                  </a:solidFill>
                </a:ln>
              </a:rPr>
            </a:br>
            <a:r>
              <a:rPr lang="ru-RU" sz="6600" b="1" dirty="0" smtClean="0">
                <a:ln>
                  <a:solidFill>
                    <a:schemeClr val="tx1"/>
                  </a:solidFill>
                </a:ln>
              </a:rPr>
              <a:t>Имидж и стиль</a:t>
            </a:r>
            <a:endParaRPr lang="ru-RU" sz="6600" b="1" dirty="0">
              <a:ln>
                <a:solidFill>
                  <a:schemeClr val="tx1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1857870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n>
                  <a:solidFill>
                    <a:schemeClr val="tx1"/>
                  </a:solidFill>
                </a:ln>
              </a:rPr>
              <a:t>Ментальный имидж</a:t>
            </a:r>
            <a:endParaRPr lang="ru-RU" dirty="0">
              <a:ln>
                <a:solidFill>
                  <a:schemeClr val="tx1"/>
                </a:solidFill>
              </a:ln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268760"/>
            <a:ext cx="7032278" cy="46950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27822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Фоновый имидж</a:t>
            </a:r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340768"/>
            <a:ext cx="5859016" cy="40476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8660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n>
                  <a:solidFill>
                    <a:schemeClr val="tx1"/>
                  </a:solidFill>
                </a:ln>
              </a:rPr>
              <a:t>Вещественный имидж</a:t>
            </a:r>
            <a:endParaRPr lang="ru-RU" dirty="0">
              <a:ln>
                <a:solidFill>
                  <a:schemeClr val="tx1"/>
                </a:solidFill>
              </a:ln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00"/>
          <a:stretch/>
        </p:blipFill>
        <p:spPr bwMode="auto">
          <a:xfrm>
            <a:off x="395536" y="1412776"/>
            <a:ext cx="8655917" cy="34105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31922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n>
                  <a:solidFill>
                    <a:schemeClr val="tx1"/>
                  </a:solidFill>
                </a:ln>
              </a:rPr>
              <a:t>Мнение окружающих</a:t>
            </a:r>
            <a:endParaRPr lang="ru-RU" dirty="0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27584" y="1547500"/>
            <a:ext cx="24064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Позитивное </a:t>
            </a:r>
            <a:endParaRPr lang="ru-RU" sz="32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4860032" y="1609055"/>
            <a:ext cx="20621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Негативное </a:t>
            </a:r>
            <a:endParaRPr lang="ru-RU" sz="2800" b="1" dirty="0"/>
          </a:p>
        </p:txBody>
      </p:sp>
      <p:sp>
        <p:nvSpPr>
          <p:cNvPr id="5" name="Стрелка вниз 4"/>
          <p:cNvSpPr/>
          <p:nvPr/>
        </p:nvSpPr>
        <p:spPr>
          <a:xfrm>
            <a:off x="1907704" y="1052736"/>
            <a:ext cx="288032" cy="64807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024533"/>
            <a:ext cx="347663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75" y="2564904"/>
            <a:ext cx="4680558" cy="29897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708920"/>
            <a:ext cx="3902164" cy="21949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95903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n>
                  <a:solidFill>
                    <a:schemeClr val="tx1"/>
                  </a:solidFill>
                </a:ln>
              </a:rPr>
              <a:t>Стиль – </a:t>
            </a:r>
            <a:endParaRPr lang="ru-RU" dirty="0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24" name="Line 253"/>
          <p:cNvSpPr>
            <a:spLocks noChangeShapeType="1"/>
          </p:cNvSpPr>
          <p:nvPr/>
        </p:nvSpPr>
        <p:spPr bwMode="gray">
          <a:xfrm>
            <a:off x="2795736" y="5162206"/>
            <a:ext cx="4800600" cy="0"/>
          </a:xfrm>
          <a:prstGeom prst="line">
            <a:avLst/>
          </a:prstGeom>
          <a:noFill/>
          <a:ln w="25400">
            <a:solidFill>
              <a:schemeClr val="accent1">
                <a:lumMod val="75000"/>
              </a:schemeClr>
            </a:solidFill>
            <a:prstDash val="sysDot"/>
            <a:round/>
            <a:headEnd/>
            <a:tailEnd type="oval" w="med" len="med"/>
          </a:ln>
          <a:effectLst/>
        </p:spPr>
        <p:txBody>
          <a:bodyPr wrap="none" anchor="ctr"/>
          <a:lstStyle/>
          <a:p>
            <a:endParaRPr lang="ru-RU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5" name="Rectangle 254"/>
          <p:cNvSpPr>
            <a:spLocks noChangeArrowheads="1"/>
          </p:cNvSpPr>
          <p:nvPr/>
        </p:nvSpPr>
        <p:spPr bwMode="gray">
          <a:xfrm rot="3419336">
            <a:off x="2511573" y="4585944"/>
            <a:ext cx="479425" cy="520700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26" name="Text Box 255"/>
          <p:cNvSpPr txBox="1">
            <a:spLocks noChangeArrowheads="1"/>
          </p:cNvSpPr>
          <p:nvPr/>
        </p:nvSpPr>
        <p:spPr bwMode="gray">
          <a:xfrm>
            <a:off x="2567136" y="4628806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>
                <a:solidFill>
                  <a:srgbClr val="FFFFFF"/>
                </a:solidFill>
                <a:latin typeface="Arial" charset="0"/>
              </a:rPr>
              <a:t>4</a:t>
            </a:r>
          </a:p>
        </p:txBody>
      </p:sp>
      <p:sp>
        <p:nvSpPr>
          <p:cNvPr id="27" name="Line 256"/>
          <p:cNvSpPr>
            <a:spLocks noChangeShapeType="1"/>
          </p:cNvSpPr>
          <p:nvPr/>
        </p:nvSpPr>
        <p:spPr bwMode="gray">
          <a:xfrm>
            <a:off x="2795736" y="2647606"/>
            <a:ext cx="4800600" cy="0"/>
          </a:xfrm>
          <a:prstGeom prst="line">
            <a:avLst/>
          </a:prstGeom>
          <a:noFill/>
          <a:ln w="25400">
            <a:solidFill>
              <a:schemeClr val="accent1">
                <a:lumMod val="75000"/>
              </a:schemeClr>
            </a:solidFill>
            <a:prstDash val="sysDot"/>
            <a:round/>
            <a:headEnd/>
            <a:tailEnd type="oval" w="med" len="med"/>
          </a:ln>
          <a:effectLst/>
        </p:spPr>
        <p:txBody>
          <a:bodyPr wrap="none" anchor="ctr"/>
          <a:lstStyle/>
          <a:p>
            <a:endParaRPr lang="ru-RU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8" name="Rectangle 257"/>
          <p:cNvSpPr>
            <a:spLocks noChangeArrowheads="1"/>
          </p:cNvSpPr>
          <p:nvPr/>
        </p:nvSpPr>
        <p:spPr bwMode="gray">
          <a:xfrm rot="3419336">
            <a:off x="2439565" y="2071344"/>
            <a:ext cx="479425" cy="5207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endParaRPr lang="ru-RU">
              <a:solidFill>
                <a:srgbClr val="FF0000"/>
              </a:solidFill>
            </a:endParaRPr>
          </a:p>
        </p:txBody>
      </p:sp>
      <p:sp>
        <p:nvSpPr>
          <p:cNvPr id="29" name="Text Box 258"/>
          <p:cNvSpPr txBox="1">
            <a:spLocks noChangeArrowheads="1"/>
          </p:cNvSpPr>
          <p:nvPr/>
        </p:nvSpPr>
        <p:spPr bwMode="gray">
          <a:xfrm>
            <a:off x="3862536" y="2158656"/>
            <a:ext cx="1405578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Одежда </a:t>
            </a:r>
            <a:endParaRPr lang="en-US" sz="2400" dirty="0">
              <a:solidFill>
                <a:schemeClr val="accent1">
                  <a:lumMod val="75000"/>
                </a:schemeClr>
              </a:solidFill>
              <a:latin typeface="Arial" charset="0"/>
            </a:endParaRPr>
          </a:p>
        </p:txBody>
      </p:sp>
      <p:sp>
        <p:nvSpPr>
          <p:cNvPr id="30" name="Text Box 259"/>
          <p:cNvSpPr txBox="1">
            <a:spLocks noChangeArrowheads="1"/>
          </p:cNvSpPr>
          <p:nvPr/>
        </p:nvSpPr>
        <p:spPr bwMode="gray">
          <a:xfrm>
            <a:off x="2567136" y="2114206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>
                <a:solidFill>
                  <a:srgbClr val="FFFFFF"/>
                </a:solidFill>
                <a:latin typeface="Arial" charset="0"/>
              </a:rPr>
              <a:t>1</a:t>
            </a:r>
          </a:p>
        </p:txBody>
      </p:sp>
      <p:sp>
        <p:nvSpPr>
          <p:cNvPr id="31" name="Line 260"/>
          <p:cNvSpPr>
            <a:spLocks noChangeShapeType="1"/>
          </p:cNvSpPr>
          <p:nvPr/>
        </p:nvSpPr>
        <p:spPr bwMode="gray">
          <a:xfrm>
            <a:off x="2795736" y="3485806"/>
            <a:ext cx="4800600" cy="0"/>
          </a:xfrm>
          <a:prstGeom prst="line">
            <a:avLst/>
          </a:prstGeom>
          <a:noFill/>
          <a:ln w="25400">
            <a:solidFill>
              <a:schemeClr val="accent1">
                <a:lumMod val="75000"/>
              </a:schemeClr>
            </a:solidFill>
            <a:prstDash val="sysDot"/>
            <a:round/>
            <a:headEnd/>
            <a:tailEnd type="oval" w="med" len="med"/>
          </a:ln>
          <a:effectLst/>
        </p:spPr>
        <p:txBody>
          <a:bodyPr wrap="none" anchor="ctr"/>
          <a:lstStyle/>
          <a:p>
            <a:endParaRPr lang="ru-RU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2" name="Rectangle 261"/>
          <p:cNvSpPr>
            <a:spLocks noChangeArrowheads="1"/>
          </p:cNvSpPr>
          <p:nvPr/>
        </p:nvSpPr>
        <p:spPr bwMode="gray">
          <a:xfrm rot="3419336">
            <a:off x="2511573" y="2909544"/>
            <a:ext cx="479425" cy="5207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33" name="Text Box 262"/>
          <p:cNvSpPr txBox="1">
            <a:spLocks noChangeArrowheads="1"/>
          </p:cNvSpPr>
          <p:nvPr/>
        </p:nvSpPr>
        <p:spPr bwMode="gray">
          <a:xfrm>
            <a:off x="2567136" y="2952406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>
                <a:solidFill>
                  <a:srgbClr val="FFFFFF"/>
                </a:solidFill>
                <a:latin typeface="Arial" charset="0"/>
              </a:rPr>
              <a:t>2</a:t>
            </a:r>
          </a:p>
        </p:txBody>
      </p:sp>
      <p:sp>
        <p:nvSpPr>
          <p:cNvPr id="34" name="Line 263"/>
          <p:cNvSpPr>
            <a:spLocks noChangeShapeType="1"/>
          </p:cNvSpPr>
          <p:nvPr/>
        </p:nvSpPr>
        <p:spPr bwMode="gray">
          <a:xfrm>
            <a:off x="2797324" y="4322419"/>
            <a:ext cx="4799012" cy="1587"/>
          </a:xfrm>
          <a:prstGeom prst="line">
            <a:avLst/>
          </a:prstGeom>
          <a:noFill/>
          <a:ln w="25400">
            <a:solidFill>
              <a:schemeClr val="accent1">
                <a:lumMod val="75000"/>
              </a:schemeClr>
            </a:solidFill>
            <a:prstDash val="sysDot"/>
            <a:round/>
            <a:headEnd/>
            <a:tailEnd type="oval" w="med" len="med"/>
          </a:ln>
          <a:effectLst/>
        </p:spPr>
        <p:txBody>
          <a:bodyPr wrap="none" anchor="ctr"/>
          <a:lstStyle/>
          <a:p>
            <a:endParaRPr lang="ru-RU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5" name="Rectangle 264"/>
          <p:cNvSpPr>
            <a:spLocks noChangeArrowheads="1"/>
          </p:cNvSpPr>
          <p:nvPr/>
        </p:nvSpPr>
        <p:spPr bwMode="gray">
          <a:xfrm rot="3419336">
            <a:off x="2511573" y="3747744"/>
            <a:ext cx="479425" cy="520700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36" name="Text Box 265"/>
          <p:cNvSpPr txBox="1">
            <a:spLocks noChangeArrowheads="1"/>
          </p:cNvSpPr>
          <p:nvPr/>
        </p:nvSpPr>
        <p:spPr bwMode="gray">
          <a:xfrm>
            <a:off x="2567136" y="3790606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 dirty="0">
                <a:solidFill>
                  <a:srgbClr val="FFFFFF"/>
                </a:solidFill>
                <a:latin typeface="Arial" charset="0"/>
              </a:rPr>
              <a:t>3</a:t>
            </a:r>
          </a:p>
        </p:txBody>
      </p:sp>
      <p:sp>
        <p:nvSpPr>
          <p:cNvPr id="39" name="Text Box 268"/>
          <p:cNvSpPr txBox="1">
            <a:spLocks noChangeArrowheads="1"/>
          </p:cNvSpPr>
          <p:nvPr/>
        </p:nvSpPr>
        <p:spPr bwMode="gray">
          <a:xfrm>
            <a:off x="2567136" y="5489231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>
                <a:solidFill>
                  <a:srgbClr val="FFFFFF"/>
                </a:solidFill>
                <a:latin typeface="Arial" charset="0"/>
              </a:rPr>
              <a:t>5</a:t>
            </a:r>
          </a:p>
        </p:txBody>
      </p:sp>
      <p:sp>
        <p:nvSpPr>
          <p:cNvPr id="40" name="Text Box 269"/>
          <p:cNvSpPr txBox="1">
            <a:spLocks noChangeArrowheads="1"/>
          </p:cNvSpPr>
          <p:nvPr/>
        </p:nvSpPr>
        <p:spPr bwMode="gray">
          <a:xfrm>
            <a:off x="3862536" y="3020669"/>
            <a:ext cx="1379160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Макияж </a:t>
            </a:r>
            <a:endParaRPr lang="en-US" sz="2400" dirty="0">
              <a:solidFill>
                <a:schemeClr val="accent1">
                  <a:lumMod val="75000"/>
                </a:schemeClr>
              </a:solidFill>
              <a:latin typeface="Arial" charset="0"/>
            </a:endParaRPr>
          </a:p>
        </p:txBody>
      </p:sp>
      <p:sp>
        <p:nvSpPr>
          <p:cNvPr id="41" name="Text Box 270"/>
          <p:cNvSpPr txBox="1">
            <a:spLocks noChangeArrowheads="1"/>
          </p:cNvSpPr>
          <p:nvPr/>
        </p:nvSpPr>
        <p:spPr bwMode="gray">
          <a:xfrm>
            <a:off x="3862536" y="3860456"/>
            <a:ext cx="1435265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Манеры </a:t>
            </a:r>
            <a:endParaRPr lang="en-US" sz="2400" dirty="0">
              <a:solidFill>
                <a:schemeClr val="accent1">
                  <a:lumMod val="75000"/>
                </a:schemeClr>
              </a:solidFill>
              <a:latin typeface="Arial" charset="0"/>
            </a:endParaRPr>
          </a:p>
        </p:txBody>
      </p:sp>
      <p:sp>
        <p:nvSpPr>
          <p:cNvPr id="42" name="Text Box 271"/>
          <p:cNvSpPr txBox="1">
            <a:spLocks noChangeArrowheads="1"/>
          </p:cNvSpPr>
          <p:nvPr/>
        </p:nvSpPr>
        <p:spPr bwMode="gray">
          <a:xfrm>
            <a:off x="3862536" y="4701831"/>
            <a:ext cx="1138453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Вкусы </a:t>
            </a:r>
            <a:endParaRPr lang="en-US" sz="2400" dirty="0">
              <a:solidFill>
                <a:schemeClr val="accent1">
                  <a:lumMod val="75000"/>
                </a:schemeClr>
              </a:solidFill>
              <a:latin typeface="Arial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07504" y="980727"/>
            <a:ext cx="82089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отражение внутреннего состояния, выраженное во внешних формах</a:t>
            </a:r>
          </a:p>
        </p:txBody>
      </p:sp>
    </p:spTree>
    <p:extLst>
      <p:ext uri="{BB962C8B-B14F-4D97-AF65-F5344CB8AC3E}">
        <p14:creationId xmlns:p14="http://schemas.microsoft.com/office/powerpoint/2010/main" val="1343024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n>
                  <a:solidFill>
                    <a:schemeClr val="tx1"/>
                  </a:solidFill>
                </a:ln>
              </a:rPr>
              <a:t>Факторы стиля</a:t>
            </a:r>
            <a:endParaRPr lang="ru-RU" dirty="0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27" name="Line 256"/>
          <p:cNvSpPr>
            <a:spLocks noChangeShapeType="1"/>
          </p:cNvSpPr>
          <p:nvPr/>
        </p:nvSpPr>
        <p:spPr bwMode="gray">
          <a:xfrm>
            <a:off x="2795736" y="2647606"/>
            <a:ext cx="4800600" cy="0"/>
          </a:xfrm>
          <a:prstGeom prst="line">
            <a:avLst/>
          </a:prstGeom>
          <a:noFill/>
          <a:ln w="25400">
            <a:solidFill>
              <a:schemeClr val="accent1">
                <a:lumMod val="75000"/>
              </a:schemeClr>
            </a:solidFill>
            <a:prstDash val="sysDot"/>
            <a:round/>
            <a:headEnd/>
            <a:tailEnd type="oval" w="med" len="med"/>
          </a:ln>
          <a:effectLst/>
        </p:spPr>
        <p:txBody>
          <a:bodyPr wrap="none" anchor="ctr"/>
          <a:lstStyle/>
          <a:p>
            <a:endParaRPr lang="ru-RU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8" name="Rectangle 257"/>
          <p:cNvSpPr>
            <a:spLocks noChangeArrowheads="1"/>
          </p:cNvSpPr>
          <p:nvPr/>
        </p:nvSpPr>
        <p:spPr bwMode="gray">
          <a:xfrm rot="3419336">
            <a:off x="2439565" y="2071344"/>
            <a:ext cx="479425" cy="5207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endParaRPr lang="ru-RU">
              <a:solidFill>
                <a:srgbClr val="FF0000"/>
              </a:solidFill>
            </a:endParaRPr>
          </a:p>
        </p:txBody>
      </p:sp>
      <p:sp>
        <p:nvSpPr>
          <p:cNvPr id="29" name="Text Box 258"/>
          <p:cNvSpPr txBox="1">
            <a:spLocks noChangeArrowheads="1"/>
          </p:cNvSpPr>
          <p:nvPr/>
        </p:nvSpPr>
        <p:spPr bwMode="gray">
          <a:xfrm>
            <a:off x="3862536" y="2158656"/>
            <a:ext cx="3160032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ru-RU" sz="2400" dirty="0" err="1" smtClean="0"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Цветотип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 внешности</a:t>
            </a:r>
            <a:endParaRPr lang="en-US" sz="2400" dirty="0">
              <a:solidFill>
                <a:schemeClr val="accent1">
                  <a:lumMod val="75000"/>
                </a:schemeClr>
              </a:solidFill>
              <a:latin typeface="Arial" charset="0"/>
            </a:endParaRPr>
          </a:p>
        </p:txBody>
      </p:sp>
      <p:sp>
        <p:nvSpPr>
          <p:cNvPr id="30" name="Text Box 259"/>
          <p:cNvSpPr txBox="1">
            <a:spLocks noChangeArrowheads="1"/>
          </p:cNvSpPr>
          <p:nvPr/>
        </p:nvSpPr>
        <p:spPr bwMode="gray">
          <a:xfrm>
            <a:off x="2567136" y="2114206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>
                <a:solidFill>
                  <a:srgbClr val="FFFFFF"/>
                </a:solidFill>
                <a:latin typeface="Arial" charset="0"/>
              </a:rPr>
              <a:t>1</a:t>
            </a:r>
          </a:p>
        </p:txBody>
      </p:sp>
      <p:sp>
        <p:nvSpPr>
          <p:cNvPr id="31" name="Line 260"/>
          <p:cNvSpPr>
            <a:spLocks noChangeShapeType="1"/>
          </p:cNvSpPr>
          <p:nvPr/>
        </p:nvSpPr>
        <p:spPr bwMode="gray">
          <a:xfrm>
            <a:off x="2795736" y="3485806"/>
            <a:ext cx="4800600" cy="0"/>
          </a:xfrm>
          <a:prstGeom prst="line">
            <a:avLst/>
          </a:prstGeom>
          <a:noFill/>
          <a:ln w="25400">
            <a:solidFill>
              <a:schemeClr val="accent1">
                <a:lumMod val="75000"/>
              </a:schemeClr>
            </a:solidFill>
            <a:prstDash val="sysDot"/>
            <a:round/>
            <a:headEnd/>
            <a:tailEnd type="oval" w="med" len="med"/>
          </a:ln>
          <a:effectLst/>
        </p:spPr>
        <p:txBody>
          <a:bodyPr wrap="none" anchor="ctr"/>
          <a:lstStyle/>
          <a:p>
            <a:endParaRPr lang="ru-RU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2" name="Rectangle 261"/>
          <p:cNvSpPr>
            <a:spLocks noChangeArrowheads="1"/>
          </p:cNvSpPr>
          <p:nvPr/>
        </p:nvSpPr>
        <p:spPr bwMode="gray">
          <a:xfrm rot="3419336">
            <a:off x="2511573" y="2909544"/>
            <a:ext cx="479425" cy="5207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33" name="Text Box 262"/>
          <p:cNvSpPr txBox="1">
            <a:spLocks noChangeArrowheads="1"/>
          </p:cNvSpPr>
          <p:nvPr/>
        </p:nvSpPr>
        <p:spPr bwMode="gray">
          <a:xfrm>
            <a:off x="2567136" y="2952406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>
                <a:solidFill>
                  <a:srgbClr val="FFFFFF"/>
                </a:solidFill>
                <a:latin typeface="Arial" charset="0"/>
              </a:rPr>
              <a:t>2</a:t>
            </a:r>
          </a:p>
        </p:txBody>
      </p:sp>
      <p:sp>
        <p:nvSpPr>
          <p:cNvPr id="34" name="Line 263"/>
          <p:cNvSpPr>
            <a:spLocks noChangeShapeType="1"/>
          </p:cNvSpPr>
          <p:nvPr/>
        </p:nvSpPr>
        <p:spPr bwMode="gray">
          <a:xfrm>
            <a:off x="2797324" y="4322419"/>
            <a:ext cx="4799012" cy="1587"/>
          </a:xfrm>
          <a:prstGeom prst="line">
            <a:avLst/>
          </a:prstGeom>
          <a:noFill/>
          <a:ln w="25400">
            <a:solidFill>
              <a:schemeClr val="accent1">
                <a:lumMod val="75000"/>
              </a:schemeClr>
            </a:solidFill>
            <a:prstDash val="sysDot"/>
            <a:round/>
            <a:headEnd/>
            <a:tailEnd type="oval" w="med" len="med"/>
          </a:ln>
          <a:effectLst/>
        </p:spPr>
        <p:txBody>
          <a:bodyPr wrap="none" anchor="ctr"/>
          <a:lstStyle/>
          <a:p>
            <a:endParaRPr lang="ru-RU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5" name="Rectangle 264"/>
          <p:cNvSpPr>
            <a:spLocks noChangeArrowheads="1"/>
          </p:cNvSpPr>
          <p:nvPr/>
        </p:nvSpPr>
        <p:spPr bwMode="gray">
          <a:xfrm rot="3419336">
            <a:off x="2511573" y="3747744"/>
            <a:ext cx="479425" cy="520700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36" name="Text Box 265"/>
          <p:cNvSpPr txBox="1">
            <a:spLocks noChangeArrowheads="1"/>
          </p:cNvSpPr>
          <p:nvPr/>
        </p:nvSpPr>
        <p:spPr bwMode="gray">
          <a:xfrm>
            <a:off x="2567136" y="3790606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 dirty="0">
                <a:solidFill>
                  <a:srgbClr val="FFFFFF"/>
                </a:solidFill>
                <a:latin typeface="Arial" charset="0"/>
              </a:rPr>
              <a:t>3</a:t>
            </a:r>
          </a:p>
        </p:txBody>
      </p:sp>
      <p:sp>
        <p:nvSpPr>
          <p:cNvPr id="40" name="Text Box 269"/>
          <p:cNvSpPr txBox="1">
            <a:spLocks noChangeArrowheads="1"/>
          </p:cNvSpPr>
          <p:nvPr/>
        </p:nvSpPr>
        <p:spPr bwMode="gray">
          <a:xfrm>
            <a:off x="3862536" y="3020669"/>
            <a:ext cx="3324693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Особенности фигуры </a:t>
            </a:r>
            <a:endParaRPr lang="en-US" sz="2400" dirty="0">
              <a:solidFill>
                <a:schemeClr val="accent1">
                  <a:lumMod val="75000"/>
                </a:schemeClr>
              </a:solidFill>
              <a:latin typeface="Arial" charset="0"/>
            </a:endParaRPr>
          </a:p>
        </p:txBody>
      </p:sp>
      <p:sp>
        <p:nvSpPr>
          <p:cNvPr id="41" name="Text Box 270"/>
          <p:cNvSpPr txBox="1">
            <a:spLocks noChangeArrowheads="1"/>
          </p:cNvSpPr>
          <p:nvPr/>
        </p:nvSpPr>
        <p:spPr bwMode="gray">
          <a:xfrm>
            <a:off x="3862536" y="3860456"/>
            <a:ext cx="4280852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Вид деятельности человека </a:t>
            </a:r>
            <a:endParaRPr lang="en-US" sz="2400" dirty="0">
              <a:solidFill>
                <a:schemeClr val="accent1">
                  <a:lumMod val="75000"/>
                </a:schemeClr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3238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n>
                  <a:solidFill>
                    <a:schemeClr val="tx1"/>
                  </a:solidFill>
                </a:ln>
              </a:rPr>
              <a:t>Стиль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ln>
                  <a:solidFill>
                    <a:schemeClr val="tx1"/>
                  </a:solidFill>
                </a:ln>
              </a:rPr>
              <a:t>Классический </a:t>
            </a:r>
          </a:p>
          <a:p>
            <a:r>
              <a:rPr lang="ru-RU" sz="3600" dirty="0" smtClean="0">
                <a:ln>
                  <a:solidFill>
                    <a:schemeClr val="tx1"/>
                  </a:solidFill>
                </a:ln>
              </a:rPr>
              <a:t>Спортивный </a:t>
            </a:r>
          </a:p>
          <a:p>
            <a:r>
              <a:rPr lang="ru-RU" sz="3600" dirty="0" smtClean="0">
                <a:ln>
                  <a:solidFill>
                    <a:schemeClr val="tx1"/>
                  </a:solidFill>
                </a:ln>
              </a:rPr>
              <a:t>Фольклорный</a:t>
            </a:r>
          </a:p>
          <a:p>
            <a:r>
              <a:rPr lang="ru-RU" sz="3600" dirty="0" smtClean="0">
                <a:ln>
                  <a:solidFill>
                    <a:schemeClr val="tx1"/>
                  </a:solidFill>
                </a:ln>
              </a:rPr>
              <a:t>Эклектика </a:t>
            </a:r>
            <a:endParaRPr lang="ru-RU" sz="3600" dirty="0">
              <a:ln>
                <a:solidFill>
                  <a:schemeClr val="tx1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2400859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32656"/>
            <a:ext cx="6033864" cy="60338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6275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32656"/>
            <a:ext cx="6020544" cy="6020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27358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28600"/>
            <a:ext cx="6096000" cy="609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86945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4664"/>
            <a:ext cx="3950649" cy="5923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404664"/>
            <a:ext cx="3894378" cy="584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92856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990600"/>
            <a:ext cx="60960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53746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343979" cy="4449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84"/>
          <a:stretch/>
        </p:blipFill>
        <p:spPr bwMode="auto">
          <a:xfrm>
            <a:off x="4427984" y="2996951"/>
            <a:ext cx="3600725" cy="36724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/>
          <a:stretch/>
        </p:blipFill>
        <p:spPr bwMode="auto">
          <a:xfrm>
            <a:off x="3707904" y="0"/>
            <a:ext cx="5189533" cy="3113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38559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n>
                  <a:solidFill>
                    <a:schemeClr val="tx1"/>
                  </a:solidFill>
                </a:ln>
              </a:rPr>
              <a:t>Имидж - это</a:t>
            </a:r>
            <a:endParaRPr lang="ru-RU" dirty="0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1331640" y="1340768"/>
            <a:ext cx="5688632" cy="4093915"/>
          </a:xfrm>
        </p:spPr>
        <p:txBody>
          <a:bodyPr>
            <a:normAutofit/>
          </a:bodyPr>
          <a:lstStyle/>
          <a:p>
            <a:r>
              <a:rPr lang="ru-RU" dirty="0" smtClean="0">
                <a:ln>
                  <a:solidFill>
                    <a:schemeClr val="tx1"/>
                  </a:solidFill>
                </a:ln>
              </a:rPr>
              <a:t>Целенаправленно создаваемый образ</a:t>
            </a:r>
          </a:p>
          <a:p>
            <a:r>
              <a:rPr lang="ru-RU" dirty="0" smtClean="0">
                <a:ln>
                  <a:solidFill>
                    <a:schemeClr val="tx1"/>
                  </a:solidFill>
                </a:ln>
              </a:rPr>
              <a:t>Внешнее впечатление, которое создается при помощи одежды, речи, поведения, внешнего вида</a:t>
            </a:r>
            <a:endParaRPr lang="ru-RU" dirty="0">
              <a:ln>
                <a:solidFill>
                  <a:schemeClr val="tx1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1512103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60648"/>
            <a:ext cx="8900377" cy="65084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33296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115616" y="0"/>
            <a:ext cx="6804248" cy="1150897"/>
          </a:xfrm>
        </p:spPr>
        <p:txBody>
          <a:bodyPr/>
          <a:lstStyle/>
          <a:p>
            <a:r>
              <a:rPr lang="ru-RU" dirty="0" smtClean="0">
                <a:ln>
                  <a:solidFill>
                    <a:schemeClr val="tx1"/>
                  </a:solidFill>
                </a:ln>
              </a:rPr>
              <a:t>Внешний имидж</a:t>
            </a:r>
            <a:endParaRPr lang="ru-RU" dirty="0">
              <a:ln>
                <a:solidFill>
                  <a:schemeClr val="tx1"/>
                </a:solidFill>
              </a:ln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2492896"/>
            <a:ext cx="3115884" cy="31158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484784"/>
            <a:ext cx="4489698" cy="44896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18760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n>
                  <a:solidFill>
                    <a:schemeClr val="tx1"/>
                  </a:solidFill>
                </a:ln>
              </a:rPr>
              <a:t>Мимический имидж</a:t>
            </a:r>
            <a:endParaRPr lang="ru-RU" dirty="0">
              <a:ln>
                <a:solidFill>
                  <a:schemeClr val="tx1"/>
                </a:solidFill>
              </a:ln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2492896"/>
            <a:ext cx="3115884" cy="31158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6263" y="1556792"/>
            <a:ext cx="2856368" cy="466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97445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n>
                  <a:solidFill>
                    <a:schemeClr val="tx1"/>
                  </a:solidFill>
                </a:ln>
              </a:rPr>
              <a:t>Кинетический имидж</a:t>
            </a:r>
            <a:endParaRPr lang="ru-RU" dirty="0">
              <a:ln>
                <a:solidFill>
                  <a:schemeClr val="tx1"/>
                </a:solidFill>
              </a:ln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2492896"/>
            <a:ext cx="3115884" cy="31158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12776"/>
            <a:ext cx="8683318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32273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n>
                  <a:solidFill>
                    <a:schemeClr val="tx1"/>
                  </a:solidFill>
                </a:ln>
              </a:rPr>
              <a:t>Вербальный имидж</a:t>
            </a:r>
            <a:endParaRPr lang="ru-RU" dirty="0">
              <a:ln>
                <a:solidFill>
                  <a:schemeClr val="tx1"/>
                </a:solidFill>
              </a:ln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2492896"/>
            <a:ext cx="3115884" cy="31158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556792"/>
            <a:ext cx="6182655" cy="34777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131840" y="5157192"/>
            <a:ext cx="17779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Мария Маркова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62179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d1c24273a5d7875e27dacc3a31ec4e38fe8a84a1"/>
</p:tagLst>
</file>

<file path=ppt/theme/theme1.xml><?xml version="1.0" encoding="utf-8"?>
<a:theme xmlns:a="http://schemas.openxmlformats.org/drawingml/2006/main" name="Тема Office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2614</TotalTime>
  <Words>97</Words>
  <Application>Microsoft Office PowerPoint</Application>
  <PresentationFormat>Экран (4:3)</PresentationFormat>
  <Paragraphs>44</Paragraphs>
  <Slides>20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Тема урока: Имидж и стиль</vt:lpstr>
      <vt:lpstr>Презентация PowerPoint</vt:lpstr>
      <vt:lpstr>Презентация PowerPoint</vt:lpstr>
      <vt:lpstr>Имидж - это</vt:lpstr>
      <vt:lpstr>Презентация PowerPoint</vt:lpstr>
      <vt:lpstr>Внешний имидж</vt:lpstr>
      <vt:lpstr>Мимический имидж</vt:lpstr>
      <vt:lpstr>Кинетический имидж</vt:lpstr>
      <vt:lpstr>Вербальный имидж</vt:lpstr>
      <vt:lpstr>Ментальный имидж</vt:lpstr>
      <vt:lpstr>Фоновый имидж</vt:lpstr>
      <vt:lpstr>Вещественный имидж</vt:lpstr>
      <vt:lpstr>Мнение окружающих</vt:lpstr>
      <vt:lpstr>Стиль – </vt:lpstr>
      <vt:lpstr>Факторы стиля</vt:lpstr>
      <vt:lpstr>Стиль 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presentation-creation.ru</Company>
  <LinksUpToDate>false</LinksUpToDate>
  <SharedDoc>false</SharedDoc>
  <HyperlinkBase>https://presentation-creation.ru/powerpoint-templates.html</HyperlinkBase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Разноцветные ромбы</dc:title>
  <dc:creator>obstinate</dc:creator>
  <dc:description>Шаблон презентации с сайта https://presentation-creation.ru/</dc:description>
  <cp:lastModifiedBy>user</cp:lastModifiedBy>
  <cp:revision>1275</cp:revision>
  <dcterms:created xsi:type="dcterms:W3CDTF">2018-02-25T09:09:03Z</dcterms:created>
  <dcterms:modified xsi:type="dcterms:W3CDTF">2021-09-07T18:05:28Z</dcterms:modified>
</cp:coreProperties>
</file>