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2F32686-A61E-4D00-9870-0CBDD4563D9F}" type="datetimeFigureOut">
              <a:rPr lang="ru-RU" smtClean="0"/>
              <a:pPr/>
              <a:t>16.05.2022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D54EE1-6209-47EA-B4C4-08C1E92FB850}"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0ED54EE1-6209-47EA-B4C4-08C1E92FB850}" type="slidenum">
              <a:rPr lang="ru-RU" smtClean="0"/>
              <a:pPr/>
              <a:t>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одзаголовок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1038ECB3-E153-416A-A64A-8DBD09BD518C}" type="datetimeFigureOut">
              <a:rPr lang="ru-RU" smtClean="0"/>
              <a:pPr/>
              <a:t>16.05.2022</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7" name="Прямая соединительная линия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Овал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Овал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Номер слайда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DCC2BC09-06C5-46F4-A408-F459286742DB}" type="slidenum">
              <a:rPr lang="ru-RU" smtClean="0"/>
              <a:pPr/>
              <a:t>‹#›</a:t>
            </a:fld>
            <a:endParaRPr lang="ru-RU"/>
          </a:p>
        </p:txBody>
      </p:sp>
      <p:sp>
        <p:nvSpPr>
          <p:cNvPr id="8" name="Заголовок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038ECB3-E153-416A-A64A-8DBD09BD518C}" type="datetimeFigureOut">
              <a:rPr lang="ru-RU" smtClean="0"/>
              <a:pPr/>
              <a:t>16.05.2022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CC2BC09-06C5-46F4-A408-F459286742DB}"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2"/>
      </p:bgRef>
    </p:bg>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Прямая соединительная линия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Овал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6915912" y="3009901"/>
            <a:ext cx="457200" cy="441325"/>
          </a:xfrm>
        </p:spPr>
        <p:txBody>
          <a:bodyPr/>
          <a:lstStyle/>
          <a:p>
            <a:fld id="{DCC2BC09-06C5-46F4-A408-F459286742DB}" type="slidenum">
              <a:rPr lang="ru-RU" smtClean="0"/>
              <a:pPr/>
              <a:t>‹#›</a:t>
            </a:fld>
            <a:endParaRPr lang="ru-RU"/>
          </a:p>
        </p:txBody>
      </p:sp>
      <p:sp>
        <p:nvSpPr>
          <p:cNvPr id="3" name="Вертикальный текст 2"/>
          <p:cNvSpPr>
            <a:spLocks noGrp="1"/>
          </p:cNvSpPr>
          <p:nvPr>
            <p:ph type="body" orient="vert" idx="1"/>
          </p:nvPr>
        </p:nvSpPr>
        <p:spPr>
          <a:xfrm>
            <a:off x="304800" y="304800"/>
            <a:ext cx="6553200" cy="5821366"/>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038ECB3-E153-416A-A64A-8DBD09BD518C}" type="datetimeFigureOut">
              <a:rPr lang="ru-RU" smtClean="0"/>
              <a:pPr/>
              <a:t>16.05.2022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2" name="Вертикальный заголовок 1"/>
          <p:cNvSpPr>
            <a:spLocks noGrp="1"/>
          </p:cNvSpPr>
          <p:nvPr>
            <p:ph type="title" orient="vert"/>
          </p:nvPr>
        </p:nvSpPr>
        <p:spPr>
          <a:xfrm>
            <a:off x="7391400" y="304801"/>
            <a:ext cx="1447800" cy="5851525"/>
          </a:xfrm>
        </p:spPr>
        <p:txBody>
          <a:bodyPr vert="eaVert"/>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3">
                    <a:shade val="75000"/>
                  </a:schemeClr>
                </a:solidFill>
              </a:defRPr>
            </a:lvl1p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1038ECB3-E153-416A-A64A-8DBD09BD518C}" type="datetimeFigureOut">
              <a:rPr lang="ru-RU" smtClean="0"/>
              <a:pPr/>
              <a:t>16.05.2022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4361688" y="1026372"/>
            <a:ext cx="457200" cy="441325"/>
          </a:xfrm>
        </p:spPr>
        <p:txBody>
          <a:bodyPr/>
          <a:lstStyle/>
          <a:p>
            <a:fld id="{DCC2BC09-06C5-46F4-A408-F459286742DB}" type="slidenum">
              <a:rPr lang="ru-RU" smtClean="0"/>
              <a:pPr/>
              <a:t>‹#›</a:t>
            </a:fld>
            <a:endParaRPr lang="ru-RU"/>
          </a:p>
        </p:txBody>
      </p:sp>
      <p:sp>
        <p:nvSpPr>
          <p:cNvPr id="8" name="Содержимое 7"/>
          <p:cNvSpPr>
            <a:spLocks noGrp="1"/>
          </p:cNvSpPr>
          <p:nvPr>
            <p:ph sz="quarter" idx="1"/>
          </p:nvPr>
        </p:nvSpPr>
        <p:spPr>
          <a:xfrm>
            <a:off x="301752" y="1527048"/>
            <a:ext cx="850392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3" name="Прямоугольник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Прямоугольник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Нижний колонтитул 4"/>
          <p:cNvSpPr>
            <a:spLocks noGrp="1"/>
          </p:cNvSpPr>
          <p:nvPr>
            <p:ph type="ftr" sz="quarter" idx="11"/>
          </p:nvPr>
        </p:nvSpPr>
        <p:spPr/>
        <p:txBody>
          <a:bodyPr/>
          <a:lstStyle/>
          <a:p>
            <a:endParaRPr lang="ru-RU"/>
          </a:p>
        </p:txBody>
      </p:sp>
      <p:sp>
        <p:nvSpPr>
          <p:cNvPr id="4" name="Дата 3"/>
          <p:cNvSpPr>
            <a:spLocks noGrp="1"/>
          </p:cNvSpPr>
          <p:nvPr>
            <p:ph type="dt" sz="half" idx="10"/>
          </p:nvPr>
        </p:nvSpPr>
        <p:spPr/>
        <p:txBody>
          <a:bodyPr/>
          <a:lstStyle/>
          <a:p>
            <a:fld id="{1038ECB3-E153-416A-A64A-8DBD09BD518C}" type="datetimeFigureOut">
              <a:rPr lang="ru-RU" smtClean="0"/>
              <a:pPr/>
              <a:t>16.05.2022</a:t>
            </a:fld>
            <a:endParaRPr lang="ru-RU"/>
          </a:p>
        </p:txBody>
      </p:sp>
      <p:sp>
        <p:nvSpPr>
          <p:cNvPr id="8" name="Прямая соединительная линия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Овал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DCC2BC09-06C5-46F4-A408-F459286742DB}" type="slidenum">
              <a:rPr lang="ru-RU" smtClean="0"/>
              <a:pPr/>
              <a:t>‹#›</a:t>
            </a:fld>
            <a:endParaRPr lang="ru-RU"/>
          </a:p>
        </p:txBody>
      </p:sp>
      <p:sp>
        <p:nvSpPr>
          <p:cNvPr id="2" name="Заголовок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758952"/>
          </a:xfrm>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a:xfrm>
            <a:off x="5791200" y="6409944"/>
            <a:ext cx="3044952" cy="365760"/>
          </a:xfrm>
        </p:spPr>
        <p:txBody>
          <a:bodyPr/>
          <a:lstStyle/>
          <a:p>
            <a:fld id="{1038ECB3-E153-416A-A64A-8DBD09BD518C}" type="datetimeFigureOut">
              <a:rPr lang="ru-RU" smtClean="0"/>
              <a:pPr/>
              <a:t>16.05.2022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CC2BC09-06C5-46F4-A408-F459286742DB}" type="slidenum">
              <a:rPr lang="ru-RU" smtClean="0"/>
              <a:pPr/>
              <a:t>‹#›</a:t>
            </a:fld>
            <a:endParaRPr lang="ru-RU"/>
          </a:p>
        </p:txBody>
      </p:sp>
      <p:sp>
        <p:nvSpPr>
          <p:cNvPr id="8" name="Прямая соединительная линия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Содержимое 9"/>
          <p:cNvSpPr>
            <a:spLocks noGrp="1"/>
          </p:cNvSpPr>
          <p:nvPr>
            <p:ph sz="half" idx="1"/>
          </p:nvPr>
        </p:nvSpPr>
        <p:spPr>
          <a:xfrm>
            <a:off x="301752"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Содержимое 11"/>
          <p:cNvSpPr>
            <a:spLocks noGrp="1"/>
          </p:cNvSpPr>
          <p:nvPr>
            <p:ph sz="half" idx="2"/>
          </p:nvPr>
        </p:nvSpPr>
        <p:spPr>
          <a:xfrm>
            <a:off x="4800600"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1">
        <a:schemeClr val="bg2"/>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Прямоугольник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Прямоугольник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Прямоугольник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1038ECB3-E153-416A-A64A-8DBD09BD518C}" type="datetimeFigureOut">
              <a:rPr lang="ru-RU" smtClean="0"/>
              <a:pPr/>
              <a:t>16.05.2022</a:t>
            </a:fld>
            <a:endParaRPr lang="ru-RU"/>
          </a:p>
        </p:txBody>
      </p:sp>
      <p:sp>
        <p:nvSpPr>
          <p:cNvPr id="8" name="Нижний колонтитул 7"/>
          <p:cNvSpPr>
            <a:spLocks noGrp="1"/>
          </p:cNvSpPr>
          <p:nvPr>
            <p:ph type="ftr" sz="quarter" idx="11"/>
          </p:nvPr>
        </p:nvSpPr>
        <p:spPr>
          <a:xfrm>
            <a:off x="304800" y="6409944"/>
            <a:ext cx="3581400" cy="365760"/>
          </a:xfrm>
        </p:spPr>
        <p:txBody>
          <a:bodyPr/>
          <a:lstStyle/>
          <a:p>
            <a:endParaRPr lang="ru-RU"/>
          </a:p>
        </p:txBody>
      </p:sp>
      <p:sp>
        <p:nvSpPr>
          <p:cNvPr id="15" name="Прямая соединительная линия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Содержимое 23"/>
          <p:cNvSpPr>
            <a:spLocks noGrp="1"/>
          </p:cNvSpPr>
          <p:nvPr>
            <p:ph sz="quarter" idx="2"/>
          </p:nvPr>
        </p:nvSpPr>
        <p:spPr>
          <a:xfrm>
            <a:off x="301752" y="2471383"/>
            <a:ext cx="4041648" cy="3818404"/>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Содержимое 25"/>
          <p:cNvSpPr>
            <a:spLocks noGrp="1"/>
          </p:cNvSpPr>
          <p:nvPr>
            <p:ph sz="quarter" idx="4"/>
          </p:nvPr>
        </p:nvSpPr>
        <p:spPr>
          <a:xfrm>
            <a:off x="4800600" y="2471383"/>
            <a:ext cx="4038600" cy="382219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Овал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Овал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Номер слайда 8"/>
          <p:cNvSpPr>
            <a:spLocks noGrp="1"/>
          </p:cNvSpPr>
          <p:nvPr>
            <p:ph type="sldNum" sz="quarter" idx="12"/>
          </p:nvPr>
        </p:nvSpPr>
        <p:spPr>
          <a:xfrm>
            <a:off x="4343400" y="1042416"/>
            <a:ext cx="457200" cy="441325"/>
          </a:xfrm>
        </p:spPr>
        <p:txBody>
          <a:bodyPr/>
          <a:lstStyle>
            <a:lvl1pPr algn="ctr">
              <a:defRPr/>
            </a:lvl1pPr>
          </a:lstStyle>
          <a:p>
            <a:fld id="{DCC2BC09-06C5-46F4-A408-F459286742DB}" type="slidenum">
              <a:rPr lang="ru-RU" smtClean="0"/>
              <a:pPr/>
              <a:t>‹#›</a:t>
            </a:fld>
            <a:endParaRPr lang="ru-RU"/>
          </a:p>
        </p:txBody>
      </p:sp>
      <p:sp>
        <p:nvSpPr>
          <p:cNvPr id="23" name="Заголовок 22"/>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1038ECB3-E153-416A-A64A-8DBD09BD518C}" type="datetimeFigureOut">
              <a:rPr lang="ru-RU" smtClean="0"/>
              <a:pPr/>
              <a:t>16.05.2022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a:xfrm>
            <a:off x="4343400" y="1036020"/>
            <a:ext cx="457200" cy="441325"/>
          </a:xfrm>
        </p:spPr>
        <p:txBody>
          <a:bodyPr/>
          <a:lstStyle/>
          <a:p>
            <a:fld id="{DCC2BC09-06C5-46F4-A408-F459286742DB}"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Прямоугольник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Прямоугольник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Дата 1"/>
          <p:cNvSpPr>
            <a:spLocks noGrp="1"/>
          </p:cNvSpPr>
          <p:nvPr>
            <p:ph type="dt" sz="half" idx="10"/>
          </p:nvPr>
        </p:nvSpPr>
        <p:spPr/>
        <p:txBody>
          <a:bodyPr/>
          <a:lstStyle/>
          <a:p>
            <a:fld id="{1038ECB3-E153-416A-A64A-8DBD09BD518C}" type="datetimeFigureOut">
              <a:rPr lang="ru-RU" smtClean="0"/>
              <a:pPr/>
              <a:t>16.05.2022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4267200" y="6324600"/>
            <a:ext cx="609600" cy="441324"/>
          </a:xfrm>
        </p:spPr>
        <p:txBody>
          <a:bodyPr/>
          <a:lstStyle>
            <a:lvl1pPr>
              <a:defRPr>
                <a:solidFill>
                  <a:srgbClr val="FFFFFF"/>
                </a:solidFill>
              </a:defRPr>
            </a:lvl1pPr>
          </a:lstStyle>
          <a:p>
            <a:fld id="{DCC2BC09-06C5-46F4-A408-F459286742DB}"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9" name="Прямоугольник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Прямоугольник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оугольник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Прямая соединительная линия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Содержимое 19"/>
          <p:cNvSpPr>
            <a:spLocks noGrp="1"/>
          </p:cNvSpPr>
          <p:nvPr>
            <p:ph sz="quarter" idx="1"/>
          </p:nvPr>
        </p:nvSpPr>
        <p:spPr>
          <a:xfrm>
            <a:off x="3124200" y="685800"/>
            <a:ext cx="5638800" cy="5410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Овал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DCC2BC09-06C5-46F4-A408-F459286742DB}" type="slidenum">
              <a:rPr lang="ru-RU" smtClean="0"/>
              <a:pPr/>
              <a:t>‹#›</a:t>
            </a:fld>
            <a:endParaRPr lang="ru-RU"/>
          </a:p>
        </p:txBody>
      </p:sp>
      <p:sp>
        <p:nvSpPr>
          <p:cNvPr id="21" name="Прямоугольник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p:txBody>
          <a:bodyPr/>
          <a:lstStyle/>
          <a:p>
            <a:fld id="{1038ECB3-E153-416A-A64A-8DBD09BD518C}" type="datetimeFigureOut">
              <a:rPr lang="ru-RU" smtClean="0"/>
              <a:pPr/>
              <a:t>16.05.2022</a:t>
            </a:fld>
            <a:endParaRPr lang="ru-RU"/>
          </a:p>
        </p:txBody>
      </p:sp>
      <p:sp>
        <p:nvSpPr>
          <p:cNvPr id="6" name="Нижний колонтитул 5"/>
          <p:cNvSpPr>
            <a:spLocks noGrp="1"/>
          </p:cNvSpPr>
          <p:nvPr>
            <p:ph type="ftr" sz="quarter" idx="11"/>
          </p:nvPr>
        </p:nvSpPr>
        <p:spPr>
          <a:xfrm>
            <a:off x="301752" y="6410848"/>
            <a:ext cx="3383280" cy="365760"/>
          </a:xfrm>
        </p:spPr>
        <p:txBody>
          <a:bodyPr/>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1" name="Прямая соединительная линия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Прямоугольник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Прямоугольник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Овал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Овал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p>
            <a:fld id="{DCC2BC09-06C5-46F4-A408-F459286742DB}" type="slidenum">
              <a:rPr lang="ru-RU" smtClean="0"/>
              <a:pPr/>
              <a:t>‹#›</a:t>
            </a:fld>
            <a:endParaRPr lang="ru-RU"/>
          </a:p>
        </p:txBody>
      </p:sp>
      <p:sp>
        <p:nvSpPr>
          <p:cNvPr id="2" name="Заголовок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3000375" y="609600"/>
            <a:ext cx="5867400" cy="4267200"/>
          </a:xfrm>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22" name="Прямоугольник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a:xfrm>
            <a:off x="5788152" y="6404984"/>
            <a:ext cx="3044952" cy="365760"/>
          </a:xfrm>
        </p:spPr>
        <p:txBody>
          <a:bodyPr/>
          <a:lstStyle/>
          <a:p>
            <a:fld id="{1038ECB3-E153-416A-A64A-8DBD09BD518C}" type="datetimeFigureOut">
              <a:rPr lang="ru-RU" smtClean="0"/>
              <a:pPr/>
              <a:t>16.05.2022</a:t>
            </a:fld>
            <a:endParaRPr lang="ru-RU"/>
          </a:p>
        </p:txBody>
      </p:sp>
      <p:sp>
        <p:nvSpPr>
          <p:cNvPr id="6" name="Нижний колонтитул 5"/>
          <p:cNvSpPr>
            <a:spLocks noGrp="1"/>
          </p:cNvSpPr>
          <p:nvPr>
            <p:ph type="ftr" sz="quarter" idx="11"/>
          </p:nvPr>
        </p:nvSpPr>
        <p:spPr>
          <a:xfrm>
            <a:off x="301752" y="6410848"/>
            <a:ext cx="3584448" cy="365760"/>
          </a:xfrm>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Дата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1038ECB3-E153-416A-A64A-8DBD09BD518C}" type="datetimeFigureOut">
              <a:rPr lang="ru-RU" smtClean="0"/>
              <a:pPr/>
              <a:t>16.05.2022</a:t>
            </a:fld>
            <a:endParaRPr lang="ru-RU"/>
          </a:p>
        </p:txBody>
      </p:sp>
      <p:sp>
        <p:nvSpPr>
          <p:cNvPr id="3" name="Нижний колонтитул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ru-RU"/>
          </a:p>
        </p:txBody>
      </p:sp>
      <p:sp>
        <p:nvSpPr>
          <p:cNvPr id="8" name="Прямоугольник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Прямая соединительная линия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Овал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DCC2BC09-06C5-46F4-A408-F459286742DB}" type="slidenum">
              <a:rPr lang="ru-RU" smtClean="0"/>
              <a:pPr/>
              <a:t>‹#›</a:t>
            </a:fld>
            <a:endParaRPr lang="ru-RU"/>
          </a:p>
        </p:txBody>
      </p:sp>
      <p:sp>
        <p:nvSpPr>
          <p:cNvPr id="22" name="Заголовок 21"/>
          <p:cNvSpPr>
            <a:spLocks noGrp="1"/>
          </p:cNvSpPr>
          <p:nvPr>
            <p:ph type="title"/>
          </p:nvPr>
        </p:nvSpPr>
        <p:spPr>
          <a:xfrm>
            <a:off x="301752" y="228600"/>
            <a:ext cx="8534400" cy="758952"/>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gif"/><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957646" y="5105400"/>
            <a:ext cx="5186354" cy="1752600"/>
          </a:xfrm>
        </p:spPr>
        <p:txBody>
          <a:bodyPr>
            <a:normAutofit/>
          </a:bodyPr>
          <a:lstStyle/>
          <a:p>
            <a:r>
              <a:rPr lang="ru-RU" sz="1200" dirty="0" smtClean="0">
                <a:latin typeface="Times New Roman" pitchFamily="18" charset="0"/>
                <a:cs typeface="Times New Roman" pitchFamily="18" charset="0"/>
              </a:rPr>
              <a:t>Подготовила </a:t>
            </a:r>
            <a:r>
              <a:rPr lang="ru-RU" sz="1200" dirty="0" smtClean="0">
                <a:latin typeface="Times New Roman" pitchFamily="18" charset="0"/>
                <a:cs typeface="Times New Roman" pitchFamily="18" charset="0"/>
              </a:rPr>
              <a:t>учитель начальных классов </a:t>
            </a:r>
            <a:r>
              <a:rPr lang="ru-RU" sz="1200" dirty="0" err="1" smtClean="0">
                <a:latin typeface="Times New Roman" pitchFamily="18" charset="0"/>
                <a:cs typeface="Times New Roman" pitchFamily="18" charset="0"/>
              </a:rPr>
              <a:t>Верхнетимерсянской</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СШ </a:t>
            </a:r>
            <a:r>
              <a:rPr lang="ru-RU" sz="1200" dirty="0" err="1" smtClean="0">
                <a:latin typeface="Times New Roman" pitchFamily="18" charset="0"/>
                <a:cs typeface="Times New Roman" pitchFamily="18" charset="0"/>
              </a:rPr>
              <a:t>цильнинского</a:t>
            </a:r>
            <a:r>
              <a:rPr lang="ru-RU" sz="1200" dirty="0" smtClean="0">
                <a:latin typeface="Times New Roman" pitchFamily="18" charset="0"/>
                <a:cs typeface="Times New Roman" pitchFamily="18" charset="0"/>
              </a:rPr>
              <a:t> района  </a:t>
            </a:r>
          </a:p>
          <a:p>
            <a:r>
              <a:rPr lang="ru-RU" sz="1200" dirty="0" smtClean="0">
                <a:latin typeface="Times New Roman" pitchFamily="18" charset="0"/>
                <a:cs typeface="Times New Roman" pitchFamily="18" charset="0"/>
              </a:rPr>
              <a:t>Топтыгина </a:t>
            </a:r>
            <a:r>
              <a:rPr lang="ru-RU" sz="1200" dirty="0">
                <a:latin typeface="Times New Roman" pitchFamily="18" charset="0"/>
                <a:cs typeface="Times New Roman" pitchFamily="18" charset="0"/>
              </a:rPr>
              <a:t>Г</a:t>
            </a:r>
            <a:r>
              <a:rPr lang="ru-RU" sz="1200" dirty="0" smtClean="0">
                <a:latin typeface="Times New Roman" pitchFamily="18" charset="0"/>
                <a:cs typeface="Times New Roman" pitchFamily="18" charset="0"/>
              </a:rPr>
              <a:t>алина Анатольевна</a:t>
            </a:r>
            <a:endParaRPr lang="ru-RU" sz="1200" dirty="0">
              <a:latin typeface="Times New Roman" pitchFamily="18" charset="0"/>
              <a:cs typeface="Times New Roman" pitchFamily="18" charset="0"/>
            </a:endParaRPr>
          </a:p>
        </p:txBody>
      </p:sp>
      <p:sp>
        <p:nvSpPr>
          <p:cNvPr id="2" name="Заголовок 1"/>
          <p:cNvSpPr>
            <a:spLocks noGrp="1"/>
          </p:cNvSpPr>
          <p:nvPr>
            <p:ph type="ctrTitle"/>
          </p:nvPr>
        </p:nvSpPr>
        <p:spPr>
          <a:xfrm rot="21332897">
            <a:off x="-311895" y="-272104"/>
            <a:ext cx="7772400" cy="1470025"/>
          </a:xfrm>
        </p:spPr>
        <p:txBody>
          <a:bodyPr>
            <a:normAutofit/>
          </a:bodyPr>
          <a:lstStyle/>
          <a:p>
            <a:r>
              <a:rPr lang="ru-RU" dirty="0" smtClean="0">
                <a:latin typeface="Times New Roman" pitchFamily="18" charset="0"/>
                <a:cs typeface="Times New Roman" pitchFamily="18" charset="0"/>
              </a:rPr>
              <a:t>Православные праздники</a:t>
            </a:r>
            <a:endParaRPr lang="ru-RU" dirty="0">
              <a:latin typeface="Times New Roman" pitchFamily="18" charset="0"/>
              <a:cs typeface="Times New Roman" pitchFamily="18" charset="0"/>
            </a:endParaRPr>
          </a:p>
        </p:txBody>
      </p:sp>
      <p:pic>
        <p:nvPicPr>
          <p:cNvPr id="11268" name="Picture 4" descr="ÐÑÐ°Ð²Ð¾ÑÐ»Ð°Ð²Ð½Ð°Ñ ÑÐµÑÐºÐ¾Ð²Ñ Ð½Ð° Ð·Ð°ÐºÐ°ÑÐµ Ð²ÐµÑÐ½Ð¾Ð¹ 3 â ÑÑÐ¾ÐºÐ¾Ð²Ð¾Ðµ ÑÐ¾ÑÐ¾"/>
          <p:cNvPicPr>
            <a:picLocks noChangeAspect="1" noChangeArrowheads="1"/>
          </p:cNvPicPr>
          <p:nvPr/>
        </p:nvPicPr>
        <p:blipFill>
          <a:blip r:embed="rId2" cstate="print"/>
          <a:srcRect/>
          <a:stretch>
            <a:fillRect/>
          </a:stretch>
        </p:blipFill>
        <p:spPr bwMode="auto">
          <a:xfrm>
            <a:off x="2928926" y="1142984"/>
            <a:ext cx="5786478" cy="3857652"/>
          </a:xfrm>
          <a:prstGeom prst="rect">
            <a:avLst/>
          </a:prstGeom>
          <a:noFill/>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571500"/>
            <a:ext cx="8229600" cy="1143000"/>
          </a:xfrm>
        </p:spPr>
        <p:txBody>
          <a:bodyPr/>
          <a:lstStyle/>
          <a:p>
            <a:r>
              <a:rPr lang="ru-RU" dirty="0" smtClean="0">
                <a:latin typeface="Times New Roman" pitchFamily="18" charset="0"/>
                <a:cs typeface="Times New Roman" pitchFamily="18" charset="0"/>
              </a:rPr>
              <a:t>Ильин день</a:t>
            </a:r>
            <a:endParaRPr lang="ru-RU"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4500562" y="642918"/>
            <a:ext cx="4043362" cy="4525963"/>
          </a:xfrm>
        </p:spPr>
        <p:txBody>
          <a:bodyPr>
            <a:noAutofit/>
          </a:bodyPr>
          <a:lstStyle/>
          <a:p>
            <a:r>
              <a:rPr lang="ru-RU" sz="1800" dirty="0" smtClean="0">
                <a:latin typeface="Times New Roman" pitchFamily="18" charset="0"/>
                <a:cs typeface="Times New Roman" pitchFamily="18" charset="0"/>
              </a:rPr>
              <a:t>Один из почитаемых с древних времен народный праздник, к которому приурочено много верований, примет и запретов. В канун праздника в четверг и пятницу пекли обрядовое печенье и прекращали полевые работы. А в сам Ильин день строго запрещалось проводить любую хозяйскую работу, считалось это не принесет результата. Проводилась "братчина", приглашали на общую трапезу всех жителей ближайших селений, а после угощения заканчивались народными гуляньями с песнями и плясками. И главное, Ильин день считается границей лета и осени, когда вода становится холодной, вечера прохладными, а на деревьях появляются первые признаки осенней позолоты.</a:t>
            </a:r>
            <a:endParaRPr lang="ru-RU" sz="1800" dirty="0">
              <a:latin typeface="Times New Roman" pitchFamily="18" charset="0"/>
              <a:cs typeface="Times New Roman" pitchFamily="18" charset="0"/>
            </a:endParaRPr>
          </a:p>
        </p:txBody>
      </p:sp>
      <p:pic>
        <p:nvPicPr>
          <p:cNvPr id="1026" name="Picture 2" descr="ÐÑÐºÑÑÑÐºÐ° Ð´ÐµÐ½Ñ ÐÑÐ¾ÑÐ¾ÐºÐ° ÐÐ»ÑÐ¸"/>
          <p:cNvPicPr>
            <a:picLocks noChangeAspect="1" noChangeArrowheads="1" noCrop="1"/>
          </p:cNvPicPr>
          <p:nvPr/>
        </p:nvPicPr>
        <p:blipFill>
          <a:blip r:embed="rId2" cstate="print"/>
          <a:srcRect/>
          <a:stretch>
            <a:fillRect/>
          </a:stretch>
        </p:blipFill>
        <p:spPr bwMode="auto">
          <a:xfrm>
            <a:off x="0" y="642918"/>
            <a:ext cx="4000528" cy="2857520"/>
          </a:xfrm>
          <a:prstGeom prst="rect">
            <a:avLst/>
          </a:prstGeom>
          <a:noFill/>
        </p:spPr>
      </p:pic>
      <p:pic>
        <p:nvPicPr>
          <p:cNvPr id="1030" name="Picture 6" descr="ÐÑÐºÑÑÑÐºÐ° Ñ Ð¿ÑÐ°Ð·Ð´Ð½Ð¸ÐºÐ¾Ð¼ ÑÐ². Ð¿ÑÐ¾ÑÐ¾ÐºÐ° Ð¸Ð»ÑÐ¸"/>
          <p:cNvPicPr>
            <a:picLocks noChangeAspect="1" noChangeArrowheads="1" noCrop="1"/>
          </p:cNvPicPr>
          <p:nvPr/>
        </p:nvPicPr>
        <p:blipFill>
          <a:blip r:embed="rId3" cstate="print"/>
          <a:srcRect/>
          <a:stretch>
            <a:fillRect/>
          </a:stretch>
        </p:blipFill>
        <p:spPr bwMode="auto">
          <a:xfrm>
            <a:off x="857224" y="3857628"/>
            <a:ext cx="3767118" cy="2690798"/>
          </a:xfrm>
          <a:prstGeom prst="rect">
            <a:avLst/>
          </a:prstGeom>
          <a:noFill/>
        </p:spPr>
      </p:pic>
    </p:spTree>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571500"/>
            <a:ext cx="8229600" cy="1143000"/>
          </a:xfrm>
        </p:spPr>
        <p:txBody>
          <a:bodyPr/>
          <a:lstStyle/>
          <a:p>
            <a:r>
              <a:rPr lang="ru-RU" dirty="0" smtClean="0">
                <a:latin typeface="Times New Roman" pitchFamily="18" charset="0"/>
                <a:cs typeface="Times New Roman" pitchFamily="18" charset="0"/>
              </a:rPr>
              <a:t>Медовый спас</a:t>
            </a:r>
            <a:endParaRPr lang="ru-RU"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4143372" y="642918"/>
            <a:ext cx="4471990" cy="4525963"/>
          </a:xfrm>
        </p:spPr>
        <p:txBody>
          <a:bodyPr>
            <a:noAutofit/>
          </a:bodyPr>
          <a:lstStyle/>
          <a:p>
            <a:r>
              <a:rPr lang="ru-RU" sz="2000" dirty="0" smtClean="0">
                <a:latin typeface="Times New Roman" pitchFamily="18" charset="0"/>
                <a:cs typeface="Times New Roman" pitchFamily="18" charset="0"/>
              </a:rPr>
              <a:t>В середине последнего летнего месяца, а именно 14 (1) августа, православные христиане отмечали праздник Медового Спаса (спас от слова спаситель), которым почитали смерть семи мучеников Маккавеев, принявших мученическую смерть за свою христианскую веру от древнего сирийского царя Антиоха. Дома посыпались семенами мака, защищавшими их от нечистой силы, первые соты меда, собранные в этот день, когда пчелы прекращали собирать нектар, относились в храм для освящения. Это день символизировал прощание с летом, после которого дни становилась короче, ночи длиннее, а погода более прохладной.</a:t>
            </a:r>
            <a:endParaRPr lang="ru-RU" sz="2000" dirty="0">
              <a:latin typeface="Times New Roman" pitchFamily="18" charset="0"/>
              <a:cs typeface="Times New Roman" pitchFamily="18" charset="0"/>
            </a:endParaRPr>
          </a:p>
        </p:txBody>
      </p:sp>
      <p:sp>
        <p:nvSpPr>
          <p:cNvPr id="4" name="Прямоугольник 3"/>
          <p:cNvSpPr/>
          <p:nvPr/>
        </p:nvSpPr>
        <p:spPr>
          <a:xfrm>
            <a:off x="2286000" y="1166843"/>
            <a:ext cx="4572000" cy="369332"/>
          </a:xfrm>
          <a:prstGeom prst="rect">
            <a:avLst/>
          </a:prstGeom>
        </p:spPr>
        <p:txBody>
          <a:bodyPr>
            <a:spAutoFit/>
          </a:bodyPr>
          <a:lstStyle/>
          <a:p>
            <a:r>
              <a:rPr lang="ru-RU" dirty="0" smtClean="0"/>
              <a:t>.</a:t>
            </a:r>
            <a:endParaRPr lang="ru-RU" dirty="0"/>
          </a:p>
        </p:txBody>
      </p:sp>
      <p:pic>
        <p:nvPicPr>
          <p:cNvPr id="27652" name="Picture 4" descr="Ð¡ÐºÐ°ÑÐ°ÑÑ Ð±ÐµÑÐ¿Ð»Ð°ÑÐ½Ð¾ ÐºÑÐ°ÑÐ¸Ð²ÑÐµ Ð¾ÑÐºÑÑÑÐºÐ¸ Ñ ÐÐµÐ´Ð¾Ð²ÑÐ¼ ÑÐ¿Ð°ÑÐ¾Ð¼"/>
          <p:cNvPicPr>
            <a:picLocks noChangeAspect="1" noChangeArrowheads="1"/>
          </p:cNvPicPr>
          <p:nvPr/>
        </p:nvPicPr>
        <p:blipFill>
          <a:blip r:embed="rId2" cstate="print"/>
          <a:srcRect/>
          <a:stretch>
            <a:fillRect/>
          </a:stretch>
        </p:blipFill>
        <p:spPr bwMode="auto">
          <a:xfrm>
            <a:off x="214282" y="642918"/>
            <a:ext cx="4143364" cy="2658659"/>
          </a:xfrm>
          <a:prstGeom prst="rect">
            <a:avLst/>
          </a:prstGeom>
          <a:noFill/>
        </p:spPr>
      </p:pic>
      <p:pic>
        <p:nvPicPr>
          <p:cNvPr id="27654" name="Picture 6" descr="ÐÐ¾Ð·Ð´ÑÐ°Ð²Ð»ÐµÐ½Ð¸Ñ-Ð¾ÑÐºÑÑÑÐºÐ¸ Ñ ÐÐµÐ´Ð¾Ð²ÑÐ¼ Ð¡Ð¿Ð°ÑÐ¾Ð¼"/>
          <p:cNvPicPr>
            <a:picLocks noChangeAspect="1" noChangeArrowheads="1"/>
          </p:cNvPicPr>
          <p:nvPr/>
        </p:nvPicPr>
        <p:blipFill>
          <a:blip r:embed="rId3" cstate="print"/>
          <a:srcRect/>
          <a:stretch>
            <a:fillRect/>
          </a:stretch>
        </p:blipFill>
        <p:spPr bwMode="auto">
          <a:xfrm>
            <a:off x="1214414" y="3500438"/>
            <a:ext cx="3161396" cy="3071802"/>
          </a:xfrm>
          <a:prstGeom prst="rect">
            <a:avLst/>
          </a:prstGeom>
          <a:noFill/>
        </p:spPr>
      </p:pic>
    </p:spTree>
  </p:cSld>
  <p:clrMapOvr>
    <a:masterClrMapping/>
  </p:clrMapOvr>
  <p:transition>
    <p:checke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338"/>
            <a:ext cx="8229600" cy="1143000"/>
          </a:xfrm>
        </p:spPr>
        <p:txBody>
          <a:bodyPr/>
          <a:lstStyle/>
          <a:p>
            <a:r>
              <a:rPr lang="ru-RU" dirty="0" smtClean="0">
                <a:latin typeface="Times New Roman" pitchFamily="18" charset="0"/>
                <a:cs typeface="Times New Roman" pitchFamily="18" charset="0"/>
              </a:rPr>
              <a:t>Яблочный спас</a:t>
            </a:r>
            <a:endParaRPr lang="ru-RU"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4500562" y="642918"/>
            <a:ext cx="4186238" cy="4525963"/>
          </a:xfrm>
        </p:spPr>
        <p:txBody>
          <a:bodyPr>
            <a:noAutofit/>
          </a:bodyPr>
          <a:lstStyle/>
          <a:p>
            <a:r>
              <a:rPr lang="ru-RU" sz="2400" dirty="0" smtClean="0">
                <a:latin typeface="Times New Roman" pitchFamily="18" charset="0"/>
                <a:cs typeface="Times New Roman" pitchFamily="18" charset="0"/>
              </a:rPr>
              <a:t>19 (6) августа наступал Яблочный спас или Праздник Преображения Господня, у наших предков он был одним из самых первых праздников урожая, символизировавшим начало осени и увядание природы. Только с его наступлением древние славяне могли есть яблоки с нового урожая, обязательно освященные в церкви. Накрывались праздничные столы, начинали есть виноград и груши.</a:t>
            </a:r>
            <a:endParaRPr lang="ru-RU" sz="2400" dirty="0">
              <a:latin typeface="Times New Roman" pitchFamily="18" charset="0"/>
              <a:cs typeface="Times New Roman" pitchFamily="18" charset="0"/>
            </a:endParaRPr>
          </a:p>
        </p:txBody>
      </p:sp>
      <p:pic>
        <p:nvPicPr>
          <p:cNvPr id="26626" name="Picture 2" descr="http://www.rosphoto.com/images/u/articles/1508/12-franz-peter-rudolf.jpg"/>
          <p:cNvPicPr>
            <a:picLocks noChangeAspect="1" noChangeArrowheads="1"/>
          </p:cNvPicPr>
          <p:nvPr/>
        </p:nvPicPr>
        <p:blipFill>
          <a:blip r:embed="rId2" cstate="print"/>
          <a:srcRect/>
          <a:stretch>
            <a:fillRect/>
          </a:stretch>
        </p:blipFill>
        <p:spPr bwMode="auto">
          <a:xfrm>
            <a:off x="0" y="785794"/>
            <a:ext cx="4429123" cy="2927859"/>
          </a:xfrm>
          <a:prstGeom prst="rect">
            <a:avLst/>
          </a:prstGeom>
          <a:noFill/>
        </p:spPr>
      </p:pic>
      <p:pic>
        <p:nvPicPr>
          <p:cNvPr id="26628" name="Picture 4" descr="http://www.rosphoto.com/images/u/articles/1508/15-luna.jpg"/>
          <p:cNvPicPr>
            <a:picLocks noChangeAspect="1" noChangeArrowheads="1"/>
          </p:cNvPicPr>
          <p:nvPr/>
        </p:nvPicPr>
        <p:blipFill>
          <a:blip r:embed="rId3" cstate="print"/>
          <a:srcRect/>
          <a:stretch>
            <a:fillRect/>
          </a:stretch>
        </p:blipFill>
        <p:spPr bwMode="auto">
          <a:xfrm>
            <a:off x="500034" y="3857628"/>
            <a:ext cx="4071965" cy="2708982"/>
          </a:xfrm>
          <a:prstGeom prst="rect">
            <a:avLst/>
          </a:prstGeom>
          <a:noFill/>
        </p:spPr>
      </p:pic>
    </p:spTree>
  </p:cSld>
  <p:clrMapOvr>
    <a:masterClrMapping/>
  </p:clrMapOvr>
  <p:transition>
    <p:blinds/>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0"/>
            <a:ext cx="8229600" cy="1143000"/>
          </a:xfrm>
        </p:spPr>
        <p:txBody>
          <a:bodyPr/>
          <a:lstStyle/>
          <a:p>
            <a:r>
              <a:rPr lang="ru-RU" dirty="0" smtClean="0">
                <a:latin typeface="Times New Roman" pitchFamily="18" charset="0"/>
                <a:cs typeface="Times New Roman" pitchFamily="18" charset="0"/>
              </a:rPr>
              <a:t>Третий спас</a:t>
            </a:r>
            <a:endParaRPr lang="ru-RU"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4171944" y="1285860"/>
            <a:ext cx="4972056" cy="4643445"/>
          </a:xfrm>
        </p:spPr>
        <p:txBody>
          <a:bodyPr>
            <a:noAutofit/>
          </a:bodyPr>
          <a:lstStyle/>
          <a:p>
            <a:r>
              <a:rPr lang="ru-RU" sz="2400" dirty="0" smtClean="0">
                <a:latin typeface="Times New Roman" pitchFamily="18" charset="0"/>
                <a:cs typeface="Times New Roman" pitchFamily="18" charset="0"/>
              </a:rPr>
              <a:t>Последний, Третий Спас (Хлебный или Ореховый) отмечался 29 (16) августа, в этот день заканчивалась уборочная страда и хозяйки могли спечь хлеб из нового урожая зерна. В церквях освящали праздничные караваи, также туда приносили орехи, которые как раз поспевали в это время. Заканчивая жатву, земледельцы обязательно вязали последний «именинный сноп</a:t>
            </a:r>
            <a:r>
              <a:rPr lang="ru-RU" sz="2400" dirty="0" smtClean="0"/>
              <a:t>».</a:t>
            </a:r>
            <a:endParaRPr lang="ru-RU" sz="2400" dirty="0"/>
          </a:p>
        </p:txBody>
      </p:sp>
      <p:pic>
        <p:nvPicPr>
          <p:cNvPr id="25604" name="Picture 4" descr="Ð¢ÑÐµÑÐ¸Ð¹ Ð¡Ð¿Ð°Ñ"/>
          <p:cNvPicPr>
            <a:picLocks noChangeAspect="1" noChangeArrowheads="1"/>
          </p:cNvPicPr>
          <p:nvPr/>
        </p:nvPicPr>
        <p:blipFill>
          <a:blip r:embed="rId2" cstate="print"/>
          <a:srcRect/>
          <a:stretch>
            <a:fillRect/>
          </a:stretch>
        </p:blipFill>
        <p:spPr bwMode="auto">
          <a:xfrm>
            <a:off x="0" y="1150129"/>
            <a:ext cx="3643306" cy="2469352"/>
          </a:xfrm>
          <a:prstGeom prst="rect">
            <a:avLst/>
          </a:prstGeom>
          <a:noFill/>
        </p:spPr>
      </p:pic>
      <p:pic>
        <p:nvPicPr>
          <p:cNvPr id="25606" name="Picture 6" descr="ÐÑÐµÑÐ¾Ð²ÑÐ¹ Ð¡Ð¿Ð°Ñ"/>
          <p:cNvPicPr>
            <a:picLocks noChangeAspect="1" noChangeArrowheads="1"/>
          </p:cNvPicPr>
          <p:nvPr/>
        </p:nvPicPr>
        <p:blipFill>
          <a:blip r:embed="rId3" cstate="print"/>
          <a:srcRect/>
          <a:stretch>
            <a:fillRect/>
          </a:stretch>
        </p:blipFill>
        <p:spPr bwMode="auto">
          <a:xfrm>
            <a:off x="714348" y="3786190"/>
            <a:ext cx="3714776" cy="2790210"/>
          </a:xfrm>
          <a:prstGeom prst="rect">
            <a:avLst/>
          </a:prstGeom>
          <a:noFill/>
        </p:spPr>
      </p:pic>
    </p:spTree>
  </p:cSld>
  <p:clrMapOvr>
    <a:masterClrMapping/>
  </p:clrMapOvr>
  <p:transition>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42900"/>
            <a:ext cx="8229600" cy="1143000"/>
          </a:xfrm>
        </p:spPr>
        <p:txBody>
          <a:bodyPr/>
          <a:lstStyle/>
          <a:p>
            <a:r>
              <a:rPr lang="ru-RU" dirty="0" smtClean="0"/>
              <a:t>Покров день</a:t>
            </a:r>
            <a:endParaRPr lang="ru-RU" dirty="0"/>
          </a:p>
        </p:txBody>
      </p:sp>
      <p:sp>
        <p:nvSpPr>
          <p:cNvPr id="3" name="Содержимое 2"/>
          <p:cNvSpPr>
            <a:spLocks noGrp="1"/>
          </p:cNvSpPr>
          <p:nvPr>
            <p:ph sz="quarter" idx="1"/>
          </p:nvPr>
        </p:nvSpPr>
        <p:spPr>
          <a:xfrm>
            <a:off x="4429124" y="1142984"/>
            <a:ext cx="4471990" cy="4525963"/>
          </a:xfrm>
        </p:spPr>
        <p:txBody>
          <a:bodyPr>
            <a:noAutofit/>
          </a:bodyPr>
          <a:lstStyle/>
          <a:p>
            <a:r>
              <a:rPr lang="ru-RU" sz="1600" dirty="0" smtClean="0"/>
              <a:t>Одни из самых почитаемых праздников осени, пришедшим к древним славянам из Византии, был Покров день, отмечаемый 14 (1) октября. Праздник посвящен событию, произошедшему в 10 веке в Константинополе, когда город был осажден сарацинами, и горожане приносили молитвы о помощи Святой Богородице в храмах и церквях. Пресвятая Дева Мария услышали их просьбы и, сняв покрывало с головы, укрыла их от врагов и спасла город. В это время полностью заканчивались уборочные работы, начиналась подготовка к зиме, заканчивались хороводы и гуляния, начинались посиделки с рукоделием, песнопениями и беседами. В этот день накрывались столы с угощениями, приносились дары убогим и сиротам, обязательно было посещение церковной службы, начиналась пора свадебных торжеств. Брак на Покрова считался в особенности счастливым, богатым и долговечным.</a:t>
            </a:r>
            <a:endParaRPr lang="ru-RU" sz="1600" dirty="0"/>
          </a:p>
        </p:txBody>
      </p:sp>
      <p:pic>
        <p:nvPicPr>
          <p:cNvPr id="28674" name="Picture 2" descr="ÐÐ¾ÐºÑÐ¾Ð² ÐÑÐµÑÐ²ÑÑÐ¾Ð¹ ÐÐ¾Ð³Ð¾ÑÐ¾Ð´Ð¸ÑÑ â 2018!  ÐÐ¾Ñ ÐºÐ°Ðº Ð½ÑÐ¶Ð½Ð¾ Ð¿ÑÐ¾Ð²ÐµÑÑÐ¸ ÑÑÐ¾Ñ Ð´ÐµÐ½Ñ."/>
          <p:cNvPicPr>
            <a:picLocks noChangeAspect="1" noChangeArrowheads="1"/>
          </p:cNvPicPr>
          <p:nvPr/>
        </p:nvPicPr>
        <p:blipFill>
          <a:blip r:embed="rId2" cstate="print"/>
          <a:srcRect/>
          <a:stretch>
            <a:fillRect/>
          </a:stretch>
        </p:blipFill>
        <p:spPr bwMode="auto">
          <a:xfrm>
            <a:off x="0" y="1000108"/>
            <a:ext cx="4039798" cy="2691516"/>
          </a:xfrm>
          <a:prstGeom prst="rect">
            <a:avLst/>
          </a:prstGeom>
          <a:noFill/>
        </p:spPr>
      </p:pic>
      <p:pic>
        <p:nvPicPr>
          <p:cNvPr id="28676" name="Picture 4" descr="ÐÐ¾ÐºÑÐ¾Ð² ÐÑÐµÑÐ²ÑÑÐ¾Ð¹ ÐÐ¾Ð³Ð¾ÑÐ¾Ð´Ð¸ÑÑ â 2018!  ÐÐ¾Ñ ÐºÐ°Ðº Ð½ÑÐ¶Ð½Ð¾ Ð¿ÑÐ¾Ð²ÐµÑÑÐ¸ ÑÑÐ¾Ñ Ð´ÐµÐ½Ñ."/>
          <p:cNvPicPr>
            <a:picLocks noChangeAspect="1" noChangeArrowheads="1"/>
          </p:cNvPicPr>
          <p:nvPr/>
        </p:nvPicPr>
        <p:blipFill>
          <a:blip r:embed="rId3" cstate="print"/>
          <a:srcRect/>
          <a:stretch>
            <a:fillRect/>
          </a:stretch>
        </p:blipFill>
        <p:spPr bwMode="auto">
          <a:xfrm>
            <a:off x="642910" y="3929066"/>
            <a:ext cx="3976662" cy="2649451"/>
          </a:xfrm>
          <a:prstGeom prst="rect">
            <a:avLst/>
          </a:prstGeom>
          <a:noFill/>
        </p:spPr>
      </p:pic>
    </p:spTree>
  </p:cSld>
  <p:clrMapOvr>
    <a:masterClrMapping/>
  </p:clrMapOvr>
  <p:transition>
    <p:wheel spokes="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rot="1287977">
            <a:off x="990688" y="1108970"/>
            <a:ext cx="8229600" cy="1143000"/>
          </a:xfrm>
        </p:spPr>
        <p:txBody>
          <a:bodyPr/>
          <a:lstStyle/>
          <a:p>
            <a:r>
              <a:rPr lang="ru-RU" dirty="0" smtClean="0">
                <a:latin typeface="Times New Roman" pitchFamily="18" charset="0"/>
                <a:cs typeface="Times New Roman" pitchFamily="18" charset="0"/>
              </a:rPr>
              <a:t>Спасибо за внимание</a:t>
            </a:r>
            <a:endParaRPr lang="ru-RU" dirty="0">
              <a:latin typeface="Times New Roman" pitchFamily="18" charset="0"/>
              <a:cs typeface="Times New Roman" pitchFamily="18" charset="0"/>
            </a:endParaRPr>
          </a:p>
        </p:txBody>
      </p:sp>
      <p:pic>
        <p:nvPicPr>
          <p:cNvPr id="29700" name="Picture 4" descr="ÐÑÐ°Ð²Ð¾ÑÐ»Ð°Ð²Ð½Ð°Ñ Ð¶ÐµÐ½ÑÐ¸Ð½Ð° â ÑÑÐ¾ÐºÐ¾Ð²Ð¾Ðµ ÑÐ¾ÑÐ¾"/>
          <p:cNvPicPr>
            <a:picLocks noChangeAspect="1" noChangeArrowheads="1"/>
          </p:cNvPicPr>
          <p:nvPr/>
        </p:nvPicPr>
        <p:blipFill>
          <a:blip r:embed="rId2" cstate="print"/>
          <a:srcRect/>
          <a:stretch>
            <a:fillRect/>
          </a:stretch>
        </p:blipFill>
        <p:spPr bwMode="auto">
          <a:xfrm>
            <a:off x="1071538" y="2643182"/>
            <a:ext cx="5500726" cy="3786214"/>
          </a:xfrm>
          <a:prstGeom prst="rect">
            <a:avLst/>
          </a:prstGeom>
          <a:noFill/>
        </p:spPr>
      </p:pic>
    </p:spTree>
  </p:cSld>
  <p:clrMapOvr>
    <a:masterClrMapping/>
  </p:clrMapOvr>
  <p:transition>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imes New Roman" pitchFamily="18" charset="0"/>
                <a:cs typeface="Times New Roman" pitchFamily="18" charset="0"/>
              </a:rPr>
              <a:t>Рождество</a:t>
            </a:r>
            <a:endParaRPr lang="ru-RU"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4357686" y="1214422"/>
            <a:ext cx="4786314" cy="5643578"/>
          </a:xfrm>
        </p:spPr>
        <p:txBody>
          <a:bodyPr>
            <a:normAutofit fontScale="62500" lnSpcReduction="20000"/>
          </a:bodyPr>
          <a:lstStyle/>
          <a:p>
            <a:pPr>
              <a:buNone/>
            </a:pPr>
            <a:r>
              <a:rPr lang="ru-RU" dirty="0" smtClean="0"/>
              <a:t>     </a:t>
            </a:r>
            <a:r>
              <a:rPr lang="ru-RU" dirty="0" smtClean="0">
                <a:latin typeface="Times New Roman" pitchFamily="18" charset="0"/>
                <a:cs typeface="Times New Roman" pitchFamily="18" charset="0"/>
              </a:rPr>
              <a:t>7 </a:t>
            </a:r>
            <a:r>
              <a:rPr lang="ru-RU" dirty="0">
                <a:latin typeface="Times New Roman" pitchFamily="18" charset="0"/>
                <a:cs typeface="Times New Roman" pitchFamily="18" charset="0"/>
              </a:rPr>
              <a:t>января (25 декабря) русский православный народ отмечал Рождество. Этот праздник, посвященный рождению Божьего сына Иисуса Христа в Вифлееме, заканчивает рождественский пост, который длится на протяжении 40 дней. В его преддверии люди готовились прийти к нему чистыми душой и телом: мыли и убирали свое жилище, ходили в баню, одевали чистые праздничные одежды, помогали бедным и нуждающимся, раздавали милостыню. 6 января в Рождественский Сочельник за большим праздничным столом, на котором обязательным первым блюдом была ритуальная каша кутья или сочиво, собиралась вся семья. К ужину приступали после появления первой звезды, кушали, молча и торжественно. После Рождества наступали так называемые святые дни, длившиеся до Крещения, во время которых было принято ходить по домам и славить Иисуса Христа молитвами и песнопениями.</a:t>
            </a:r>
          </a:p>
          <a:p>
            <a:endParaRPr lang="ru-RU" dirty="0">
              <a:latin typeface="Times New Roman" pitchFamily="18" charset="0"/>
              <a:cs typeface="Times New Roman" pitchFamily="18" charset="0"/>
            </a:endParaRPr>
          </a:p>
        </p:txBody>
      </p:sp>
      <p:pic>
        <p:nvPicPr>
          <p:cNvPr id="36868" name="Picture 4" descr="ÐÐ½Ð³ÐµÐ» ÑÐ¾ ÑÐ²ÐµÑÐ¾Ð¹ â ÑÑÐ¾ÐºÐ¾Ð²Ð¾Ðµ ÑÐ¾ÑÐ¾"/>
          <p:cNvPicPr>
            <a:picLocks noChangeAspect="1" noChangeArrowheads="1"/>
          </p:cNvPicPr>
          <p:nvPr/>
        </p:nvPicPr>
        <p:blipFill>
          <a:blip r:embed="rId3" cstate="print"/>
          <a:srcRect/>
          <a:stretch>
            <a:fillRect/>
          </a:stretch>
        </p:blipFill>
        <p:spPr bwMode="auto">
          <a:xfrm>
            <a:off x="214282" y="428604"/>
            <a:ext cx="2143140" cy="3214710"/>
          </a:xfrm>
          <a:prstGeom prst="rect">
            <a:avLst/>
          </a:prstGeom>
          <a:noFill/>
        </p:spPr>
      </p:pic>
      <p:pic>
        <p:nvPicPr>
          <p:cNvPr id="36870" name="Picture 6" descr="Ð Ð¾Ð¶Ð´ÐµÑÑÐ²ÐµÐ½ÑÐºÐ¸Ðµ ÐÐ½Ð³ÐµÐ»Ñ â ÑÑÐ¾ÐºÐ¾Ð²Ð¾Ðµ ÑÐ¾ÑÐ¾"/>
          <p:cNvPicPr>
            <a:picLocks noChangeAspect="1" noChangeArrowheads="1"/>
          </p:cNvPicPr>
          <p:nvPr/>
        </p:nvPicPr>
        <p:blipFill>
          <a:blip r:embed="rId4" cstate="print"/>
          <a:srcRect/>
          <a:stretch>
            <a:fillRect/>
          </a:stretch>
        </p:blipFill>
        <p:spPr bwMode="auto">
          <a:xfrm>
            <a:off x="2143108" y="1500174"/>
            <a:ext cx="2290757" cy="3191457"/>
          </a:xfrm>
          <a:prstGeom prst="rect">
            <a:avLst/>
          </a:prstGeom>
          <a:noFill/>
        </p:spPr>
      </p:pic>
      <p:pic>
        <p:nvPicPr>
          <p:cNvPr id="8" name="Picture 2" descr="https://bipbap.ru/wp-content/uploads/2018/12/109783_original.gif"/>
          <p:cNvPicPr>
            <a:picLocks noChangeAspect="1" noChangeArrowheads="1"/>
          </p:cNvPicPr>
          <p:nvPr/>
        </p:nvPicPr>
        <p:blipFill>
          <a:blip r:embed="rId5" cstate="print"/>
          <a:srcRect/>
          <a:stretch>
            <a:fillRect/>
          </a:stretch>
        </p:blipFill>
        <p:spPr bwMode="auto">
          <a:xfrm>
            <a:off x="0" y="4500570"/>
            <a:ext cx="3179696" cy="2143116"/>
          </a:xfrm>
          <a:prstGeom prst="rect">
            <a:avLst/>
          </a:prstGeom>
          <a:noFill/>
        </p:spPr>
      </p:pic>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0"/>
            <a:ext cx="8229600" cy="1143000"/>
          </a:xfrm>
        </p:spPr>
        <p:txBody>
          <a:bodyPr/>
          <a:lstStyle/>
          <a:p>
            <a:r>
              <a:rPr lang="ru-RU" dirty="0" smtClean="0">
                <a:latin typeface="Times New Roman" pitchFamily="18" charset="0"/>
                <a:cs typeface="Times New Roman" pitchFamily="18" charset="0"/>
              </a:rPr>
              <a:t>Святки</a:t>
            </a:r>
            <a:endParaRPr lang="ru-RU"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4214810" y="785794"/>
            <a:ext cx="4543428" cy="4525963"/>
          </a:xfrm>
        </p:spPr>
        <p:txBody>
          <a:bodyPr>
            <a:noAutofit/>
          </a:bodyPr>
          <a:lstStyle/>
          <a:p>
            <a:endParaRPr lang="ru-RU" sz="1800" dirty="0"/>
          </a:p>
          <a:p>
            <a:r>
              <a:rPr lang="ru-RU" sz="1800" dirty="0">
                <a:latin typeface="Times New Roman" pitchFamily="18" charset="0"/>
                <a:cs typeface="Times New Roman" pitchFamily="18" charset="0"/>
              </a:rPr>
              <a:t>Праздничные дни у древних славян, а затем перешедшие и в церковное празднование, дни святок, начинаются от первой звезды в канун Рождества и до праздника Крещения, освящения воды ("от звезды и до воды"). Первая неделя Святок получила название Святочной недели, связана со славянской мифологией, связанной с поворотом зимы на лето, солнца становится больше, тьмы меньше. В эту неделю вечерами, называемыми святыми вечерами, святость зачастую нарушалась мифологическими обрядами гаданием, что не приветствовалось церковью, а днём, наряженные в одежды с флагами и музыкальными инструментами кудесники, ходили по улицам, заходили в дома и потешали народ.</a:t>
            </a:r>
          </a:p>
          <a:p>
            <a:endParaRPr lang="ru-RU" sz="1800" dirty="0">
              <a:latin typeface="Times New Roman" pitchFamily="18" charset="0"/>
              <a:cs typeface="Times New Roman" pitchFamily="18" charset="0"/>
            </a:endParaRPr>
          </a:p>
        </p:txBody>
      </p:sp>
      <p:pic>
        <p:nvPicPr>
          <p:cNvPr id="35844" name="Picture 4" descr="https://bipbap.ru/wp-content/uploads/2018/12/259936329-640x494.gif"/>
          <p:cNvPicPr>
            <a:picLocks noChangeAspect="1" noChangeArrowheads="1" noCrop="1"/>
          </p:cNvPicPr>
          <p:nvPr/>
        </p:nvPicPr>
        <p:blipFill>
          <a:blip r:embed="rId2" cstate="print"/>
          <a:srcRect/>
          <a:stretch>
            <a:fillRect/>
          </a:stretch>
        </p:blipFill>
        <p:spPr bwMode="auto">
          <a:xfrm>
            <a:off x="0" y="642918"/>
            <a:ext cx="3689668" cy="2847963"/>
          </a:xfrm>
          <a:prstGeom prst="rect">
            <a:avLst/>
          </a:prstGeom>
          <a:noFill/>
        </p:spPr>
      </p:pic>
      <p:pic>
        <p:nvPicPr>
          <p:cNvPr id="35846" name="Picture 6" descr="https://bipbap.ru/wp-content/uploads/2018/12/14_Rozhdestvo_Xristovo_Vip-Otkrytki.ru_-640x491.gif"/>
          <p:cNvPicPr>
            <a:picLocks noChangeAspect="1" noChangeArrowheads="1" noCrop="1"/>
          </p:cNvPicPr>
          <p:nvPr/>
        </p:nvPicPr>
        <p:blipFill>
          <a:blip r:embed="rId3" cstate="print"/>
          <a:srcRect/>
          <a:stretch>
            <a:fillRect/>
          </a:stretch>
        </p:blipFill>
        <p:spPr bwMode="auto">
          <a:xfrm>
            <a:off x="857224" y="3643314"/>
            <a:ext cx="3538404" cy="2714620"/>
          </a:xfrm>
          <a:prstGeom prst="rect">
            <a:avLst/>
          </a:prstGeom>
          <a:noFill/>
        </p:spPr>
      </p:pic>
    </p:spTree>
  </p:cSld>
  <p:clrMapOvr>
    <a:masterClrMapping/>
  </p:clrMapOvr>
  <p:transition>
    <p:strips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0"/>
            <a:ext cx="8229600" cy="1143000"/>
          </a:xfrm>
        </p:spPr>
        <p:txBody>
          <a:bodyPr/>
          <a:lstStyle/>
          <a:p>
            <a:r>
              <a:rPr lang="ru-RU" dirty="0" smtClean="0">
                <a:latin typeface="Times New Roman" pitchFamily="18" charset="0"/>
                <a:cs typeface="Times New Roman" pitchFamily="18" charset="0"/>
              </a:rPr>
              <a:t>Крещение</a:t>
            </a:r>
            <a:endParaRPr lang="ru-RU"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4357686" y="1000108"/>
            <a:ext cx="4371948" cy="4525963"/>
          </a:xfrm>
        </p:spPr>
        <p:txBody>
          <a:bodyPr>
            <a:noAutofit/>
          </a:bodyPr>
          <a:lstStyle/>
          <a:p>
            <a:r>
              <a:rPr lang="ru-RU" sz="1800" dirty="0">
                <a:latin typeface="Times New Roman" pitchFamily="18" charset="0"/>
                <a:cs typeface="Times New Roman" pitchFamily="18" charset="0"/>
              </a:rPr>
              <a:t>19 января праздновалось православное Крещение, посвященное таинству крещения Иисуса Христа в реке Иордани, в этот день во всех церквях и храмах совершалось Великое водоосвящение, вся вода в водоемах и колодцах считалась святой и обладала уникальными, лечебными свойствами. Наши предки считали, что свяченая вода не может испортиться и хранили её в красном углу под иконами, и верили что это лучшее лекарство от всех недугов как телесных, так и духовных. На реках, озерах и других водоемах делали на льду специальную прорубь в виде креста под названием иордань, купание в которой считалось богоугодным и целебным занятием, избавлявшим от хворей и всяческих напастей на целый год.</a:t>
            </a:r>
          </a:p>
        </p:txBody>
      </p:sp>
      <p:pic>
        <p:nvPicPr>
          <p:cNvPr id="34818" name="Picture 2" descr="ÐÐ·ÑÐ°Ð¸Ð»Ñ ÑÑÐ°ÑÑÐ»Ð¸Ð²Ð°Ñ ÑÐµÐ¼ÑÑ Ð¿Ð¾ÑÐ»Ðµ ÐºÑÐµÑÐµÐ½Ð¸Ñ ÑÐµÐ±ÐµÐ½ÐºÐ° Ð² ÑÐ²ÑÑÑÑ Ð²Ð¾Ð´Ð°Ñ ÑÐµÐºÐ¸ ÐÐ¾ÑÐ´Ð°Ð½ â ÑÑÐ¾ÐºÐ¾Ð²Ð¾Ðµ ÑÐ¾ÑÐ¾"/>
          <p:cNvPicPr>
            <a:picLocks noChangeAspect="1" noChangeArrowheads="1"/>
          </p:cNvPicPr>
          <p:nvPr/>
        </p:nvPicPr>
        <p:blipFill>
          <a:blip r:embed="rId2" cstate="print"/>
          <a:srcRect/>
          <a:stretch>
            <a:fillRect/>
          </a:stretch>
        </p:blipFill>
        <p:spPr bwMode="auto">
          <a:xfrm>
            <a:off x="0" y="714356"/>
            <a:ext cx="3357588" cy="2514461"/>
          </a:xfrm>
          <a:prstGeom prst="rect">
            <a:avLst/>
          </a:prstGeom>
          <a:noFill/>
        </p:spPr>
      </p:pic>
      <p:pic>
        <p:nvPicPr>
          <p:cNvPr id="34820" name="Picture 4" descr="ÐÑÐµÑÐµÐ½Ð¸Ðµ Ð¼Ð»Ð°Ð´ÐµÐ½ÑÐ° Ñ Ð²Ð¾Ð´Ð¾Ð¹ Ð² ÑÑÐ¸ÑÑÐ° â ÑÑÐ¾ÐºÐ¾Ð²Ð¾Ðµ ÑÐ¾ÑÐ¾"/>
          <p:cNvPicPr>
            <a:picLocks noChangeAspect="1" noChangeArrowheads="1"/>
          </p:cNvPicPr>
          <p:nvPr/>
        </p:nvPicPr>
        <p:blipFill>
          <a:blip r:embed="rId3" cstate="print"/>
          <a:srcRect/>
          <a:stretch>
            <a:fillRect/>
          </a:stretch>
        </p:blipFill>
        <p:spPr bwMode="auto">
          <a:xfrm>
            <a:off x="1785918" y="3286124"/>
            <a:ext cx="2183443" cy="3286118"/>
          </a:xfrm>
          <a:prstGeom prst="rect">
            <a:avLst/>
          </a:prstGeom>
          <a:noFill/>
        </p:spPr>
      </p:pic>
    </p:spTree>
  </p:cSld>
  <p:clrMapOvr>
    <a:masterClrMapping/>
  </p:clrMapOvr>
  <p:transition>
    <p:whee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0"/>
            <a:ext cx="8229600" cy="1143000"/>
          </a:xfrm>
        </p:spPr>
        <p:txBody>
          <a:bodyPr/>
          <a:lstStyle/>
          <a:p>
            <a:r>
              <a:rPr lang="ru-RU" dirty="0" smtClean="0">
                <a:latin typeface="Times New Roman" pitchFamily="18" charset="0"/>
                <a:cs typeface="Times New Roman" pitchFamily="18" charset="0"/>
              </a:rPr>
              <a:t>Масленица </a:t>
            </a:r>
            <a:endParaRPr lang="ru-RU"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4714876" y="1000108"/>
            <a:ext cx="4043362" cy="4525963"/>
          </a:xfrm>
        </p:spPr>
        <p:txBody>
          <a:bodyPr>
            <a:noAutofit/>
          </a:bodyPr>
          <a:lstStyle/>
          <a:p>
            <a:r>
              <a:rPr lang="ru-RU" sz="2000" dirty="0">
                <a:latin typeface="Times New Roman" pitchFamily="18" charset="0"/>
                <a:cs typeface="Times New Roman" pitchFamily="18" charset="0"/>
              </a:rPr>
              <a:t>В самом конце зимы, когда по поверьям наших предков </a:t>
            </a:r>
            <a:r>
              <a:rPr lang="ru-RU" sz="2000" dirty="0" err="1">
                <a:latin typeface="Times New Roman" pitchFamily="18" charset="0"/>
                <a:cs typeface="Times New Roman" pitchFamily="18" charset="0"/>
              </a:rPr>
              <a:t>Весна-красна</a:t>
            </a:r>
            <a:r>
              <a:rPr lang="ru-RU" sz="2000" dirty="0">
                <a:latin typeface="Times New Roman" pitchFamily="18" charset="0"/>
                <a:cs typeface="Times New Roman" pitchFamily="18" charset="0"/>
              </a:rPr>
              <a:t> с помощью тепла и света прогоняла стужу и холод, наступал праздник Масленицы, известный своим раздольным веселием, который длился на протяжении целой недели в преддверии Великого поста. В это время было принято печь блины, которые считались символом солнца, ходить к друг другу в гости, веселиться и наряжаться, кататься с горок на санках, а в заключительное Прощеное Воскресенье палить и хоронить чучело-символ побежденной зимы.</a:t>
            </a:r>
          </a:p>
        </p:txBody>
      </p:sp>
      <p:pic>
        <p:nvPicPr>
          <p:cNvPr id="33794" name="Picture 2" descr="ÐÐ°ÑÐ»ÐµÐ½Ð¸ÑÐ° (60 ÑÐ¾ÑÐ¾)"/>
          <p:cNvPicPr>
            <a:picLocks noChangeAspect="1" noChangeArrowheads="1"/>
          </p:cNvPicPr>
          <p:nvPr/>
        </p:nvPicPr>
        <p:blipFill>
          <a:blip r:embed="rId2" cstate="print"/>
          <a:srcRect/>
          <a:stretch>
            <a:fillRect/>
          </a:stretch>
        </p:blipFill>
        <p:spPr bwMode="auto">
          <a:xfrm>
            <a:off x="0" y="857232"/>
            <a:ext cx="3738546" cy="2494312"/>
          </a:xfrm>
          <a:prstGeom prst="rect">
            <a:avLst/>
          </a:prstGeom>
          <a:noFill/>
        </p:spPr>
      </p:pic>
      <p:pic>
        <p:nvPicPr>
          <p:cNvPr id="33796" name="Picture 4" descr="ÐÐ°ÑÐ»ÐµÐ½Ð¸ÑÐ° (60 ÑÐ¾ÑÐ¾)"/>
          <p:cNvPicPr>
            <a:picLocks noChangeAspect="1" noChangeArrowheads="1"/>
          </p:cNvPicPr>
          <p:nvPr/>
        </p:nvPicPr>
        <p:blipFill>
          <a:blip r:embed="rId3" cstate="print"/>
          <a:srcRect/>
          <a:stretch>
            <a:fillRect/>
          </a:stretch>
        </p:blipFill>
        <p:spPr bwMode="auto">
          <a:xfrm>
            <a:off x="714348" y="3429000"/>
            <a:ext cx="4238644" cy="3112755"/>
          </a:xfrm>
          <a:prstGeom prst="rect">
            <a:avLst/>
          </a:prstGeom>
          <a:noFill/>
        </p:spPr>
      </p:pic>
    </p:spTree>
  </p:cSld>
  <p:clrMapOvr>
    <a:masterClrMapping/>
  </p:clrMapOvr>
  <p:transition>
    <p:cover dir="l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14338"/>
            <a:ext cx="8229600" cy="1143000"/>
          </a:xfrm>
        </p:spPr>
        <p:txBody>
          <a:bodyPr/>
          <a:lstStyle/>
          <a:p>
            <a:r>
              <a:rPr lang="ru-RU" dirty="0" smtClean="0">
                <a:latin typeface="Times New Roman" pitchFamily="18" charset="0"/>
                <a:cs typeface="Times New Roman" pitchFamily="18" charset="0"/>
              </a:rPr>
              <a:t>Вербное воскресенье </a:t>
            </a:r>
            <a:endParaRPr lang="ru-RU"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5000628" y="1357298"/>
            <a:ext cx="3900486" cy="4525963"/>
          </a:xfrm>
        </p:spPr>
        <p:txBody>
          <a:bodyPr>
            <a:normAutofit fontScale="25000" lnSpcReduction="20000"/>
          </a:bodyPr>
          <a:lstStyle/>
          <a:p>
            <a:r>
              <a:rPr lang="ru-RU" sz="9600" dirty="0">
                <a:latin typeface="Times New Roman" pitchFamily="18" charset="0"/>
                <a:cs typeface="Times New Roman" pitchFamily="18" charset="0"/>
              </a:rPr>
              <a:t>В этот праздник Входа Господня в Иерусалим, хоть и в православии не имеет </a:t>
            </a:r>
            <a:r>
              <a:rPr lang="ru-RU" sz="9600" dirty="0" err="1">
                <a:latin typeface="Times New Roman" pitchFamily="18" charset="0"/>
                <a:cs typeface="Times New Roman" pitchFamily="18" charset="0"/>
              </a:rPr>
              <a:t>предпразднства</a:t>
            </a:r>
            <a:r>
              <a:rPr lang="ru-RU" sz="9600" dirty="0">
                <a:latin typeface="Times New Roman" pitchFamily="18" charset="0"/>
                <a:cs typeface="Times New Roman" pitchFamily="18" charset="0"/>
              </a:rPr>
              <a:t>, так как следом начинается Страстная седмица, </a:t>
            </a:r>
            <a:r>
              <a:rPr lang="ru-RU" sz="9600" dirty="0" err="1">
                <a:latin typeface="Times New Roman" pitchFamily="18" charset="0"/>
                <a:cs typeface="Times New Roman" pitchFamily="18" charset="0"/>
              </a:rPr>
              <a:t>верущие</a:t>
            </a:r>
            <a:r>
              <a:rPr lang="ru-RU" sz="9600" dirty="0">
                <a:latin typeface="Times New Roman" pitchFamily="18" charset="0"/>
                <a:cs typeface="Times New Roman" pitchFamily="18" charset="0"/>
              </a:rPr>
              <a:t> приносят в церковь ветки вербы (в славянских ими заменяли пальмовые ветви), которые на утрене после всенощного бдения </a:t>
            </a:r>
            <a:r>
              <a:rPr lang="ru-RU" sz="9600" dirty="0" err="1">
                <a:latin typeface="Times New Roman" pitchFamily="18" charset="0"/>
                <a:cs typeface="Times New Roman" pitchFamily="18" charset="0"/>
              </a:rPr>
              <a:t>окрапляют</a:t>
            </a:r>
            <a:r>
              <a:rPr lang="ru-RU" sz="9600" dirty="0">
                <a:latin typeface="Times New Roman" pitchFamily="18" charset="0"/>
                <a:cs typeface="Times New Roman" pitchFamily="18" charset="0"/>
              </a:rPr>
              <a:t> святой водой. Затем православные украшают в домах освященными вербами иконы</a:t>
            </a:r>
            <a:r>
              <a:rPr lang="ru-RU" dirty="0">
                <a:latin typeface="Times New Roman" pitchFamily="18" charset="0"/>
                <a:cs typeface="Times New Roman" pitchFamily="18" charset="0"/>
              </a:rPr>
              <a:t>.</a:t>
            </a:r>
          </a:p>
        </p:txBody>
      </p:sp>
      <p:pic>
        <p:nvPicPr>
          <p:cNvPr id="32770" name="Picture 2" descr="ÐÑÐºÑÑÑÐºÐ° Ð²ÐµÑÐ±Ð½Ð¾Ðµ Ð²Ð¾ÑÐºÑÐµÑÐµÐ½ÑÐµ ÑÐ¾ÑÐ¾"/>
          <p:cNvPicPr>
            <a:picLocks noChangeAspect="1" noChangeArrowheads="1" noCrop="1"/>
          </p:cNvPicPr>
          <p:nvPr/>
        </p:nvPicPr>
        <p:blipFill>
          <a:blip r:embed="rId2" cstate="print"/>
          <a:srcRect/>
          <a:stretch>
            <a:fillRect/>
          </a:stretch>
        </p:blipFill>
        <p:spPr bwMode="auto">
          <a:xfrm>
            <a:off x="0" y="928670"/>
            <a:ext cx="4238608" cy="3027577"/>
          </a:xfrm>
          <a:prstGeom prst="rect">
            <a:avLst/>
          </a:prstGeom>
          <a:noFill/>
        </p:spPr>
      </p:pic>
      <p:pic>
        <p:nvPicPr>
          <p:cNvPr id="5122" name="Picture 2" descr="ÐÐµÑÐµÐ½Ð½Ð¸Ð¹ Ð±ÑÐºÐµÑ Ð½Ð° ÐÐµÑÐ±Ð½Ð¾Ðµ Ð²Ð¾ÑÐºÑÐµÑÐµÐ½ÑÐµ â ÑÑÐ¾ÐºÐ¾Ð²Ð¾Ðµ ÑÐ¾ÑÐ¾"/>
          <p:cNvPicPr>
            <a:picLocks noChangeAspect="1" noChangeArrowheads="1"/>
          </p:cNvPicPr>
          <p:nvPr/>
        </p:nvPicPr>
        <p:blipFill>
          <a:blip r:embed="rId3" cstate="print"/>
          <a:srcRect/>
          <a:stretch>
            <a:fillRect/>
          </a:stretch>
        </p:blipFill>
        <p:spPr bwMode="auto">
          <a:xfrm>
            <a:off x="1000100" y="4143380"/>
            <a:ext cx="3355948" cy="2319334"/>
          </a:xfrm>
          <a:prstGeom prst="rect">
            <a:avLst/>
          </a:prstGeom>
          <a:noFill/>
        </p:spPr>
      </p:pic>
    </p:spTree>
  </p:cSld>
  <p:clrMapOvr>
    <a:masterClrMapping/>
  </p:clrMapOvr>
  <p:transition>
    <p:plus/>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42900"/>
            <a:ext cx="8229600" cy="1143000"/>
          </a:xfrm>
        </p:spPr>
        <p:txBody>
          <a:bodyPr/>
          <a:lstStyle/>
          <a:p>
            <a:r>
              <a:rPr lang="ru-RU" dirty="0" smtClean="0">
                <a:latin typeface="Times New Roman" pitchFamily="18" charset="0"/>
                <a:cs typeface="Times New Roman" pitchFamily="18" charset="0"/>
              </a:rPr>
              <a:t>Пасха</a:t>
            </a:r>
            <a:endParaRPr lang="ru-RU"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4572000" y="714356"/>
            <a:ext cx="4043362" cy="4525963"/>
          </a:xfrm>
        </p:spPr>
        <p:txBody>
          <a:bodyPr>
            <a:noAutofit/>
          </a:bodyPr>
          <a:lstStyle/>
          <a:p>
            <a:r>
              <a:rPr lang="ru-RU" sz="2000" dirty="0">
                <a:latin typeface="Times New Roman" pitchFamily="18" charset="0"/>
                <a:cs typeface="Times New Roman" pitchFamily="18" charset="0"/>
              </a:rPr>
              <a:t>Самым большим праздником всего христианского народа на Руси считалась Святая Пасха, в этот день почиталось воскрешение Иисуса Христа и его переход от смерти на Земле к жизни на небесах. Люди убирали и украшали свои дома, одевали праздничные одежды, обязательно посещали пасхальное богослужение в церквях и храмах, ходили в гости, угощая друг друга пасхальными крашеными яйцами и куличами, после Великого Поста. Встречаясь люди говорили «Христос Воскрес!», в ответ нужно говорить «Воистину воскрес!» и троекратно целоваться</a:t>
            </a:r>
          </a:p>
        </p:txBody>
      </p:sp>
      <p:pic>
        <p:nvPicPr>
          <p:cNvPr id="4098" name="Picture 2" descr="ÑÑÐ°Ð²Ð°, Ð·ÐµÐ»ÐµÐ½Ñ, Ð¿Ð°ÑÑÐ°, ÑÐ¹ÑÐ°, grass, greens, easter, eggs"/>
          <p:cNvPicPr>
            <a:picLocks noChangeAspect="1" noChangeArrowheads="1"/>
          </p:cNvPicPr>
          <p:nvPr/>
        </p:nvPicPr>
        <p:blipFill>
          <a:blip r:embed="rId2" cstate="print"/>
          <a:srcRect/>
          <a:stretch>
            <a:fillRect/>
          </a:stretch>
        </p:blipFill>
        <p:spPr bwMode="auto">
          <a:xfrm>
            <a:off x="0" y="1071546"/>
            <a:ext cx="4473217" cy="2803217"/>
          </a:xfrm>
          <a:prstGeom prst="rect">
            <a:avLst/>
          </a:prstGeom>
          <a:noFill/>
        </p:spPr>
      </p:pic>
      <p:pic>
        <p:nvPicPr>
          <p:cNvPr id="4100" name="Picture 4" descr="Ð¿Ð°ÑÑÐ°, ÑÐ¹ÑÐ°, Ð¿ÑÐ°Ð·Ð´Ð½Ð¸Ðº, ÐºÑÐ»Ð¸Ñ, ÐºÐµÐºÑ, ÐºÐ¾Ð¼Ð¿Ð¾Ð·Ð¸ÑÐ¸Ñ, Ð¿Ð¸ÑÐ°Ð½ÐºÐ¸"/>
          <p:cNvPicPr>
            <a:picLocks noChangeAspect="1" noChangeArrowheads="1"/>
          </p:cNvPicPr>
          <p:nvPr/>
        </p:nvPicPr>
        <p:blipFill>
          <a:blip r:embed="rId3" cstate="print"/>
          <a:srcRect/>
          <a:stretch>
            <a:fillRect/>
          </a:stretch>
        </p:blipFill>
        <p:spPr bwMode="auto">
          <a:xfrm>
            <a:off x="571472" y="3929066"/>
            <a:ext cx="4114805" cy="2571753"/>
          </a:xfrm>
          <a:prstGeom prst="rect">
            <a:avLst/>
          </a:prstGeom>
          <a:noFill/>
        </p:spPr>
      </p:pic>
    </p:spTree>
  </p:cSld>
  <p:clrMapOvr>
    <a:masterClrMapping/>
  </p:clrMapOvr>
  <p:transition>
    <p:spli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338"/>
            <a:ext cx="8229600" cy="1143000"/>
          </a:xfrm>
        </p:spPr>
        <p:txBody>
          <a:bodyPr/>
          <a:lstStyle/>
          <a:p>
            <a:r>
              <a:rPr lang="ru-RU" dirty="0" smtClean="0">
                <a:latin typeface="Times New Roman" pitchFamily="18" charset="0"/>
                <a:cs typeface="Times New Roman" pitchFamily="18" charset="0"/>
              </a:rPr>
              <a:t>Красная горка</a:t>
            </a:r>
            <a:endParaRPr lang="ru-RU"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4214810" y="857232"/>
            <a:ext cx="4543428" cy="4525963"/>
          </a:xfrm>
        </p:spPr>
        <p:txBody>
          <a:bodyPr>
            <a:noAutofit/>
          </a:bodyPr>
          <a:lstStyle/>
          <a:p>
            <a:r>
              <a:rPr lang="ru-RU" sz="2000" dirty="0" smtClean="0">
                <a:latin typeface="Times New Roman" pitchFamily="18" charset="0"/>
                <a:cs typeface="Times New Roman" pitchFamily="18" charset="0"/>
              </a:rPr>
              <a:t>Первое воскресенье после Пасхи называлось Красная Горка или Фомин день (от имени апостола Фомы, не верившего в воскресение Христа), она являлась символом прихода весны и долгожданного тепла. На этот праздник народные гуляния начинались еще ночью и продолжались целый день, молодежь водила хороводы, каталась на качелях, молодые парни встречались и знакомились с девушками. Накрывали праздничные столы с обильным угощением: жареной яичницей, караваями в виде солнца</a:t>
            </a:r>
            <a:r>
              <a:rPr lang="ru-RU" sz="2000" dirty="0" smtClean="0"/>
              <a:t>.</a:t>
            </a:r>
            <a:endParaRPr lang="ru-RU" sz="2000" dirty="0"/>
          </a:p>
        </p:txBody>
      </p:sp>
      <p:pic>
        <p:nvPicPr>
          <p:cNvPr id="3074" name="Picture 2" descr="http://kleinburd.ru/news/wp-content/uploads/2014/04/3468702_03bd15c4.jpg"/>
          <p:cNvPicPr>
            <a:picLocks noChangeAspect="1" noChangeArrowheads="1"/>
          </p:cNvPicPr>
          <p:nvPr/>
        </p:nvPicPr>
        <p:blipFill>
          <a:blip r:embed="rId2" cstate="print"/>
          <a:srcRect/>
          <a:stretch>
            <a:fillRect/>
          </a:stretch>
        </p:blipFill>
        <p:spPr bwMode="auto">
          <a:xfrm>
            <a:off x="714348" y="4143380"/>
            <a:ext cx="3743099" cy="2291201"/>
          </a:xfrm>
          <a:prstGeom prst="rect">
            <a:avLst/>
          </a:prstGeom>
          <a:noFill/>
        </p:spPr>
      </p:pic>
      <p:pic>
        <p:nvPicPr>
          <p:cNvPr id="3076" name="Picture 4" descr="http://ekogradmoscow.ru/images/MOSKOVSKIY/metro/krasnaya-gorka-23-aprelya-2017-goda-chto-eto-za-prazdnik-ego-smysl-i-tradicii_5.jpeg"/>
          <p:cNvPicPr>
            <a:picLocks noChangeAspect="1" noChangeArrowheads="1"/>
          </p:cNvPicPr>
          <p:nvPr/>
        </p:nvPicPr>
        <p:blipFill>
          <a:blip r:embed="rId3" cstate="print"/>
          <a:srcRect/>
          <a:stretch>
            <a:fillRect/>
          </a:stretch>
        </p:blipFill>
        <p:spPr bwMode="auto">
          <a:xfrm>
            <a:off x="0" y="928670"/>
            <a:ext cx="4062433" cy="2950182"/>
          </a:xfrm>
          <a:prstGeom prst="rect">
            <a:avLst/>
          </a:prstGeom>
          <a:noFill/>
        </p:spPr>
      </p:pic>
    </p:spTree>
  </p:cSld>
  <p:clrMapOvr>
    <a:masterClrMapping/>
  </p:clrMapOvr>
  <p:transition>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214338"/>
            <a:ext cx="8229600" cy="1143000"/>
          </a:xfrm>
        </p:spPr>
        <p:txBody>
          <a:bodyPr/>
          <a:lstStyle/>
          <a:p>
            <a:r>
              <a:rPr lang="ru-RU" dirty="0" smtClean="0">
                <a:latin typeface="Times New Roman" pitchFamily="18" charset="0"/>
                <a:cs typeface="Times New Roman" pitchFamily="18" charset="0"/>
              </a:rPr>
              <a:t>Иван Купала</a:t>
            </a:r>
            <a:endParaRPr lang="ru-RU"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4357686" y="1142984"/>
            <a:ext cx="4614866" cy="5715016"/>
          </a:xfrm>
        </p:spPr>
        <p:txBody>
          <a:bodyPr>
            <a:noAutofit/>
          </a:bodyPr>
          <a:lstStyle/>
          <a:p>
            <a:r>
              <a:rPr lang="ru-RU" sz="2000" dirty="0" smtClean="0">
                <a:latin typeface="Times New Roman" pitchFamily="18" charset="0"/>
                <a:cs typeface="Times New Roman" pitchFamily="18" charset="0"/>
              </a:rPr>
              <a:t>Одним из самых значительных праздников лета был Иван Купала или Иванов День, названный в честь Иона Крестителя и отмечавшийся в день с 6 на 7 июля, в летнее солнцестояние. Этот праздник имеет этническое происхождение и глубокие языческие корни. В это день жгут большие костры, прыгают через них, символизируя очищение тела и духа от греховных мыслей и поступков, водят хороводы, плетут красивые венки из цветов и луговых трав, пускают их по течению и гадают по ним на своего суженого.</a:t>
            </a:r>
          </a:p>
          <a:p>
            <a:endParaRPr lang="ru-RU" sz="2000" dirty="0">
              <a:latin typeface="Times New Roman" pitchFamily="18" charset="0"/>
              <a:cs typeface="Times New Roman" pitchFamily="18" charset="0"/>
            </a:endParaRPr>
          </a:p>
        </p:txBody>
      </p:sp>
      <p:pic>
        <p:nvPicPr>
          <p:cNvPr id="2050" name="Picture 2" descr="ÐÐµÐ½Ð¾Ðº ÑÐ¾ÐºÑÐ°ÑÐ¸Ð»ÑÑ â ÑÑÐ¾ÐºÐ¾Ð²Ð¾Ðµ ÑÐ¾ÑÐ¾"/>
          <p:cNvPicPr>
            <a:picLocks noChangeAspect="1" noChangeArrowheads="1"/>
          </p:cNvPicPr>
          <p:nvPr/>
        </p:nvPicPr>
        <p:blipFill>
          <a:blip r:embed="rId2" cstate="print"/>
          <a:srcRect/>
          <a:stretch>
            <a:fillRect/>
          </a:stretch>
        </p:blipFill>
        <p:spPr bwMode="auto">
          <a:xfrm>
            <a:off x="0" y="857232"/>
            <a:ext cx="4286250" cy="2943225"/>
          </a:xfrm>
          <a:prstGeom prst="rect">
            <a:avLst/>
          </a:prstGeom>
          <a:noFill/>
        </p:spPr>
      </p:pic>
      <p:pic>
        <p:nvPicPr>
          <p:cNvPr id="2056" name="Picture 8" descr="ÐÑÐ°ÑÐ¸Ð²Ð°Ñ ÐÐµÐ²ÑÑÐºÐ° ÐÐ°ÑÐ¸Ð¾Ð½Ð°Ð»ÑÐ½Ð¾Ð¹ Ð£ÐºÑÐ°Ð¸Ð½ÑÐºÐ¾Ð¹ ÐÑÑÐ¸Ð²ÐºÐ¸ Ð ÑÐ±Ð°ÑÐºÐ¸ ÐÐµÐ½Ð¾Ðº ÐÐ¾Ð»ÐµÐ²ÑÑ Ð¦Ð²ÐµÑÐ¾Ð² ÐÑÐ°Ð·Ð´Ð½Ð¸Ðº â ÑÑÐ¾ÐºÐ¾Ð²Ð¾Ðµ ÑÐ¾ÑÐ¾"/>
          <p:cNvPicPr>
            <a:picLocks noChangeAspect="1" noChangeArrowheads="1"/>
          </p:cNvPicPr>
          <p:nvPr/>
        </p:nvPicPr>
        <p:blipFill>
          <a:blip r:embed="rId3" cstate="print"/>
          <a:srcRect/>
          <a:stretch>
            <a:fillRect/>
          </a:stretch>
        </p:blipFill>
        <p:spPr bwMode="auto">
          <a:xfrm>
            <a:off x="785786" y="4000504"/>
            <a:ext cx="3786184" cy="2524123"/>
          </a:xfrm>
          <a:prstGeom prst="rect">
            <a:avLst/>
          </a:prstGeom>
          <a:noFill/>
        </p:spPr>
      </p:pic>
    </p:spTree>
  </p:cSld>
  <p:clrMapOvr>
    <a:masterClrMapping/>
  </p:clrMapOvr>
  <p:transition>
    <p:pull dir="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фициальная">
  <a:themeElements>
    <a:clrScheme name="Официальная">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Официальная">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Официальная">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137</TotalTime>
  <Words>1257</Words>
  <Application>Microsoft Office PowerPoint</Application>
  <PresentationFormat>Экран (4:3)</PresentationFormat>
  <Paragraphs>33</Paragraphs>
  <Slides>15</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Официальная</vt:lpstr>
      <vt:lpstr>Православные праздники</vt:lpstr>
      <vt:lpstr>Рождество</vt:lpstr>
      <vt:lpstr>Святки</vt:lpstr>
      <vt:lpstr>Крещение</vt:lpstr>
      <vt:lpstr>Масленица </vt:lpstr>
      <vt:lpstr>Вербное воскресенье </vt:lpstr>
      <vt:lpstr>Пасха</vt:lpstr>
      <vt:lpstr>Красная горка</vt:lpstr>
      <vt:lpstr>Иван Купала</vt:lpstr>
      <vt:lpstr>Ильин день</vt:lpstr>
      <vt:lpstr>Медовый спас</vt:lpstr>
      <vt:lpstr>Яблочный спас</vt:lpstr>
      <vt:lpstr>Третий спас</vt:lpstr>
      <vt:lpstr>Покров день</vt:lpstr>
      <vt:lpstr>Спасибо за внимание</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Православные праздники</dc:title>
  <dc:creator>Илья Таптыгин</dc:creator>
  <cp:lastModifiedBy>ЛН</cp:lastModifiedBy>
  <cp:revision>17</cp:revision>
  <dcterms:created xsi:type="dcterms:W3CDTF">2018-12-18T14:48:23Z</dcterms:created>
  <dcterms:modified xsi:type="dcterms:W3CDTF">2022-05-16T08:20:04Z</dcterms:modified>
</cp:coreProperties>
</file>