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tags/tag8.xml" ContentType="application/vnd.openxmlformats-officedocument.presentationml.tags+xml"/>
  <Override PartName="/ppt/notesSlides/notesSlide4.xml" ContentType="application/vnd.openxmlformats-officedocument.presentationml.notesSlide+xml"/>
  <Override PartName="/ppt/tags/tag9.xml" ContentType="application/vnd.openxmlformats-officedocument.presentationml.tags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notesSlides/notesSlide6.xml" ContentType="application/vnd.openxmlformats-officedocument.presentationml.notesSlide+xml"/>
  <Override PartName="/ppt/tags/tag11.xml" ContentType="application/vnd.openxmlformats-officedocument.presentationml.tags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notesSlides/notesSlide8.xml" ContentType="application/vnd.openxmlformats-officedocument.presentationml.notesSlide+xml"/>
  <Override PartName="/ppt/tags/tag13.xml" ContentType="application/vnd.openxmlformats-officedocument.presentationml.tags+xml"/>
  <Override PartName="/ppt/notesSlides/notesSlide9.xml" ContentType="application/vnd.openxmlformats-officedocument.presentationml.notesSlide+xml"/>
  <Override PartName="/ppt/tags/tag14.xml" ContentType="application/vnd.openxmlformats-officedocument.presentationml.tags+xml"/>
  <Override PartName="/ppt/notesSlides/notesSlide10.xml" ContentType="application/vnd.openxmlformats-officedocument.presentationml.notesSlide+xml"/>
  <Override PartName="/ppt/tags/tag15.xml" ContentType="application/vnd.openxmlformats-officedocument.presentationml.tags+xml"/>
  <Override PartName="/ppt/notesSlides/notesSlide11.xml" ContentType="application/vnd.openxmlformats-officedocument.presentationml.notesSlide+xml"/>
  <Override PartName="/ppt/tags/tag16.xml" ContentType="application/vnd.openxmlformats-officedocument.presentationml.tags+xml"/>
  <Override PartName="/ppt/notesSlides/notesSlide12.xml" ContentType="application/vnd.openxmlformats-officedocument.presentationml.notesSlide+xml"/>
  <Override PartName="/ppt/tags/tag17.xml" ContentType="application/vnd.openxmlformats-officedocument.presentationml.tags+xml"/>
  <Override PartName="/ppt/notesSlides/notesSlide13.xml" ContentType="application/vnd.openxmlformats-officedocument.presentationml.notesSlide+xml"/>
  <Override PartName="/ppt/tags/tag18.xml" ContentType="application/vnd.openxmlformats-officedocument.presentationml.tags+xml"/>
  <Override PartName="/ppt/notesSlides/notesSlide14.xml" ContentType="application/vnd.openxmlformats-officedocument.presentationml.notesSlide+xml"/>
  <Override PartName="/ppt/tags/tag19.xml" ContentType="application/vnd.openxmlformats-officedocument.presentationml.tags+xml"/>
  <Override PartName="/ppt/notesSlides/notesSlide15.xml" ContentType="application/vnd.openxmlformats-officedocument.presentationml.notesSlide+xml"/>
  <Override PartName="/ppt/tags/tag20.xml" ContentType="application/vnd.openxmlformats-officedocument.presentationml.tags+xml"/>
  <Override PartName="/ppt/notesSlides/notesSlide16.xml" ContentType="application/vnd.openxmlformats-officedocument.presentationml.notesSlide+xml"/>
  <Override PartName="/ppt/tags/tag21.xml" ContentType="application/vnd.openxmlformats-officedocument.presentationml.tags+xml"/>
  <Override PartName="/ppt/notesSlides/notesSlide17.xml" ContentType="application/vnd.openxmlformats-officedocument.presentationml.notesSlide+xml"/>
  <Override PartName="/ppt/tags/tag22.xml" ContentType="application/vnd.openxmlformats-officedocument.presentationml.tags+xml"/>
  <Override PartName="/ppt/notesSlides/notesSlide18.xml" ContentType="application/vnd.openxmlformats-officedocument.presentationml.notesSlide+xml"/>
  <Override PartName="/ppt/tags/tag23.xml" ContentType="application/vnd.openxmlformats-officedocument.presentationml.tags+xml"/>
  <Override PartName="/ppt/notesSlides/notesSlide19.xml" ContentType="application/vnd.openxmlformats-officedocument.presentationml.notesSlide+xml"/>
  <Override PartName="/ppt/tags/tag24.xml" ContentType="application/vnd.openxmlformats-officedocument.presentationml.tags+xml"/>
  <Override PartName="/ppt/notesSlides/notesSlide20.xml" ContentType="application/vnd.openxmlformats-officedocument.presentationml.notesSlide+xml"/>
  <Override PartName="/ppt/tags/tag25.xml" ContentType="application/vnd.openxmlformats-officedocument.presentationml.tags+xml"/>
  <Override PartName="/ppt/notesSlides/notesSlide21.xml" ContentType="application/vnd.openxmlformats-officedocument.presentationml.notesSlide+xml"/>
  <Override PartName="/ppt/tags/tag26.xml" ContentType="application/vnd.openxmlformats-officedocument.presentationml.tags+xml"/>
  <Override PartName="/ppt/notesSlides/notesSlide22.xml" ContentType="application/vnd.openxmlformats-officedocument.presentationml.notesSlide+xml"/>
  <Override PartName="/ppt/tags/tag27.xml" ContentType="application/vnd.openxmlformats-officedocument.presentationml.tags+xml"/>
  <Override PartName="/ppt/notesSlides/notesSlide23.xml" ContentType="application/vnd.openxmlformats-officedocument.presentationml.notesSlide+xml"/>
  <Override PartName="/ppt/tags/tag28.xml" ContentType="application/vnd.openxmlformats-officedocument.presentationml.tags+xml"/>
  <Override PartName="/ppt/notesSlides/notesSlide24.xml" ContentType="application/vnd.openxmlformats-officedocument.presentationml.notesSlide+xml"/>
  <Override PartName="/ppt/tags/tag29.xml" ContentType="application/vnd.openxmlformats-officedocument.presentationml.tags+xml"/>
  <Override PartName="/ppt/notesSlides/notesSlide25.xml" ContentType="application/vnd.openxmlformats-officedocument.presentationml.notesSlide+xml"/>
  <Override PartName="/ppt/tags/tag30.xml" ContentType="application/vnd.openxmlformats-officedocument.presentationml.tags+xml"/>
  <Override PartName="/ppt/notesSlides/notesSlide26.xml" ContentType="application/vnd.openxmlformats-officedocument.presentationml.notesSlide+xml"/>
  <Override PartName="/ppt/tags/tag31.xml" ContentType="application/vnd.openxmlformats-officedocument.presentationml.tags+xml"/>
  <Override PartName="/ppt/notesSlides/notesSlide27.xml" ContentType="application/vnd.openxmlformats-officedocument.presentationml.notesSlide+xml"/>
  <Override PartName="/ppt/tags/tag32.xml" ContentType="application/vnd.openxmlformats-officedocument.presentationml.tags+xml"/>
  <Override PartName="/ppt/notesSlides/notesSlide28.xml" ContentType="application/vnd.openxmlformats-officedocument.presentationml.notesSlide+xml"/>
  <Override PartName="/ppt/tags/tag33.xml" ContentType="application/vnd.openxmlformats-officedocument.presentationml.tags+xml"/>
  <Override PartName="/ppt/notesSlides/notesSlide29.xml" ContentType="application/vnd.openxmlformats-officedocument.presentationml.notesSlide+xml"/>
  <Override PartName="/ppt/tags/tag34.xml" ContentType="application/vnd.openxmlformats-officedocument.presentationml.tags+xml"/>
  <Override PartName="/ppt/notesSlides/notesSlide30.xml" ContentType="application/vnd.openxmlformats-officedocument.presentationml.notesSlide+xml"/>
  <Override PartName="/ppt/tags/tag35.xml" ContentType="application/vnd.openxmlformats-officedocument.presentationml.tags+xml"/>
  <Override PartName="/ppt/notesSlides/notesSlide31.xml" ContentType="application/vnd.openxmlformats-officedocument.presentationml.notesSlide+xml"/>
  <Override PartName="/ppt/tags/tag36.xml" ContentType="application/vnd.openxmlformats-officedocument.presentationml.tags+xml"/>
  <Override PartName="/ppt/notesSlides/notesSlide32.xml" ContentType="application/vnd.openxmlformats-officedocument.presentationml.notesSlide+xml"/>
  <Override PartName="/ppt/tags/tag37.xml" ContentType="application/vnd.openxmlformats-officedocument.presentationml.tags+xml"/>
  <Override PartName="/ppt/notesSlides/notesSlide33.xml" ContentType="application/vnd.openxmlformats-officedocument.presentationml.notesSlide+xml"/>
  <Override PartName="/ppt/tags/tag38.xml" ContentType="application/vnd.openxmlformats-officedocument.presentationml.tags+xml"/>
  <Override PartName="/ppt/notesSlides/notesSlide34.xml" ContentType="application/vnd.openxmlformats-officedocument.presentationml.notesSlide+xml"/>
  <Override PartName="/ppt/tags/tag39.xml" ContentType="application/vnd.openxmlformats-officedocument.presentationml.tags+xml"/>
  <Override PartName="/ppt/notesSlides/notesSlide35.xml" ContentType="application/vnd.openxmlformats-officedocument.presentationml.notesSlide+xml"/>
  <Override PartName="/ppt/tags/tag40.xml" ContentType="application/vnd.openxmlformats-officedocument.presentationml.tags+xml"/>
  <Override PartName="/ppt/notesSlides/notesSlide36.xml" ContentType="application/vnd.openxmlformats-officedocument.presentationml.notesSlide+xml"/>
  <Override PartName="/ppt/tags/tag41.xml" ContentType="application/vnd.openxmlformats-officedocument.presentationml.tags+xml"/>
  <Override PartName="/ppt/notesSlides/notesSlide37.xml" ContentType="application/vnd.openxmlformats-officedocument.presentationml.notesSlide+xml"/>
  <Override PartName="/ppt/tags/tag42.xml" ContentType="application/vnd.openxmlformats-officedocument.presentationml.tags+xml"/>
  <Override PartName="/ppt/notesSlides/notesSlide38.xml" ContentType="application/vnd.openxmlformats-officedocument.presentationml.notesSlide+xml"/>
  <Override PartName="/ppt/tags/tag43.xml" ContentType="application/vnd.openxmlformats-officedocument.presentationml.tags+xml"/>
  <Override PartName="/ppt/notesSlides/notesSlide39.xml" ContentType="application/vnd.openxmlformats-officedocument.presentationml.notesSlide+xml"/>
  <Override PartName="/ppt/tags/tag44.xml" ContentType="application/vnd.openxmlformats-officedocument.presentationml.tags+xml"/>
  <Override PartName="/ppt/notesSlides/notesSlide40.xml" ContentType="application/vnd.openxmlformats-officedocument.presentationml.notesSlide+xml"/>
  <Override PartName="/ppt/tags/tag45.xml" ContentType="application/vnd.openxmlformats-officedocument.presentationml.tags+xml"/>
  <Override PartName="/ppt/notesSlides/notesSlide41.xml" ContentType="application/vnd.openxmlformats-officedocument.presentationml.notesSlide+xml"/>
  <Override PartName="/ppt/tags/tag46.xml" ContentType="application/vnd.openxmlformats-officedocument.presentationml.tags+xml"/>
  <Override PartName="/ppt/notesSlides/notesSlide42.xml" ContentType="application/vnd.openxmlformats-officedocument.presentationml.notesSlide+xml"/>
  <Override PartName="/ppt/tags/tag47.xml" ContentType="application/vnd.openxmlformats-officedocument.presentationml.tags+xml"/>
  <Override PartName="/ppt/notesSlides/notesSlide43.xml" ContentType="application/vnd.openxmlformats-officedocument.presentationml.notesSlide+xml"/>
  <Override PartName="/ppt/tags/tag48.xml" ContentType="application/vnd.openxmlformats-officedocument.presentationml.tags+xml"/>
  <Override PartName="/ppt/notesSlides/notesSlide44.xml" ContentType="application/vnd.openxmlformats-officedocument.presentationml.notesSlide+xml"/>
  <Override PartName="/ppt/tags/tag49.xml" ContentType="application/vnd.openxmlformats-officedocument.presentationml.tags+xml"/>
  <Override PartName="/ppt/notesSlides/notesSlide45.xml" ContentType="application/vnd.openxmlformats-officedocument.presentationml.notesSlide+xml"/>
  <Override PartName="/ppt/tags/tag50.xml" ContentType="application/vnd.openxmlformats-officedocument.presentationml.tags+xml"/>
  <Override PartName="/ppt/notesSlides/notesSlide46.xml" ContentType="application/vnd.openxmlformats-officedocument.presentationml.notesSlide+xml"/>
  <Override PartName="/ppt/tags/tag51.xml" ContentType="application/vnd.openxmlformats-officedocument.presentationml.tags+xml"/>
  <Override PartName="/ppt/notesSlides/notesSlide47.xml" ContentType="application/vnd.openxmlformats-officedocument.presentationml.notesSlide+xml"/>
  <Override PartName="/ppt/tags/tag52.xml" ContentType="application/vnd.openxmlformats-officedocument.presentationml.tags+xml"/>
  <Override PartName="/ppt/notesSlides/notesSlide48.xml" ContentType="application/vnd.openxmlformats-officedocument.presentationml.notesSlide+xml"/>
  <Override PartName="/ppt/tags/tag53.xml" ContentType="application/vnd.openxmlformats-officedocument.presentationml.tags+xml"/>
  <Override PartName="/ppt/notesSlides/notesSlide49.xml" ContentType="application/vnd.openxmlformats-officedocument.presentationml.notesSlide+xml"/>
  <Override PartName="/ppt/tags/tag54.xml" ContentType="application/vnd.openxmlformats-officedocument.presentationml.tags+xml"/>
  <Override PartName="/ppt/notesSlides/notesSlide50.xml" ContentType="application/vnd.openxmlformats-officedocument.presentationml.notesSlide+xml"/>
  <Override PartName="/ppt/tags/tag55.xml" ContentType="application/vnd.openxmlformats-officedocument.presentationml.tags+xml"/>
  <Override PartName="/ppt/notesSlides/notesSlide51.xml" ContentType="application/vnd.openxmlformats-officedocument.presentationml.notesSlide+xml"/>
  <Override PartName="/ppt/tags/tag56.xml" ContentType="application/vnd.openxmlformats-officedocument.presentationml.tags+xml"/>
  <Override PartName="/ppt/notesSlides/notesSlide52.xml" ContentType="application/vnd.openxmlformats-officedocument.presentationml.notesSlide+xml"/>
  <Override PartName="/ppt/tags/tag57.xml" ContentType="application/vnd.openxmlformats-officedocument.presentationml.tags+xml"/>
  <Override PartName="/ppt/notesSlides/notesSlide53.xml" ContentType="application/vnd.openxmlformats-officedocument.presentationml.notesSlide+xml"/>
  <Override PartName="/ppt/tags/tag58.xml" ContentType="application/vnd.openxmlformats-officedocument.presentationml.tags+xml"/>
  <Override PartName="/ppt/notesSlides/notesSlide54.xml" ContentType="application/vnd.openxmlformats-officedocument.presentationml.notesSlide+xml"/>
  <Override PartName="/ppt/tags/tag59.xml" ContentType="application/vnd.openxmlformats-officedocument.presentationml.tags+xml"/>
  <Override PartName="/ppt/notesSlides/notesSlide55.xml" ContentType="application/vnd.openxmlformats-officedocument.presentationml.notesSlide+xml"/>
  <Override PartName="/ppt/tags/tag60.xml" ContentType="application/vnd.openxmlformats-officedocument.presentationml.tags+xml"/>
  <Override PartName="/ppt/notesSlides/notesSlide56.xml" ContentType="application/vnd.openxmlformats-officedocument.presentationml.notesSlide+xml"/>
  <Override PartName="/ppt/tags/tag61.xml" ContentType="application/vnd.openxmlformats-officedocument.presentationml.tags+xml"/>
  <Override PartName="/ppt/notesSlides/notesSlide57.xml" ContentType="application/vnd.openxmlformats-officedocument.presentationml.notesSlide+xml"/>
  <Override PartName="/ppt/tags/tag62.xml" ContentType="application/vnd.openxmlformats-officedocument.presentationml.tags+xml"/>
  <Override PartName="/ppt/notesSlides/notesSlide58.xml" ContentType="application/vnd.openxmlformats-officedocument.presentationml.notesSlide+xml"/>
  <Override PartName="/ppt/tags/tag63.xml" ContentType="application/vnd.openxmlformats-officedocument.presentationml.tags+xml"/>
  <Override PartName="/ppt/notesSlides/notesSlide59.xml" ContentType="application/vnd.openxmlformats-officedocument.presentationml.notesSlide+xml"/>
  <Override PartName="/ppt/tags/tag64.xml" ContentType="application/vnd.openxmlformats-officedocument.presentationml.tags+xml"/>
  <Override PartName="/ppt/notesSlides/notesSlide60.xml" ContentType="application/vnd.openxmlformats-officedocument.presentationml.notesSlide+xml"/>
  <Override PartName="/ppt/tags/tag65.xml" ContentType="application/vnd.openxmlformats-officedocument.presentationml.tags+xml"/>
  <Override PartName="/ppt/notesSlides/notesSlide61.xml" ContentType="application/vnd.openxmlformats-officedocument.presentationml.notesSlide+xml"/>
  <Override PartName="/ppt/tags/tag66.xml" ContentType="application/vnd.openxmlformats-officedocument.presentationml.tags+xml"/>
  <Override PartName="/ppt/notesSlides/notesSlide6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</p:sldMasterIdLst>
  <p:notesMasterIdLst>
    <p:notesMasterId r:id="rId64"/>
  </p:notes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4" r:id="rId9"/>
    <p:sldId id="262" r:id="rId10"/>
    <p:sldId id="265" r:id="rId11"/>
    <p:sldId id="269" r:id="rId12"/>
    <p:sldId id="270" r:id="rId13"/>
    <p:sldId id="266" r:id="rId14"/>
    <p:sldId id="271" r:id="rId15"/>
    <p:sldId id="267" r:id="rId16"/>
    <p:sldId id="272" r:id="rId17"/>
    <p:sldId id="268" r:id="rId18"/>
    <p:sldId id="273" r:id="rId19"/>
    <p:sldId id="277" r:id="rId20"/>
    <p:sldId id="278" r:id="rId21"/>
    <p:sldId id="276" r:id="rId22"/>
    <p:sldId id="279" r:id="rId23"/>
    <p:sldId id="275" r:id="rId24"/>
    <p:sldId id="280" r:id="rId25"/>
    <p:sldId id="274" r:id="rId26"/>
    <p:sldId id="281" r:id="rId27"/>
    <p:sldId id="282" r:id="rId28"/>
    <p:sldId id="286" r:id="rId29"/>
    <p:sldId id="284" r:id="rId30"/>
    <p:sldId id="287" r:id="rId31"/>
    <p:sldId id="285" r:id="rId32"/>
    <p:sldId id="288" r:id="rId33"/>
    <p:sldId id="283" r:id="rId34"/>
    <p:sldId id="289" r:id="rId35"/>
    <p:sldId id="291" r:id="rId36"/>
    <p:sldId id="294" r:id="rId37"/>
    <p:sldId id="292" r:id="rId38"/>
    <p:sldId id="295" r:id="rId39"/>
    <p:sldId id="293" r:id="rId40"/>
    <p:sldId id="296" r:id="rId41"/>
    <p:sldId id="290" r:id="rId42"/>
    <p:sldId id="297" r:id="rId43"/>
    <p:sldId id="300" r:id="rId44"/>
    <p:sldId id="301" r:id="rId45"/>
    <p:sldId id="302" r:id="rId46"/>
    <p:sldId id="303" r:id="rId47"/>
    <p:sldId id="308" r:id="rId48"/>
    <p:sldId id="309" r:id="rId49"/>
    <p:sldId id="310" r:id="rId50"/>
    <p:sldId id="311" r:id="rId51"/>
    <p:sldId id="316" r:id="rId52"/>
    <p:sldId id="317" r:id="rId53"/>
    <p:sldId id="318" r:id="rId54"/>
    <p:sldId id="319" r:id="rId55"/>
    <p:sldId id="324" r:id="rId56"/>
    <p:sldId id="325" r:id="rId57"/>
    <p:sldId id="326" r:id="rId58"/>
    <p:sldId id="327" r:id="rId59"/>
    <p:sldId id="332" r:id="rId60"/>
    <p:sldId id="333" r:id="rId61"/>
    <p:sldId id="334" r:id="rId62"/>
    <p:sldId id="335" r:id="rId63"/>
  </p:sldIdLst>
  <p:sldSz cx="12192000" cy="6858000"/>
  <p:notesSz cx="6858000" cy="9144000"/>
  <p:custDataLst>
    <p:tags r:id="rId65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5190"/>
    <a:srgbClr val="3864B2"/>
    <a:srgbClr val="0F36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97" autoAdjust="0"/>
    <p:restoredTop sz="96323" autoAdjust="0"/>
  </p:normalViewPr>
  <p:slideViewPr>
    <p:cSldViewPr snapToGrid="0">
      <p:cViewPr varScale="1">
        <p:scale>
          <a:sx n="71" d="100"/>
          <a:sy n="71" d="100"/>
        </p:scale>
        <p:origin x="-744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E405C8-7EFE-4B15-807D-7765AE454758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80661A-DBC5-460F-8DD8-4E346A31B1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4558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36700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1293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1481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17209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51870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4714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9856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58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15068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4484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76027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23611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81061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27315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9066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59906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50865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71569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2489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072990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72426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1034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29562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014321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638675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505979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056116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68085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849448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21411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546393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059909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05405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540049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844449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391628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992524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>
                <a:solidFill>
                  <a:prstClr val="black"/>
                </a:solidFill>
              </a:rPr>
              <a:pPr/>
              <a:t>43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00470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>
                <a:solidFill>
                  <a:prstClr val="black"/>
                </a:solidFill>
              </a:rPr>
              <a:pPr/>
              <a:t>44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09548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>
                <a:solidFill>
                  <a:prstClr val="black"/>
                </a:solidFill>
              </a:rPr>
              <a:pPr/>
              <a:t>45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86643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>
                <a:solidFill>
                  <a:prstClr val="black"/>
                </a:solidFill>
              </a:rPr>
              <a:pPr/>
              <a:t>46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672536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>
                <a:solidFill>
                  <a:prstClr val="black"/>
                </a:solidFill>
              </a:rPr>
              <a:pPr/>
              <a:t>47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25138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>
                <a:solidFill>
                  <a:prstClr val="black"/>
                </a:solidFill>
              </a:rPr>
              <a:pPr/>
              <a:t>48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744605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>
                <a:solidFill>
                  <a:prstClr val="black"/>
                </a:solidFill>
              </a:rPr>
              <a:pPr/>
              <a:t>49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956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19397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>
                <a:solidFill>
                  <a:prstClr val="black"/>
                </a:solidFill>
              </a:rPr>
              <a:pPr/>
              <a:t>50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598697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>
                <a:solidFill>
                  <a:prstClr val="black"/>
                </a:solidFill>
              </a:rPr>
              <a:pPr/>
              <a:t>51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73087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>
                <a:solidFill>
                  <a:prstClr val="black"/>
                </a:solidFill>
              </a:rPr>
              <a:pPr/>
              <a:t>52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802539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>
                <a:solidFill>
                  <a:prstClr val="black"/>
                </a:solidFill>
              </a:rPr>
              <a:pPr/>
              <a:t>53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14163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>
                <a:solidFill>
                  <a:prstClr val="black"/>
                </a:solidFill>
              </a:rPr>
              <a:pPr/>
              <a:t>54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908043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>
                <a:solidFill>
                  <a:prstClr val="black"/>
                </a:solidFill>
              </a:rPr>
              <a:pPr/>
              <a:t>55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329975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>
                <a:solidFill>
                  <a:prstClr val="black"/>
                </a:solidFill>
              </a:rPr>
              <a:pPr/>
              <a:t>56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47457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>
                <a:solidFill>
                  <a:prstClr val="black"/>
                </a:solidFill>
              </a:rPr>
              <a:pPr/>
              <a:t>57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089716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>
                <a:solidFill>
                  <a:prstClr val="black"/>
                </a:solidFill>
              </a:rPr>
              <a:pPr/>
              <a:t>58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357389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>
                <a:solidFill>
                  <a:prstClr val="black"/>
                </a:solidFill>
              </a:rPr>
              <a:pPr/>
              <a:t>59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5011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5326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>
                <a:solidFill>
                  <a:prstClr val="black"/>
                </a:solidFill>
              </a:rPr>
              <a:pPr/>
              <a:t>60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023694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>
                <a:solidFill>
                  <a:prstClr val="black"/>
                </a:solidFill>
              </a:rPr>
              <a:pPr/>
              <a:t>61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322880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>
                <a:solidFill>
                  <a:prstClr val="black"/>
                </a:solidFill>
              </a:rPr>
              <a:pPr/>
              <a:t>62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2026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3045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82118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7594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4369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38914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51590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21750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  <p:sp>
        <p:nvSpPr>
          <p:cNvPr id="6" name="Управляющая кнопка: настраиваемая 5">
            <a:hlinkClick r:id="" action="ppaction://hlinkshowjump?jump=nextslide" highlightClick="1"/>
          </p:cNvPr>
          <p:cNvSpPr/>
          <p:nvPr userDrawn="1"/>
        </p:nvSpPr>
        <p:spPr>
          <a:xfrm>
            <a:off x="4160939" y="2952925"/>
            <a:ext cx="2910980" cy="101506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b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4926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02490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9818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291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2672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772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623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4204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0201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75DBFB-DE8D-4744-928A-4B216267F296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3450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.xml"/><Relationship Id="rId5" Type="http://schemas.openxmlformats.org/officeDocument/2006/relationships/image" Target="../media/image7.png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5.xml"/><Relationship Id="rId6" Type="http://schemas.openxmlformats.org/officeDocument/2006/relationships/image" Target="../media/image8.jpeg"/><Relationship Id="rId5" Type="http://schemas.openxmlformats.org/officeDocument/2006/relationships/slide" Target="slide12.xm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6.xml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7.xml"/><Relationship Id="rId5" Type="http://schemas.openxmlformats.org/officeDocument/2006/relationships/slide" Target="slide14.xm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8.xml"/><Relationship Id="rId5" Type="http://schemas.openxmlformats.org/officeDocument/2006/relationships/image" Target="../media/image9.png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9.xml"/><Relationship Id="rId5" Type="http://schemas.openxmlformats.org/officeDocument/2006/relationships/slide" Target="slide16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0.xml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.xml"/><Relationship Id="rId6" Type="http://schemas.openxmlformats.org/officeDocument/2006/relationships/image" Target="../media/image10.png"/><Relationship Id="rId5" Type="http://schemas.openxmlformats.org/officeDocument/2006/relationships/slide" Target="slide18.xml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2.xml"/><Relationship Id="rId4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3.xml"/><Relationship Id="rId5" Type="http://schemas.openxmlformats.org/officeDocument/2006/relationships/slide" Target="slide20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21.xml"/><Relationship Id="rId18" Type="http://schemas.openxmlformats.org/officeDocument/2006/relationships/slide" Target="slide31.xml"/><Relationship Id="rId26" Type="http://schemas.openxmlformats.org/officeDocument/2006/relationships/slide" Target="slide47.xml"/><Relationship Id="rId3" Type="http://schemas.openxmlformats.org/officeDocument/2006/relationships/notesSlide" Target="../notesSlides/notesSlide2.xml"/><Relationship Id="rId21" Type="http://schemas.openxmlformats.org/officeDocument/2006/relationships/slide" Target="slide37.xml"/><Relationship Id="rId7" Type="http://schemas.openxmlformats.org/officeDocument/2006/relationships/slide" Target="slide9.xml"/><Relationship Id="rId12" Type="http://schemas.openxmlformats.org/officeDocument/2006/relationships/slide" Target="slide19.xml"/><Relationship Id="rId17" Type="http://schemas.openxmlformats.org/officeDocument/2006/relationships/slide" Target="slide29.xml"/><Relationship Id="rId25" Type="http://schemas.openxmlformats.org/officeDocument/2006/relationships/slide" Target="slide45.xml"/><Relationship Id="rId33" Type="http://schemas.openxmlformats.org/officeDocument/2006/relationships/slide" Target="slide61.xml"/><Relationship Id="rId2" Type="http://schemas.openxmlformats.org/officeDocument/2006/relationships/slideLayout" Target="../slideLayouts/slideLayout2.xml"/><Relationship Id="rId16" Type="http://schemas.openxmlformats.org/officeDocument/2006/relationships/slide" Target="slide27.xml"/><Relationship Id="rId20" Type="http://schemas.openxmlformats.org/officeDocument/2006/relationships/slide" Target="slide35.xml"/><Relationship Id="rId29" Type="http://schemas.openxmlformats.org/officeDocument/2006/relationships/slide" Target="slide53.xml"/><Relationship Id="rId1" Type="http://schemas.openxmlformats.org/officeDocument/2006/relationships/tags" Target="../tags/tag6.xml"/><Relationship Id="rId6" Type="http://schemas.openxmlformats.org/officeDocument/2006/relationships/slide" Target="slide7.xml"/><Relationship Id="rId11" Type="http://schemas.openxmlformats.org/officeDocument/2006/relationships/slide" Target="slide17.xml"/><Relationship Id="rId24" Type="http://schemas.openxmlformats.org/officeDocument/2006/relationships/slide" Target="slide43.xml"/><Relationship Id="rId32" Type="http://schemas.openxmlformats.org/officeDocument/2006/relationships/slide" Target="slide59.xml"/><Relationship Id="rId5" Type="http://schemas.openxmlformats.org/officeDocument/2006/relationships/slide" Target="slide5.xml"/><Relationship Id="rId15" Type="http://schemas.openxmlformats.org/officeDocument/2006/relationships/slide" Target="slide25.xml"/><Relationship Id="rId23" Type="http://schemas.openxmlformats.org/officeDocument/2006/relationships/slide" Target="slide41.xml"/><Relationship Id="rId28" Type="http://schemas.openxmlformats.org/officeDocument/2006/relationships/slide" Target="slide51.xml"/><Relationship Id="rId10" Type="http://schemas.openxmlformats.org/officeDocument/2006/relationships/slide" Target="slide15.xml"/><Relationship Id="rId19" Type="http://schemas.openxmlformats.org/officeDocument/2006/relationships/slide" Target="slide33.xml"/><Relationship Id="rId31" Type="http://schemas.openxmlformats.org/officeDocument/2006/relationships/slide" Target="slide57.xml"/><Relationship Id="rId4" Type="http://schemas.openxmlformats.org/officeDocument/2006/relationships/slide" Target="slide3.xml"/><Relationship Id="rId9" Type="http://schemas.openxmlformats.org/officeDocument/2006/relationships/slide" Target="slide13.xml"/><Relationship Id="rId14" Type="http://schemas.openxmlformats.org/officeDocument/2006/relationships/slide" Target="slide23.xml"/><Relationship Id="rId22" Type="http://schemas.openxmlformats.org/officeDocument/2006/relationships/slide" Target="slide39.xml"/><Relationship Id="rId27" Type="http://schemas.openxmlformats.org/officeDocument/2006/relationships/slide" Target="slide49.xml"/><Relationship Id="rId30" Type="http://schemas.openxmlformats.org/officeDocument/2006/relationships/slide" Target="slide5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4.xml"/><Relationship Id="rId5" Type="http://schemas.openxmlformats.org/officeDocument/2006/relationships/image" Target="../media/image11.png"/><Relationship Id="rId4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5.xml"/><Relationship Id="rId6" Type="http://schemas.openxmlformats.org/officeDocument/2006/relationships/image" Target="../media/image12.png"/><Relationship Id="rId5" Type="http://schemas.openxmlformats.org/officeDocument/2006/relationships/slide" Target="slide22.xml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6.xml"/><Relationship Id="rId5" Type="http://schemas.openxmlformats.org/officeDocument/2006/relationships/image" Target="../media/image13.png"/><Relationship Id="rId4" Type="http://schemas.openxmlformats.org/officeDocument/2006/relationships/slide" Target="slide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media" Target="../media/media2.mp4"/><Relationship Id="rId7" Type="http://schemas.openxmlformats.org/officeDocument/2006/relationships/slide" Target="slide24.xml"/><Relationship Id="rId2" Type="http://schemas.openxmlformats.org/officeDocument/2006/relationships/video" Target="NULL" TargetMode="External"/><Relationship Id="rId1" Type="http://schemas.openxmlformats.org/officeDocument/2006/relationships/tags" Target="../tags/tag27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8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9.xml"/><Relationship Id="rId6" Type="http://schemas.openxmlformats.org/officeDocument/2006/relationships/image" Target="../media/image17.png"/><Relationship Id="rId5" Type="http://schemas.openxmlformats.org/officeDocument/2006/relationships/slide" Target="slide26.xml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0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slide" Target="slide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1.xml"/><Relationship Id="rId5" Type="http://schemas.openxmlformats.org/officeDocument/2006/relationships/slide" Target="slide28.xml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2.xml"/><Relationship Id="rId5" Type="http://schemas.openxmlformats.org/officeDocument/2006/relationships/image" Target="../media/image20.png"/><Relationship Id="rId4" Type="http://schemas.openxmlformats.org/officeDocument/2006/relationships/slide" Target="slide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3.xml"/><Relationship Id="rId5" Type="http://schemas.openxmlformats.org/officeDocument/2006/relationships/slide" Target="slide30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.xml"/><Relationship Id="rId5" Type="http://schemas.openxmlformats.org/officeDocument/2006/relationships/image" Target="../media/image1.png"/><Relationship Id="rId4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4.xml"/><Relationship Id="rId5" Type="http://schemas.openxmlformats.org/officeDocument/2006/relationships/image" Target="../media/image21.png"/><Relationship Id="rId4" Type="http://schemas.openxmlformats.org/officeDocument/2006/relationships/slide" Target="slide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5.xml"/><Relationship Id="rId5" Type="http://schemas.openxmlformats.org/officeDocument/2006/relationships/slide" Target="slide32.xml"/><Relationship Id="rId4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6.xml"/><Relationship Id="rId5" Type="http://schemas.openxmlformats.org/officeDocument/2006/relationships/image" Target="../media/image22.png"/><Relationship Id="rId4" Type="http://schemas.openxmlformats.org/officeDocument/2006/relationships/slide" Target="slide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3.mp3"/><Relationship Id="rId7" Type="http://schemas.openxmlformats.org/officeDocument/2006/relationships/slide" Target="slide34.xml"/><Relationship Id="rId2" Type="http://schemas.microsoft.com/office/2007/relationships/media" Target="../media/media3.mp3"/><Relationship Id="rId1" Type="http://schemas.openxmlformats.org/officeDocument/2006/relationships/tags" Target="../tags/tag37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33.xml"/><Relationship Id="rId4" Type="http://schemas.openxmlformats.org/officeDocument/2006/relationships/slideLayout" Target="../slideLayouts/slideLayout12.xml"/><Relationship Id="rId9" Type="http://schemas.openxmlformats.org/officeDocument/2006/relationships/image" Target="../media/image2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8.xml"/><Relationship Id="rId5" Type="http://schemas.openxmlformats.org/officeDocument/2006/relationships/image" Target="../media/image24.png"/><Relationship Id="rId4" Type="http://schemas.openxmlformats.org/officeDocument/2006/relationships/slide" Target="slide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9.xml"/><Relationship Id="rId5" Type="http://schemas.openxmlformats.org/officeDocument/2006/relationships/slide" Target="slide36.xml"/><Relationship Id="rId4" Type="http://schemas.openxmlformats.org/officeDocument/2006/relationships/image" Target="../media/image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0.xml"/><Relationship Id="rId5" Type="http://schemas.openxmlformats.org/officeDocument/2006/relationships/image" Target="../media/image25.png"/><Relationship Id="rId4" Type="http://schemas.openxmlformats.org/officeDocument/2006/relationships/slide" Target="slide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1.xml"/><Relationship Id="rId5" Type="http://schemas.openxmlformats.org/officeDocument/2006/relationships/slide" Target="slide38.xml"/><Relationship Id="rId4" Type="http://schemas.openxmlformats.org/officeDocument/2006/relationships/image" Target="../media/image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2.xml"/><Relationship Id="rId4" Type="http://schemas.openxmlformats.org/officeDocument/2006/relationships/slide" Target="slide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3.xml"/><Relationship Id="rId5" Type="http://schemas.openxmlformats.org/officeDocument/2006/relationships/slide" Target="slide40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.xml"/><Relationship Id="rId5" Type="http://schemas.openxmlformats.org/officeDocument/2006/relationships/image" Target="../media/image2.png"/><Relationship Id="rId4" Type="http://schemas.openxmlformats.org/officeDocument/2006/relationships/slide" Target="slide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4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slide" Target="slide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5.xml"/><Relationship Id="rId5" Type="http://schemas.openxmlformats.org/officeDocument/2006/relationships/slide" Target="slide42.xml"/><Relationship Id="rId4" Type="http://schemas.openxmlformats.org/officeDocument/2006/relationships/image" Target="../media/image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6.xml"/><Relationship Id="rId5" Type="http://schemas.openxmlformats.org/officeDocument/2006/relationships/image" Target="../media/image29.png"/><Relationship Id="rId4" Type="http://schemas.openxmlformats.org/officeDocument/2006/relationships/slide" Target="slide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7.xml"/><Relationship Id="rId5" Type="http://schemas.openxmlformats.org/officeDocument/2006/relationships/image" Target="../media/image1.png"/><Relationship Id="rId4" Type="http://schemas.openxmlformats.org/officeDocument/2006/relationships/slide" Target="slide4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8.xml"/><Relationship Id="rId6" Type="http://schemas.openxmlformats.org/officeDocument/2006/relationships/image" Target="../media/image30.png"/><Relationship Id="rId5" Type="http://schemas.openxmlformats.org/officeDocument/2006/relationships/slide" Target="slide2.xml"/><Relationship Id="rId4" Type="http://schemas.openxmlformats.org/officeDocument/2006/relationships/slide" Target="slide4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9.xml"/><Relationship Id="rId5" Type="http://schemas.openxmlformats.org/officeDocument/2006/relationships/slide" Target="slide46.xml"/><Relationship Id="rId4" Type="http://schemas.openxmlformats.org/officeDocument/2006/relationships/image" Target="../media/image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0.xml"/><Relationship Id="rId4" Type="http://schemas.openxmlformats.org/officeDocument/2006/relationships/slide" Target="slide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1.xml"/><Relationship Id="rId5" Type="http://schemas.openxmlformats.org/officeDocument/2006/relationships/slide" Target="slide48.xml"/><Relationship Id="rId4" Type="http://schemas.openxmlformats.org/officeDocument/2006/relationships/image" Target="../media/image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2.xml"/><Relationship Id="rId5" Type="http://schemas.openxmlformats.org/officeDocument/2006/relationships/slide" Target="slide2.xml"/><Relationship Id="rId4" Type="http://schemas.openxmlformats.org/officeDocument/2006/relationships/slide" Target="slide4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3.xml"/><Relationship Id="rId5" Type="http://schemas.openxmlformats.org/officeDocument/2006/relationships/slide" Target="slide50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1.mp3"/><Relationship Id="rId7" Type="http://schemas.openxmlformats.org/officeDocument/2006/relationships/slide" Target="slide6.xml"/><Relationship Id="rId2" Type="http://schemas.microsoft.com/office/2007/relationships/media" Target="../media/media1.mp3"/><Relationship Id="rId1" Type="http://schemas.openxmlformats.org/officeDocument/2006/relationships/tags" Target="../tags/tag9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4.xml"/><Relationship Id="rId5" Type="http://schemas.openxmlformats.org/officeDocument/2006/relationships/slide" Target="slide2.xml"/><Relationship Id="rId4" Type="http://schemas.openxmlformats.org/officeDocument/2006/relationships/slide" Target="slide4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5.xml"/><Relationship Id="rId6" Type="http://schemas.openxmlformats.org/officeDocument/2006/relationships/image" Target="../media/image31.png"/><Relationship Id="rId5" Type="http://schemas.openxmlformats.org/officeDocument/2006/relationships/slide" Target="slide52.xml"/><Relationship Id="rId4" Type="http://schemas.openxmlformats.org/officeDocument/2006/relationships/image" Target="../media/image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6.xml"/><Relationship Id="rId5" Type="http://schemas.openxmlformats.org/officeDocument/2006/relationships/slide" Target="slide2.xml"/><Relationship Id="rId4" Type="http://schemas.openxmlformats.org/officeDocument/2006/relationships/slide" Target="slide4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7.xml"/><Relationship Id="rId5" Type="http://schemas.openxmlformats.org/officeDocument/2006/relationships/slide" Target="slide54.xml"/><Relationship Id="rId4" Type="http://schemas.openxmlformats.org/officeDocument/2006/relationships/image" Target="../media/image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8.xml"/><Relationship Id="rId6" Type="http://schemas.openxmlformats.org/officeDocument/2006/relationships/image" Target="../media/image32.png"/><Relationship Id="rId5" Type="http://schemas.openxmlformats.org/officeDocument/2006/relationships/slide" Target="slide2.xml"/><Relationship Id="rId4" Type="http://schemas.openxmlformats.org/officeDocument/2006/relationships/slide" Target="slide4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5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9.xml"/><Relationship Id="rId5" Type="http://schemas.openxmlformats.org/officeDocument/2006/relationships/slide" Target="slide56.xml"/><Relationship Id="rId4" Type="http://schemas.openxmlformats.org/officeDocument/2006/relationships/image" Target="../media/image1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0.xml"/><Relationship Id="rId6" Type="http://schemas.openxmlformats.org/officeDocument/2006/relationships/image" Target="../media/image33.png"/><Relationship Id="rId5" Type="http://schemas.openxmlformats.org/officeDocument/2006/relationships/slide" Target="slide2.xml"/><Relationship Id="rId4" Type="http://schemas.openxmlformats.org/officeDocument/2006/relationships/slide" Target="slide4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1.xml"/><Relationship Id="rId5" Type="http://schemas.openxmlformats.org/officeDocument/2006/relationships/slide" Target="slide58.xml"/><Relationship Id="rId4" Type="http://schemas.openxmlformats.org/officeDocument/2006/relationships/image" Target="../media/image1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2.xml"/><Relationship Id="rId5" Type="http://schemas.openxmlformats.org/officeDocument/2006/relationships/slide" Target="slide2.xml"/><Relationship Id="rId4" Type="http://schemas.openxmlformats.org/officeDocument/2006/relationships/slide" Target="slide4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9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3.xml"/><Relationship Id="rId6" Type="http://schemas.openxmlformats.org/officeDocument/2006/relationships/image" Target="../media/image34.png"/><Relationship Id="rId5" Type="http://schemas.openxmlformats.org/officeDocument/2006/relationships/slide" Target="slide60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0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notesSlide" Target="../notesSlides/notesSlide60.xml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4.xml"/><Relationship Id="rId6" Type="http://schemas.openxmlformats.org/officeDocument/2006/relationships/image" Target="../media/image35.png"/><Relationship Id="rId5" Type="http://schemas.openxmlformats.org/officeDocument/2006/relationships/slide" Target="slide2.xml"/><Relationship Id="rId4" Type="http://schemas.openxmlformats.org/officeDocument/2006/relationships/slide" Target="slide43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microsoft.com/office/2007/relationships/media" Target="../media/media4.mp4"/><Relationship Id="rId7" Type="http://schemas.openxmlformats.org/officeDocument/2006/relationships/slide" Target="slide62.xml"/><Relationship Id="rId2" Type="http://schemas.openxmlformats.org/officeDocument/2006/relationships/video" Target="NULL" TargetMode="External"/><Relationship Id="rId1" Type="http://schemas.openxmlformats.org/officeDocument/2006/relationships/tags" Target="../tags/tag65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61.xml"/><Relationship Id="rId10" Type="http://schemas.openxmlformats.org/officeDocument/2006/relationships/image" Target="../media/image40.png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39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notesSlide" Target="../notesSlides/notesSlide62.xml"/><Relationship Id="rId7" Type="http://schemas.openxmlformats.org/officeDocument/2006/relationships/image" Target="../media/image42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6.xml"/><Relationship Id="rId6" Type="http://schemas.openxmlformats.org/officeDocument/2006/relationships/image" Target="../media/image41.png"/><Relationship Id="rId5" Type="http://schemas.openxmlformats.org/officeDocument/2006/relationships/slide" Target="slide2.xml"/><Relationship Id="rId4" Type="http://schemas.openxmlformats.org/officeDocument/2006/relationships/slide" Target="slide4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.xml"/><Relationship Id="rId5" Type="http://schemas.openxmlformats.org/officeDocument/2006/relationships/slide" Target="slide8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2.xml"/><Relationship Id="rId5" Type="http://schemas.openxmlformats.org/officeDocument/2006/relationships/image" Target="../media/image6.png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.xml"/><Relationship Id="rId5" Type="http://schemas.openxmlformats.org/officeDocument/2006/relationships/slide" Target="slide1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89000"/>
              </a:schemeClr>
            </a:gs>
            <a:gs pos="22000">
              <a:schemeClr val="accent5">
                <a:lumMod val="89000"/>
              </a:schemeClr>
            </a:gs>
            <a:gs pos="62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0904" y="1593423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9600" dirty="0" smtClean="0">
                <a:solidFill>
                  <a:srgbClr val="FFFF00"/>
                </a:solidFill>
              </a:rPr>
              <a:t>СВОЯ ИГРА</a:t>
            </a:r>
            <a:endParaRPr lang="ru-RU" sz="9600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035425" y="3531027"/>
            <a:ext cx="11156576" cy="287020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4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На тему: Республика Саха (Якутия)</a:t>
            </a:r>
          </a:p>
          <a:p>
            <a:endParaRPr lang="ru-RU" sz="4400" dirty="0" smtClean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ru-RU" sz="36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Учитель истории и обществознания</a:t>
            </a:r>
          </a:p>
          <a:p>
            <a:pPr algn="r"/>
            <a:r>
              <a:rPr lang="ru-RU" sz="36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Яковлев Василий Яковлевич</a:t>
            </a:r>
            <a:endParaRPr lang="ru-RU" sz="36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759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400268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60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Гражданская война в Якутии</a:t>
            </a:r>
            <a:endParaRPr lang="ru-RU" sz="6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02007" y="313899"/>
            <a:ext cx="6804213" cy="379908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9788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4425436"/>
            <a:ext cx="727800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Как называется это очень популярное среди туристов место отдыха?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050" name="Picture 2" descr="Картинки по запросу курулуур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1344" y="189310"/>
            <a:ext cx="7670556" cy="4236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21074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66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Водопады </a:t>
            </a:r>
            <a:r>
              <a:rPr lang="ru-RU" sz="6600" cap="none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Курулуур</a:t>
            </a:r>
            <a:endParaRPr lang="ru-RU" sz="66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24894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361063" y="2612493"/>
            <a:ext cx="7374563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Сколько Франций вмещает в себя Якутия?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70890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8" y="6108203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3" y="4080680"/>
            <a:ext cx="10759642" cy="2275286"/>
          </a:xfrm>
        </p:spPr>
        <p:txBody>
          <a:bodyPr>
            <a:normAutofit/>
          </a:bodyPr>
          <a:lstStyle/>
          <a:p>
            <a:pPr algn="ctr"/>
            <a:r>
              <a:rPr lang="ru-RU" sz="24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огромной территории Якутии – самого большого региона России – могло бы поместиться 5 Франций, 10 Италий и почти 13 Англий. Якутия является самым крупным в мире административно – территориальным объединением.</a:t>
            </a:r>
            <a:br>
              <a:rPr lang="ru-RU" sz="24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Ответ: 5</a:t>
            </a:r>
            <a:endParaRPr lang="ru-RU" sz="24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6514" y="122829"/>
            <a:ext cx="7607987" cy="413527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37581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389380" y="2080230"/>
            <a:ext cx="727800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Какими холодными морями омывается Якутия?</a:t>
            </a:r>
            <a:endParaRPr lang="ru-RU" sz="48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5295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48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Лаптевых и </a:t>
            </a:r>
            <a:r>
              <a:rPr lang="ru-RU" sz="4800" cap="none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Восточно</a:t>
            </a:r>
            <a:r>
              <a:rPr lang="ru-RU" sz="48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Сибирским</a:t>
            </a:r>
            <a:endParaRPr lang="ru-RU" sz="48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28340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094" y="514750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1442977" y="5350744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48147" y="277918"/>
            <a:ext cx="4138018" cy="1325563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Кот в мешке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2218" y="1858254"/>
            <a:ext cx="3359187" cy="279830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06371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Autofit/>
          </a:bodyPr>
          <a:lstStyle/>
          <a:p>
            <a:pPr algn="ctr"/>
            <a:r>
              <a:rPr lang="ru-RU" sz="36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Всего 34 муниципальных районов. Центры:</a:t>
            </a:r>
            <a:br>
              <a:rPr lang="ru-RU" sz="36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Белая гора, Алдан, </a:t>
            </a:r>
            <a:r>
              <a:rPr lang="ru-RU" sz="3600" cap="none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Чокурдах</a:t>
            </a:r>
            <a:r>
              <a:rPr lang="ru-RU" sz="36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Якутск, </a:t>
            </a:r>
            <a:r>
              <a:rPr lang="ru-RU" sz="3600" cap="none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Амга</a:t>
            </a:r>
            <a:r>
              <a:rPr lang="ru-RU" sz="36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3600" cap="none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Саскылах</a:t>
            </a:r>
            <a:r>
              <a:rPr lang="ru-RU" sz="36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Тикси, Верхневилюйск, Зырянка, </a:t>
            </a:r>
            <a:r>
              <a:rPr lang="ru-RU" sz="3600" cap="none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Батагай</a:t>
            </a:r>
            <a:r>
              <a:rPr lang="ru-RU" sz="36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Вилюйск, </a:t>
            </a:r>
            <a:r>
              <a:rPr lang="ru-RU" sz="3600" cap="none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Бердигестях</a:t>
            </a:r>
            <a:r>
              <a:rPr lang="ru-RU" sz="36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3600" cap="none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Жиганск</a:t>
            </a:r>
            <a:r>
              <a:rPr lang="ru-RU" sz="36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3600" cap="none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Сангар</a:t>
            </a:r>
            <a:r>
              <a:rPr lang="ru-RU" sz="36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Ленск, Нижний Бестях, Мирный, Хонуу, Намцы, Нерюнгри, Черский, Нюрба, Усть-Нера, </a:t>
            </a:r>
            <a:r>
              <a:rPr lang="ru-RU" sz="3600" cap="none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Оленёк</a:t>
            </a:r>
            <a:r>
              <a:rPr lang="ru-RU" sz="36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3600" cap="none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Олекминск</a:t>
            </a:r>
            <a:r>
              <a:rPr lang="ru-RU" sz="36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3600" cap="none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Среднеколымск</a:t>
            </a:r>
            <a:r>
              <a:rPr lang="ru-RU" sz="36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Сунтар, </a:t>
            </a:r>
            <a:r>
              <a:rPr lang="ru-RU" sz="3600" cap="none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Ытык-Кюёль</a:t>
            </a:r>
            <a:r>
              <a:rPr lang="ru-RU" sz="36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Хандыга, Борогонцы, Усть-Мая, Депутатский, Покровск, Чурапча, </a:t>
            </a:r>
            <a:r>
              <a:rPr lang="ru-RU" sz="3600" cap="none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Батагай-Алыта</a:t>
            </a:r>
            <a:endParaRPr lang="ru-RU" sz="36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49241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373643" y="1393837"/>
            <a:ext cx="727800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</a:t>
            </a:r>
            <a:r>
              <a:rPr lang="ru-RU" sz="48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важды </a:t>
            </a:r>
            <a:r>
              <a:rPr lang="ru-RU" sz="48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обладатель Кубка </a:t>
            </a:r>
            <a:r>
              <a:rPr lang="ru-RU" sz="48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мира, Трехкратный чемпион мира, Олимпийский чемпион в Монреале 1976 г.  </a:t>
            </a:r>
            <a:r>
              <a:rPr lang="ru-RU" sz="4800" b="1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</a:t>
            </a:r>
            <a:r>
              <a:rPr lang="en-US" sz="48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</a:t>
            </a:r>
            <a:r>
              <a:rPr lang="ru-RU" sz="48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 68 кг. Кто он?</a:t>
            </a:r>
            <a:endParaRPr lang="ru-RU" sz="48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6799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D5190"/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6921032"/>
              </p:ext>
            </p:extLst>
          </p:nvPr>
        </p:nvGraphicFramePr>
        <p:xfrm>
          <a:off x="0" y="0"/>
          <a:ext cx="9225887" cy="68580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322760"/>
                <a:gridCol w="1499207"/>
                <a:gridCol w="1477584"/>
                <a:gridCol w="1441544"/>
                <a:gridCol w="1484792"/>
              </a:tblGrid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ru-RU" sz="3600" b="0" cap="none" spc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История</a:t>
                      </a:r>
                      <a:endParaRPr lang="ru-RU" sz="3600" b="0" cap="none" spc="0" dirty="0">
                        <a:ln w="0"/>
                        <a:solidFill>
                          <a:schemeClr val="bg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u="none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4" action="ppaction://hlinksldjump"/>
                        </a:rPr>
                        <a:t>10</a:t>
                      </a:r>
                      <a:endParaRPr lang="ru-RU" sz="3500" u="none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5" action="ppaction://hlinksldjump"/>
                        </a:rPr>
                        <a:t>20</a:t>
                      </a:r>
                      <a:endParaRPr lang="ru-RU" sz="35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6" action="ppaction://hlinksldjump"/>
                        </a:rPr>
                        <a:t>40</a:t>
                      </a:r>
                      <a:endParaRPr lang="ru-RU" sz="35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7" action="ppaction://hlinksldjump"/>
                        </a:rPr>
                        <a:t>60</a:t>
                      </a:r>
                      <a:endParaRPr lang="ru-RU" sz="35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ru-RU" sz="3600" b="0" cap="none" spc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География</a:t>
                      </a:r>
                      <a:endParaRPr lang="ru-RU" sz="3600" b="0" cap="none" spc="0" dirty="0">
                        <a:ln w="0"/>
                        <a:solidFill>
                          <a:schemeClr val="bg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8" action="ppaction://hlinksldjump"/>
                        </a:rPr>
                        <a:t>10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9" action="ppaction://hlinksldjump"/>
                        </a:rPr>
                        <a:t>20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0" action="ppaction://hlinksldjump"/>
                        </a:rPr>
                        <a:t>40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1" action="ppaction://hlinksldjump"/>
                        </a:rPr>
                        <a:t>60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ru-RU" sz="3600" b="0" cap="none" spc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Спорт</a:t>
                      </a:r>
                      <a:endParaRPr lang="ru-RU" sz="3600" b="0" cap="none" spc="0" dirty="0">
                        <a:ln w="0"/>
                        <a:solidFill>
                          <a:schemeClr val="bg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2" action="ppaction://hlinksldjump"/>
                        </a:rPr>
                        <a:t>10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3" action="ppaction://hlinksldjump"/>
                        </a:rPr>
                        <a:t>20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4" action="ppaction://hlinksldjump"/>
                        </a:rPr>
                        <a:t>40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5" action="ppaction://hlinksldjump"/>
                        </a:rPr>
                        <a:t>60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ru-RU" sz="3600" b="0" cap="none" spc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Культура</a:t>
                      </a:r>
                      <a:endParaRPr lang="ru-RU" sz="3600" b="0" cap="none" spc="0" dirty="0">
                        <a:ln w="0"/>
                        <a:solidFill>
                          <a:schemeClr val="bg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6" action="ppaction://hlinksldjump"/>
                        </a:rPr>
                        <a:t>10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7" action="ppaction://hlinksldjump"/>
                        </a:rPr>
                        <a:t>20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8" action="ppaction://hlinksldjump"/>
                        </a:rPr>
                        <a:t>40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9" action="ppaction://hlinksldjump"/>
                        </a:rPr>
                        <a:t>60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ru-RU" sz="3600" b="0" cap="none" spc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Творчество</a:t>
                      </a:r>
                      <a:endParaRPr lang="ru-RU" sz="3600" b="0" cap="none" spc="0" dirty="0">
                        <a:ln w="0"/>
                        <a:solidFill>
                          <a:schemeClr val="bg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0" action="ppaction://hlinksldjump"/>
                        </a:rPr>
                        <a:t>10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1" action="ppaction://hlinksldjump"/>
                        </a:rPr>
                        <a:t>20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2" action="ppaction://hlinksldjump"/>
                        </a:rPr>
                        <a:t>40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3" action="ppaction://hlinksldjump"/>
                        </a:rPr>
                        <a:t>60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</a:tr>
            </a:tbl>
          </a:graphicData>
        </a:graphic>
      </p:graphicFrame>
      <p:graphicFrame>
        <p:nvGraphicFramePr>
          <p:cNvPr id="5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5041349"/>
              </p:ext>
            </p:extLst>
          </p:nvPr>
        </p:nvGraphicFramePr>
        <p:xfrm>
          <a:off x="9225887" y="0"/>
          <a:ext cx="2966112" cy="68580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493829"/>
                <a:gridCol w="1472283"/>
              </a:tblGrid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ru-RU" sz="3500" u="none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4" action="ppaction://hlinksldjump"/>
                        </a:rPr>
                        <a:t>80</a:t>
                      </a:r>
                      <a:endParaRPr lang="ru-RU" sz="3500" u="none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5" action="ppaction://hlinksldjump"/>
                        </a:rPr>
                        <a:t>100</a:t>
                      </a:r>
                      <a:endParaRPr lang="ru-RU" sz="35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6" action="ppaction://hlinksldjump"/>
                        </a:rPr>
                        <a:t>80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7" action="ppaction://hlinksldjump"/>
                        </a:rPr>
                        <a:t>100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8" action="ppaction://hlinksldjump"/>
                        </a:rPr>
                        <a:t>80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9" action="ppaction://hlinksldjump"/>
                        </a:rPr>
                        <a:t>100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30" action="ppaction://hlinksldjump"/>
                        </a:rPr>
                        <a:t>80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31" action="ppaction://hlinksldjump"/>
                        </a:rPr>
                        <a:t>100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32" action="ppaction://hlinksldjump"/>
                        </a:rPr>
                        <a:t>80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33" action="ppaction://hlinksldjump"/>
                        </a:rPr>
                        <a:t>100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326491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6537277" y="1378425"/>
            <a:ext cx="4747000" cy="2622622"/>
          </a:xfrm>
        </p:spPr>
        <p:txBody>
          <a:bodyPr>
            <a:normAutofit/>
          </a:bodyPr>
          <a:lstStyle/>
          <a:p>
            <a:pPr algn="ctr"/>
            <a:r>
              <a:rPr lang="ru-RU" sz="60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Павел Павлович </a:t>
            </a:r>
            <a:r>
              <a:rPr lang="ru-RU" sz="6000" cap="none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Пинигин</a:t>
            </a:r>
            <a:endParaRPr lang="ru-RU" sz="6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9412" y="272955"/>
            <a:ext cx="4929943" cy="528282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61000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780" y="5794458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85582" y="5997698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87356" y="95535"/>
            <a:ext cx="4604360" cy="5597304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45160" y="2161830"/>
            <a:ext cx="3813741" cy="1325563"/>
          </a:xfrm>
        </p:spPr>
        <p:txBody>
          <a:bodyPr>
            <a:normAutofit/>
          </a:bodyPr>
          <a:lstStyle/>
          <a:p>
            <a:r>
              <a:rPr lang="ru-RU" sz="7200" dirty="0" smtClean="0">
                <a:solidFill>
                  <a:schemeClr val="bg1"/>
                </a:solidFill>
              </a:rPr>
              <a:t>Кто он?</a:t>
            </a:r>
            <a:endParaRPr lang="ru-RU" sz="72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1093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5663820" y="1187356"/>
            <a:ext cx="5702343" cy="3318658"/>
          </a:xfrm>
        </p:spPr>
        <p:txBody>
          <a:bodyPr>
            <a:noAutofit/>
          </a:bodyPr>
          <a:lstStyle/>
          <a:p>
            <a:pPr algn="ctr"/>
            <a:r>
              <a:rPr lang="ru-RU" sz="4400" cap="non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Иванов, Александр </a:t>
            </a:r>
            <a:r>
              <a:rPr lang="ru-RU" sz="44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Николаевич</a:t>
            </a:r>
            <a:br>
              <a:rPr lang="ru-RU" sz="44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4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Серебряный призер Олимпийских игр в Монреале в 1972 г.</a:t>
            </a:r>
            <a:br>
              <a:rPr lang="ru-RU" sz="44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4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Бронзовый призер Кубка мира, серебряный призер Европы</a:t>
            </a:r>
            <a:endParaRPr lang="ru-RU" sz="44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4150" y="122831"/>
            <a:ext cx="4339988" cy="55967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79184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7273" y="5626429"/>
            <a:ext cx="2352552" cy="704510"/>
          </a:xfrm>
          <a:prstGeom prst="rect">
            <a:avLst/>
          </a:prstGeom>
        </p:spPr>
      </p:pic>
      <p:sp>
        <p:nvSpPr>
          <p:cNvPr id="8" name="Rectangle 7">
            <a:hlinkClick r:id="rId7" action="ppaction://hlinksldjump"/>
          </p:cNvPr>
          <p:cNvSpPr/>
          <p:nvPr/>
        </p:nvSpPr>
        <p:spPr>
          <a:xfrm>
            <a:off x="10067060" y="5778629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9839083" y="1021192"/>
            <a:ext cx="2250742" cy="1325563"/>
          </a:xfrm>
        </p:spPr>
        <p:txBody>
          <a:bodyPr>
            <a:normAutofit fontScale="90000"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Кот в мешке</a:t>
            </a:r>
            <a:r>
              <a:rPr lang="ru-RU" sz="6000" dirty="0" smtClean="0">
                <a:solidFill>
                  <a:schemeClr val="bg1"/>
                </a:solidFill>
              </a:rPr>
              <a:t/>
            </a:r>
            <a:br>
              <a:rPr lang="ru-RU" sz="6000" dirty="0" smtClean="0">
                <a:solidFill>
                  <a:schemeClr val="bg1"/>
                </a:solidFill>
              </a:rPr>
            </a:br>
            <a:endParaRPr lang="ru-RU" sz="6000" dirty="0">
              <a:solidFill>
                <a:schemeClr val="bg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21200" y="2094694"/>
            <a:ext cx="2184697" cy="2055702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9674677" y="4417972"/>
            <a:ext cx="257955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>
                <a:solidFill>
                  <a:schemeClr val="bg1"/>
                </a:solidFill>
              </a:rPr>
              <a:t>Кто это?</a:t>
            </a:r>
          </a:p>
        </p:txBody>
      </p:sp>
      <p:pic>
        <p:nvPicPr>
          <p:cNvPr id="2" name="videoplayback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st="6083" end="159636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72955" y="73081"/>
            <a:ext cx="9173744" cy="609892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80308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27273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20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3876" y="250965"/>
            <a:ext cx="5145470" cy="546858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60646" y="444930"/>
            <a:ext cx="6096528" cy="546248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97614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8658" y="5474595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4937541" y="5677835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3332" y="355208"/>
            <a:ext cx="9888569" cy="480406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24374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931" y="220482"/>
            <a:ext cx="4682134" cy="549906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55997" y="482633"/>
            <a:ext cx="6370872" cy="523691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44477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373643" y="1397842"/>
            <a:ext cx="727800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Великое гигантское дерево – символ триединства мира и имеет священное значение для якутов </a:t>
            </a:r>
            <a:endParaRPr lang="ru-RU" sz="48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4541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3158653" y="2276870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8000" cap="none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Аал-Луук</a:t>
            </a:r>
            <a:r>
              <a:rPr lang="ru-RU" sz="80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0" cap="none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мас</a:t>
            </a:r>
            <a:endParaRPr lang="ru-RU" sz="8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8651" y="347451"/>
            <a:ext cx="4000500" cy="53721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0855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9" name="Rectangle 8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34074" y="2068606"/>
            <a:ext cx="855714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chemeClr val="bg1"/>
                </a:solidFill>
              </a:rPr>
              <a:t>Д</a:t>
            </a:r>
            <a:r>
              <a:rPr lang="ru-RU" sz="4400" dirty="0" smtClean="0">
                <a:solidFill>
                  <a:schemeClr val="bg1"/>
                </a:solidFill>
              </a:rPr>
              <a:t>ревнейшее </a:t>
            </a:r>
            <a:r>
              <a:rPr lang="ru-RU" sz="4400" dirty="0">
                <a:solidFill>
                  <a:schemeClr val="bg1"/>
                </a:solidFill>
              </a:rPr>
              <a:t>эпическое искусство </a:t>
            </a:r>
            <a:r>
              <a:rPr lang="ru-RU" sz="4400" dirty="0" err="1" smtClean="0">
                <a:solidFill>
                  <a:schemeClr val="bg1"/>
                </a:solidFill>
              </a:rPr>
              <a:t>саха</a:t>
            </a:r>
            <a:r>
              <a:rPr lang="ru-RU" sz="4400" dirty="0" smtClean="0">
                <a:solidFill>
                  <a:schemeClr val="bg1"/>
                </a:solidFill>
              </a:rPr>
              <a:t>. </a:t>
            </a:r>
            <a:r>
              <a:rPr lang="ru-RU" sz="4400" dirty="0">
                <a:solidFill>
                  <a:schemeClr val="bg1"/>
                </a:solidFill>
              </a:rPr>
              <a:t>Занимает центральное место в системе якутского фольклора.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27995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4" name="Rectangle 3">
            <a:hlinkClick r:id="rId4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Autofit/>
          </a:bodyPr>
          <a:lstStyle/>
          <a:p>
            <a:pPr algn="ctr"/>
            <a:r>
              <a:rPr lang="ru-RU" sz="54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Назовите первого президента РС (Я)?</a:t>
            </a:r>
            <a:endParaRPr lang="ru-RU" sz="54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3771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806518" y="2419544"/>
            <a:ext cx="3668827" cy="1513263"/>
          </a:xfrm>
        </p:spPr>
        <p:txBody>
          <a:bodyPr>
            <a:normAutofit/>
          </a:bodyPr>
          <a:lstStyle/>
          <a:p>
            <a:pPr algn="ctr"/>
            <a:r>
              <a:rPr lang="ru-RU" sz="6000" cap="none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Олонхо</a:t>
            </a:r>
            <a:endParaRPr lang="ru-RU" sz="6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773" y="122829"/>
            <a:ext cx="7465326" cy="559672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75330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403417" y="1319224"/>
            <a:ext cx="1121846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Назовите официальный день празднования Ысыаха.Но </a:t>
            </a:r>
            <a:r>
              <a:rPr lang="ru-RU" sz="48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</a:t>
            </a:r>
            <a:r>
              <a:rPr lang="ru-RU" sz="480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бычно </a:t>
            </a:r>
            <a:r>
              <a:rPr lang="ru-RU" sz="48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проводится в </a:t>
            </a:r>
            <a:r>
              <a:rPr lang="ru-RU" sz="48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зависимости от улуса, графика выходных дней, местных предпочтений и т. д.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0518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8124966" y="2367558"/>
            <a:ext cx="4067034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96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 июня</a:t>
            </a:r>
            <a:endParaRPr lang="ru-RU" sz="96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0370" y="187634"/>
            <a:ext cx="8172450" cy="54292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67661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0347" y="5890516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7" action="ppaction://hlinksldjump"/>
          </p:cNvPr>
          <p:cNvSpPr/>
          <p:nvPr/>
        </p:nvSpPr>
        <p:spPr>
          <a:xfrm>
            <a:off x="5199229" y="6093756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36606" y="327916"/>
            <a:ext cx="10058400" cy="2743200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rgbClr val="FF0000"/>
                </a:solidFill>
              </a:rPr>
              <a:t>Кот в мешке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1828628" y="4010916"/>
            <a:ext cx="8535988" cy="1879600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bg1"/>
                </a:solidFill>
              </a:rPr>
              <a:t>Что звучит в аудиофайле?</a:t>
            </a:r>
            <a:endParaRPr lang="ru-RU" sz="5400" dirty="0">
              <a:solidFill>
                <a:schemeClr val="bg1"/>
              </a:solidFill>
            </a:endParaRPr>
          </a:p>
        </p:txBody>
      </p:sp>
      <p:pic>
        <p:nvPicPr>
          <p:cNvPr id="4" name="Kyryympa-Obrazec_zvuchaniya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956206" y="2999979"/>
            <a:ext cx="609600" cy="6096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2154" y="420598"/>
            <a:ext cx="3661608" cy="359031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66987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2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8" y="6178060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4206288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60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ru-RU" sz="6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9546" y="109482"/>
            <a:ext cx="8331958" cy="376025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60951" y="4194480"/>
            <a:ext cx="1146914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err="1" smtClean="0">
                <a:solidFill>
                  <a:schemeClr val="bg1"/>
                </a:solidFill>
              </a:rPr>
              <a:t>Кырыымпа</a:t>
            </a:r>
            <a:r>
              <a:rPr lang="ru-RU" sz="3600" dirty="0" smtClean="0">
                <a:solidFill>
                  <a:schemeClr val="bg1"/>
                </a:solidFill>
              </a:rPr>
              <a:t> - двух-, или трехструнный смычковый инструмент. Композитор, М.Н. Жирков пишет, что у якутов она существовала издревле.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2890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9" name="Rectangle 8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0584" y="1811787"/>
            <a:ext cx="10515600" cy="2623735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chemeClr val="bg1"/>
                </a:solidFill>
              </a:rPr>
              <a:t>Как называлась сказка о бабушке, у которой было 5 коров?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8932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72947" y="6065748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5227092" y="2296714"/>
            <a:ext cx="6698630" cy="1513263"/>
          </a:xfrm>
        </p:spPr>
        <p:txBody>
          <a:bodyPr>
            <a:noAutofit/>
          </a:bodyPr>
          <a:lstStyle/>
          <a:p>
            <a:pPr algn="ctr"/>
            <a:endParaRPr lang="ru-RU" sz="54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65779" y="96673"/>
            <a:ext cx="6605516" cy="59690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73731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798650" y="1627856"/>
            <a:ext cx="1059594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Из какой сказки персонаж «Ку</a:t>
            </a:r>
            <a:r>
              <a:rPr lang="en-US" sz="48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</a:t>
            </a:r>
            <a:r>
              <a:rPr lang="ru-RU" sz="48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а5ан </a:t>
            </a:r>
            <a:r>
              <a:rPr lang="ru-RU" sz="4800" dirty="0" err="1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Ходьугур</a:t>
            </a:r>
            <a:r>
              <a:rPr lang="ru-RU" sz="48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»? Там же говорится о семи </a:t>
            </a:r>
            <a:r>
              <a:rPr lang="ru-RU" sz="4800" dirty="0" err="1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стерхах</a:t>
            </a:r>
            <a:r>
              <a:rPr lang="ru-RU" sz="48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</a:t>
            </a:r>
            <a:r>
              <a:rPr lang="ru-RU" sz="4800" dirty="0" err="1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кыталык</a:t>
            </a:r>
            <a:r>
              <a:rPr lang="ru-RU" sz="48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), на одной из которых женился его старший брат</a:t>
            </a:r>
            <a:endParaRPr lang="ru-RU" sz="48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0683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6000" cap="none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Үчүгэй</a:t>
            </a:r>
            <a:r>
              <a:rPr lang="ru-RU" sz="60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Ү</a:t>
            </a:r>
            <a:r>
              <a:rPr lang="sah-RU" sz="60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ө</a:t>
            </a:r>
            <a:r>
              <a:rPr lang="ru-RU" sz="6000" cap="none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дүйээн</a:t>
            </a:r>
            <a:endParaRPr lang="ru-RU" sz="6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3821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914141" y="2216707"/>
            <a:ext cx="103649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Назовите трех основоположников якутской литературы.</a:t>
            </a:r>
            <a:endParaRPr lang="ru-RU" sz="60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1427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950423" y="1910688"/>
            <a:ext cx="4883477" cy="2595326"/>
          </a:xfrm>
        </p:spPr>
        <p:txBody>
          <a:bodyPr>
            <a:normAutofit/>
          </a:bodyPr>
          <a:lstStyle/>
          <a:p>
            <a:pPr algn="ctr"/>
            <a:r>
              <a:rPr lang="ru-RU" sz="60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Михаил Ефимович Николаев</a:t>
            </a:r>
            <a:endParaRPr lang="ru-RU" sz="6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1296" y="545911"/>
            <a:ext cx="4115796" cy="482987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29721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72948" y="6219116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95534" y="4640239"/>
            <a:ext cx="12192000" cy="1844700"/>
          </a:xfrm>
        </p:spPr>
        <p:txBody>
          <a:bodyPr>
            <a:normAutofit/>
          </a:bodyPr>
          <a:lstStyle/>
          <a:p>
            <a:pPr algn="ctr"/>
            <a:r>
              <a:rPr lang="ru-RU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Алексей Елисеевич Кулаковский – </a:t>
            </a:r>
            <a:r>
              <a:rPr lang="ru-RU" cap="none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Оксокулээх</a:t>
            </a:r>
            <a:r>
              <a:rPr lang="ru-RU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cap="none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Олоксой</a:t>
            </a:r>
            <a:r>
              <a:rPr lang="ru-RU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ru-RU" cap="none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Анемподист</a:t>
            </a:r>
            <a:r>
              <a:rPr lang="ru-RU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cap="non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ru-RU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ванович Софронов – </a:t>
            </a:r>
            <a:r>
              <a:rPr lang="ru-RU" cap="none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Алампа</a:t>
            </a:r>
            <a:r>
              <a:rPr lang="ru-RU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Николай Денисович Неустроев</a:t>
            </a:r>
            <a:endParaRPr lang="ru-RU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8635" y="109182"/>
            <a:ext cx="3901224" cy="461976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81153" y="109182"/>
            <a:ext cx="3820762" cy="461976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73209" y="109182"/>
            <a:ext cx="3676650" cy="461976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43788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19655" y="1629854"/>
            <a:ext cx="10153935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chemeClr val="bg1"/>
                </a:solidFill>
              </a:rPr>
              <a:t>Этот писатель известен своими стихотворениями. Из них вышло много песен. Во время ВОВ был </a:t>
            </a:r>
            <a:r>
              <a:rPr lang="ru-RU" sz="4400" dirty="0" smtClean="0">
                <a:solidFill>
                  <a:schemeClr val="bg1"/>
                </a:solidFill>
              </a:rPr>
              <a:t>пулемётчиком. </a:t>
            </a:r>
            <a:r>
              <a:rPr lang="ru-RU" sz="4400" dirty="0">
                <a:solidFill>
                  <a:schemeClr val="bg1"/>
                </a:solidFill>
              </a:rPr>
              <a:t>Участвовал в Сталинградской битве. </a:t>
            </a:r>
            <a:r>
              <a:rPr lang="ru-RU" sz="4400" dirty="0" smtClean="0">
                <a:solidFill>
                  <a:schemeClr val="bg1"/>
                </a:solidFill>
              </a:rPr>
              <a:t>О ком идет речь?</a:t>
            </a:r>
            <a:endParaRPr lang="ru-RU" sz="44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2967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5759355" y="2119294"/>
            <a:ext cx="5770582" cy="2152456"/>
          </a:xfrm>
        </p:spPr>
        <p:txBody>
          <a:bodyPr>
            <a:normAutofit/>
          </a:bodyPr>
          <a:lstStyle/>
          <a:p>
            <a:pPr algn="ctr"/>
            <a:r>
              <a:rPr lang="ru-RU" sz="54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Петр Николаевич </a:t>
            </a:r>
            <a:r>
              <a:rPr lang="ru-RU" sz="5400" cap="none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Тобуруокап</a:t>
            </a:r>
            <a:endParaRPr lang="ru-RU" sz="54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7411" y="110322"/>
            <a:ext cx="3850374" cy="547275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91905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4" name="Rectangle 3">
            <a:hlinkClick r:id="rId4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35728" y="1552481"/>
            <a:ext cx="11121789" cy="2951281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chemeClr val="bg1"/>
                </a:solidFill>
              </a:rPr>
              <a:t>В каком районе произошла массовое переселение людей в северные районы. Назовите дату переселения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97649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15704" y="42748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6000" cap="none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Чурапчинский</a:t>
            </a:r>
            <a:r>
              <a:rPr lang="ru-RU" sz="60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В 1942 г.</a:t>
            </a:r>
            <a:endParaRPr lang="ru-RU" sz="6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hlinkClick r:id="rId4" action="ppaction://hlinksldjump"/>
          </p:cNvPr>
          <p:cNvSpPr/>
          <p:nvPr/>
        </p:nvSpPr>
        <p:spPr>
          <a:xfrm>
            <a:off x="4384352" y="5719551"/>
            <a:ext cx="342234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rgbClr val="FFC000">
                    <a:lumMod val="40000"/>
                    <a:lumOff val="60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</a:t>
            </a:r>
            <a:r>
              <a:rPr lang="ru-RU" sz="2500" u="sng" dirty="0" smtClean="0">
                <a:ln w="0"/>
                <a:solidFill>
                  <a:srgbClr val="FFC000">
                    <a:lumMod val="40000"/>
                    <a:lumOff val="60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 action="ppaction://hlinksldjump"/>
              </a:rPr>
              <a:t>выбору</a:t>
            </a:r>
            <a:r>
              <a:rPr lang="ru-RU" sz="2500" u="sng" dirty="0" smtClean="0">
                <a:ln w="0"/>
                <a:solidFill>
                  <a:srgbClr val="FFC000">
                    <a:lumMod val="40000"/>
                    <a:lumOff val="60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500" u="sng" dirty="0" smtClean="0">
                <a:ln w="0"/>
                <a:solidFill>
                  <a:srgbClr val="FFC000">
                    <a:lumMod val="40000"/>
                    <a:lumOff val="60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 action="ppaction://hlinksldjump"/>
              </a:rPr>
              <a:t>тем</a:t>
            </a:r>
            <a:r>
              <a:rPr lang="ru-RU" sz="2500" u="sng" dirty="0" smtClean="0">
                <a:ln w="0"/>
                <a:solidFill>
                  <a:srgbClr val="FFC000">
                    <a:lumMod val="40000"/>
                    <a:lumOff val="60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→</a:t>
            </a:r>
            <a:endParaRPr lang="ru-RU" sz="2500" u="sng" dirty="0">
              <a:ln w="0"/>
              <a:solidFill>
                <a:srgbClr val="FFC000">
                  <a:lumMod val="40000"/>
                  <a:lumOff val="60000"/>
                </a:srgbClr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09225" y="204716"/>
            <a:ext cx="9372600" cy="4343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3258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4760" y="642688"/>
            <a:ext cx="10759642" cy="4578927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Назовите дату провозглашения Декларации </a:t>
            </a:r>
            <a:r>
              <a:rPr lang="ru-RU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 государственном </a:t>
            </a:r>
            <a:r>
              <a:rPr lang="ru-RU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суверенитете в Якутии</a:t>
            </a:r>
            <a:endParaRPr lang="ru-RU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9"/>
            <a:ext cx="2352552" cy="806590"/>
          </a:xfrm>
          <a:prstGeom prst="rect">
            <a:avLst/>
          </a:prstGeom>
        </p:spPr>
      </p:pic>
      <p:sp>
        <p:nvSpPr>
          <p:cNvPr id="9" name="Rectangle 8">
            <a:hlinkClick r:id="rId5" action="ppaction://hlinksldjump"/>
          </p:cNvPr>
          <p:cNvSpPr/>
          <p:nvPr/>
        </p:nvSpPr>
        <p:spPr>
          <a:xfrm>
            <a:off x="5199230" y="5690466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8963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384352" y="5719551"/>
            <a:ext cx="342234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rgbClr val="FFC000">
                    <a:lumMod val="40000"/>
                    <a:lumOff val="60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action="ppaction://hlinksldjump"/>
              </a:rPr>
              <a:t>Вернуться к выбору тем→</a:t>
            </a:r>
            <a:endParaRPr lang="ru-RU" sz="2500" u="sng" dirty="0">
              <a:ln w="0"/>
              <a:solidFill>
                <a:srgbClr val="FFC000">
                  <a:lumMod val="40000"/>
                  <a:lumOff val="60000"/>
                </a:srgbClr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60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 сентября 1990 г</a:t>
            </a:r>
            <a:endParaRPr lang="ru-RU" sz="6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12572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373643" y="1941555"/>
            <a:ext cx="727800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solidFill>
                  <a:srgbClr val="FFC000">
                    <a:lumMod val="40000"/>
                    <a:lumOff val="60000"/>
                  </a:srgb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Какой город является 2-м по численности населения в Якутии?</a:t>
            </a:r>
            <a:endParaRPr lang="ru-RU" sz="4800" dirty="0">
              <a:solidFill>
                <a:srgbClr val="FFC000">
                  <a:lumMod val="40000"/>
                  <a:lumOff val="60000"/>
                </a:srgb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8042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4384352" y="5719551"/>
            <a:ext cx="342234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rgbClr val="FFC000">
                    <a:lumMod val="40000"/>
                    <a:lumOff val="60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</a:t>
            </a:r>
            <a:r>
              <a:rPr lang="ru-RU" sz="2500" u="sng" dirty="0" smtClean="0">
                <a:ln w="0"/>
                <a:solidFill>
                  <a:srgbClr val="FFC000">
                    <a:lumMod val="40000"/>
                    <a:lumOff val="60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 action="ppaction://hlinksldjump"/>
              </a:rPr>
              <a:t>выбору</a:t>
            </a:r>
            <a:r>
              <a:rPr lang="ru-RU" sz="2500" u="sng" dirty="0" smtClean="0">
                <a:ln w="0"/>
                <a:solidFill>
                  <a:srgbClr val="FFC000">
                    <a:lumMod val="40000"/>
                    <a:lumOff val="60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тем→</a:t>
            </a:r>
            <a:endParaRPr lang="ru-RU" sz="2500" u="sng" dirty="0">
              <a:ln w="0"/>
              <a:solidFill>
                <a:srgbClr val="FFC000">
                  <a:lumMod val="40000"/>
                  <a:lumOff val="60000"/>
                </a:srgbClr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Autofit/>
          </a:bodyPr>
          <a:lstStyle/>
          <a:p>
            <a:pPr algn="ctr"/>
            <a:r>
              <a:rPr lang="ru-RU" sz="60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Нерюнгри. В нем проживает более 57 тыс. человек</a:t>
            </a:r>
            <a:endParaRPr lang="ru-RU" sz="6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31524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1261365"/>
            <a:ext cx="727800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C000">
                    <a:lumMod val="40000"/>
                    <a:lumOff val="60000"/>
                  </a:srgb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Какова длина реки Лены?</a:t>
            </a:r>
          </a:p>
          <a:p>
            <a:pPr marL="514350" indent="-514350" algn="ctr">
              <a:buAutoNum type="arabicPeriod"/>
            </a:pPr>
            <a:r>
              <a:rPr lang="ru-RU" sz="4800" b="1" dirty="0" smtClean="0">
                <a:solidFill>
                  <a:srgbClr val="FFC000">
                    <a:lumMod val="40000"/>
                    <a:lumOff val="60000"/>
                  </a:srgb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3700 км</a:t>
            </a:r>
          </a:p>
          <a:p>
            <a:pPr marL="514350" indent="-514350" algn="ctr">
              <a:buAutoNum type="arabicPeriod"/>
            </a:pPr>
            <a:r>
              <a:rPr lang="ru-RU" sz="4800" b="1" dirty="0" smtClean="0">
                <a:solidFill>
                  <a:srgbClr val="FFC000">
                    <a:lumMod val="40000"/>
                    <a:lumOff val="60000"/>
                  </a:srgb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4337 км</a:t>
            </a:r>
          </a:p>
          <a:p>
            <a:pPr marL="514350" indent="-514350" algn="ctr">
              <a:buAutoNum type="arabicPeriod"/>
            </a:pPr>
            <a:r>
              <a:rPr lang="ru-RU" sz="4800" b="1" dirty="0" smtClean="0">
                <a:solidFill>
                  <a:srgbClr val="FFC000">
                    <a:lumMod val="40000"/>
                    <a:lumOff val="60000"/>
                  </a:srgb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2150 км</a:t>
            </a:r>
          </a:p>
          <a:p>
            <a:pPr marL="514350" indent="-514350" algn="ctr">
              <a:buAutoNum type="arabicPeriod"/>
            </a:pPr>
            <a:r>
              <a:rPr lang="ru-RU" sz="4800" b="1" dirty="0" smtClean="0">
                <a:solidFill>
                  <a:srgbClr val="FFC000">
                    <a:lumMod val="40000"/>
                    <a:lumOff val="60000"/>
                  </a:srgb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5690 км</a:t>
            </a:r>
            <a:endParaRPr lang="ru-RU" sz="4800" dirty="0">
              <a:solidFill>
                <a:srgbClr val="FFC000">
                  <a:lumMod val="40000"/>
                  <a:lumOff val="60000"/>
                </a:srgb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6466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534237" y="506028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7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Кот в мешке</a:t>
            </a:r>
            <a:endParaRPr lang="ru-RU" sz="7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9"/>
            <a:ext cx="2352552" cy="806590"/>
          </a:xfrm>
          <a:prstGeom prst="rect">
            <a:avLst/>
          </a:prstGeom>
        </p:spPr>
      </p:pic>
      <p:sp>
        <p:nvSpPr>
          <p:cNvPr id="9" name="Rectangle 8">
            <a:hlinkClick r:id="rId7" action="ppaction://hlinksldjump"/>
          </p:cNvPr>
          <p:cNvSpPr/>
          <p:nvPr/>
        </p:nvSpPr>
        <p:spPr>
          <a:xfrm>
            <a:off x="5199230" y="5690466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4209998"/>
            <a:ext cx="727800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Как называется песня?</a:t>
            </a:r>
            <a:endParaRPr lang="ru-RU" sz="54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" name="Andreeva-Rozaliya-Vasilevna_-_Geroy-Popov-tuhunan-yrya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0723" y="155031"/>
            <a:ext cx="3357695" cy="279531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9179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08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4384352" y="5719551"/>
            <a:ext cx="342234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rgbClr val="FFC000">
                    <a:lumMod val="40000"/>
                    <a:lumOff val="60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 action="ppaction://hlinksldjump"/>
              </a:rPr>
              <a:t>Вернуться к выбору тем</a:t>
            </a:r>
            <a:r>
              <a:rPr lang="ru-RU" sz="2500" u="sng" dirty="0" smtClean="0">
                <a:ln w="0"/>
                <a:solidFill>
                  <a:srgbClr val="FFC000">
                    <a:lumMod val="40000"/>
                    <a:lumOff val="60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→</a:t>
            </a:r>
            <a:endParaRPr lang="ru-RU" sz="2500" u="sng" dirty="0">
              <a:ln w="0"/>
              <a:solidFill>
                <a:srgbClr val="FFC000">
                  <a:lumMod val="40000"/>
                  <a:lumOff val="60000"/>
                </a:srgbClr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60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4337 км</a:t>
            </a:r>
            <a:endParaRPr lang="ru-RU" sz="6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45801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85161" y="2288949"/>
            <a:ext cx="8821677" cy="228010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12551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4384351" y="6115336"/>
            <a:ext cx="342234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rgbClr val="FFC000">
                    <a:lumMod val="40000"/>
                    <a:lumOff val="60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 action="ppaction://hlinksldjump"/>
              </a:rPr>
              <a:t>Вернуться к выбору тем→</a:t>
            </a:r>
            <a:endParaRPr lang="ru-RU" sz="2500" u="sng" dirty="0">
              <a:ln w="0"/>
              <a:solidFill>
                <a:srgbClr val="FFC000">
                  <a:lumMod val="40000"/>
                  <a:lumOff val="60000"/>
                </a:srgbClr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837724" y="474307"/>
            <a:ext cx="10515600" cy="5750211"/>
          </a:xfrm>
        </p:spPr>
        <p:txBody>
          <a:bodyPr>
            <a:noAutofit/>
          </a:bodyPr>
          <a:lstStyle/>
          <a:p>
            <a:r>
              <a:rPr lang="ru-RU" sz="32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Всего 10. </a:t>
            </a:r>
            <a:br>
              <a:rPr lang="ru-RU" sz="32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Олимпийцы:</a:t>
            </a:r>
            <a:br>
              <a:rPr lang="ru-RU" sz="32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Роман </a:t>
            </a:r>
            <a:r>
              <a:rPr lang="ru-RU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Дмитриев – олимпийский чемпион и серебряный призер</a:t>
            </a:r>
            <a:br>
              <a:rPr lang="ru-RU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Павел </a:t>
            </a:r>
            <a:r>
              <a:rPr lang="ru-RU" sz="32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Пинигин</a:t>
            </a:r>
            <a:r>
              <a:rPr lang="ru-RU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– олимпийский чемпион</a:t>
            </a:r>
            <a:br>
              <a:rPr lang="ru-RU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Владимир Голованов – олимпийский чемпион</a:t>
            </a:r>
            <a:br>
              <a:rPr lang="ru-RU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? – серебряный и бронзовый призер</a:t>
            </a:r>
            <a:br>
              <a:rPr lang="ru-RU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Александр Иванов – серебряный призер</a:t>
            </a:r>
            <a:br>
              <a:rPr lang="ru-RU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 Евгения </a:t>
            </a:r>
            <a:r>
              <a:rPr lang="ru-RU" sz="32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Колодко</a:t>
            </a:r>
            <a:r>
              <a:rPr lang="ru-RU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серебряный призер</a:t>
            </a:r>
            <a:br>
              <a:rPr lang="ru-RU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7. Георгий </a:t>
            </a:r>
            <a:r>
              <a:rPr lang="ru-RU" sz="32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Балакшин</a:t>
            </a:r>
            <a:r>
              <a:rPr lang="ru-RU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бронзовый призер </a:t>
            </a:r>
            <a:br>
              <a:rPr lang="ru-RU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Паралимпийцы</a:t>
            </a:r>
            <a:r>
              <a:rPr lang="ru-RU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ru-RU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8. Анастасия </a:t>
            </a:r>
            <a:r>
              <a:rPr lang="ru-RU" sz="32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Диодорова</a:t>
            </a:r>
            <a:r>
              <a:rPr lang="ru-RU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серебряный призер</a:t>
            </a:r>
            <a:br>
              <a:rPr lang="ru-RU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9. Владимир </a:t>
            </a:r>
            <a:r>
              <a:rPr lang="ru-RU" sz="32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Балынец</a:t>
            </a:r>
            <a:r>
              <a:rPr lang="ru-RU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серебряный призер</a:t>
            </a:r>
            <a:br>
              <a:rPr lang="ru-RU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10.Степанида </a:t>
            </a:r>
            <a:r>
              <a:rPr lang="ru-RU" sz="32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Артахинова</a:t>
            </a:r>
            <a:r>
              <a:rPr lang="ru-RU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бронзовый призер</a:t>
            </a:r>
            <a:br>
              <a:rPr lang="ru-RU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32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08632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908088" y="1073858"/>
            <a:ext cx="1037707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C000">
                    <a:lumMod val="40000"/>
                    <a:lumOff val="60000"/>
                  </a:srgb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Назовите </a:t>
            </a:r>
            <a:r>
              <a:rPr lang="ru-RU" sz="5400" b="1" dirty="0" err="1" smtClean="0">
                <a:solidFill>
                  <a:srgbClr val="FFC000">
                    <a:lumMod val="40000"/>
                    <a:lumOff val="60000"/>
                  </a:srgb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двухкратного</a:t>
            </a:r>
            <a:r>
              <a:rPr lang="ru-RU" sz="5400" b="1" dirty="0" smtClean="0">
                <a:solidFill>
                  <a:srgbClr val="FFC000">
                    <a:lumMod val="40000"/>
                    <a:lumOff val="60000"/>
                  </a:srgb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олимпийского </a:t>
            </a:r>
            <a:r>
              <a:rPr lang="ru-RU" sz="5400" b="1" dirty="0">
                <a:solidFill>
                  <a:srgbClr val="FFC000">
                    <a:lumMod val="40000"/>
                    <a:lumOff val="60000"/>
                  </a:srgb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призера, призера чемпионата мира и </a:t>
            </a:r>
            <a:r>
              <a:rPr lang="ru-RU" sz="5400" b="1" dirty="0" smtClean="0">
                <a:solidFill>
                  <a:srgbClr val="FFC000">
                    <a:lumMod val="40000"/>
                    <a:lumOff val="60000"/>
                  </a:srgb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Европы, чемпиона Кубка мира и Мировой лиги. Родом из Якутии.</a:t>
            </a:r>
            <a:endParaRPr lang="ru-RU" sz="5400" dirty="0">
              <a:solidFill>
                <a:srgbClr val="FFC000">
                  <a:lumMod val="40000"/>
                  <a:lumOff val="60000"/>
                </a:srgb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050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4384352" y="5719551"/>
            <a:ext cx="342234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rgbClr val="FFC000">
                    <a:lumMod val="40000"/>
                    <a:lumOff val="60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 action="ppaction://hlinksldjump"/>
              </a:rPr>
              <a:t>Вернуться к выбору тем→</a:t>
            </a:r>
            <a:endParaRPr lang="ru-RU" sz="2500" u="sng" dirty="0">
              <a:ln w="0"/>
              <a:solidFill>
                <a:srgbClr val="FFC000">
                  <a:lumMod val="40000"/>
                  <a:lumOff val="60000"/>
                </a:srgbClr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6687402" y="2419544"/>
            <a:ext cx="4787943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cap="none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Ирек</a:t>
            </a:r>
            <a:r>
              <a:rPr lang="ru-RU" sz="44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400" cap="none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Хайдарович</a:t>
            </a:r>
            <a:r>
              <a:rPr lang="ru-RU" sz="44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Зиннуров. Родился в г. Якутске 1969 г. Заслуженный мастер спорта России по водному поло. Депутат Государственной Думы </a:t>
            </a:r>
            <a:r>
              <a:rPr lang="en-US" sz="4400" cap="none" dirty="0" smtClean="0">
                <a:solidFill>
                  <a:schemeClr val="bg1"/>
                </a:solidFill>
                <a:latin typeface="Open Sans" panose="020B0606030504020204"/>
                <a:cs typeface="Arial" panose="020B0604020202020204" pitchFamily="34" charset="0"/>
              </a:rPr>
              <a:t>VI</a:t>
            </a:r>
            <a:r>
              <a:rPr lang="ru-RU" sz="44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созыва</a:t>
            </a:r>
            <a:r>
              <a:rPr lang="ru-RU" sz="20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0546" y="354842"/>
            <a:ext cx="4279376" cy="517727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38471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1540619" y="1411490"/>
            <a:ext cx="89440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6000" dirty="0">
              <a:solidFill>
                <a:srgbClr val="FFC000">
                  <a:lumMod val="40000"/>
                  <a:lumOff val="60000"/>
                </a:srgb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823" y="2249732"/>
            <a:ext cx="10515600" cy="1325563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Народная и заслуженная артистка </a:t>
            </a:r>
            <a:r>
              <a:rPr lang="ru-RU" dirty="0">
                <a:solidFill>
                  <a:schemeClr val="bg1"/>
                </a:solidFill>
              </a:rPr>
              <a:t>Якутской АССР. С 1961 г. ею дано около 600 сольных </a:t>
            </a:r>
            <a:r>
              <a:rPr lang="ru-RU" dirty="0" smtClean="0">
                <a:solidFill>
                  <a:schemeClr val="bg1"/>
                </a:solidFill>
              </a:rPr>
              <a:t>концертов, </a:t>
            </a:r>
            <a:r>
              <a:rPr lang="ru-RU" dirty="0">
                <a:solidFill>
                  <a:schemeClr val="bg1"/>
                </a:solidFill>
              </a:rPr>
              <a:t>а репертуар состоит из более чем 100 вокальных </a:t>
            </a:r>
            <a:r>
              <a:rPr lang="ru-RU" dirty="0" smtClean="0">
                <a:solidFill>
                  <a:schemeClr val="bg1"/>
                </a:solidFill>
              </a:rPr>
              <a:t>произведений различных композиторов. У нее такие знаменитые песни как «До5оччугуом то5о </a:t>
            </a:r>
            <a:r>
              <a:rPr lang="ru-RU" dirty="0" err="1" smtClean="0">
                <a:solidFill>
                  <a:schemeClr val="bg1"/>
                </a:solidFill>
              </a:rPr>
              <a:t>маннык</a:t>
            </a:r>
            <a:r>
              <a:rPr lang="ru-RU" dirty="0" smtClean="0">
                <a:solidFill>
                  <a:schemeClr val="bg1"/>
                </a:solidFill>
              </a:rPr>
              <a:t>», «</a:t>
            </a:r>
            <a:r>
              <a:rPr lang="ru-RU" dirty="0" err="1" smtClean="0">
                <a:solidFill>
                  <a:schemeClr val="bg1"/>
                </a:solidFill>
              </a:rPr>
              <a:t>Кэскил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ырыата</a:t>
            </a:r>
            <a:r>
              <a:rPr lang="ru-RU" dirty="0" smtClean="0">
                <a:solidFill>
                  <a:schemeClr val="bg1"/>
                </a:solidFill>
              </a:rPr>
              <a:t>», «</a:t>
            </a:r>
            <a:r>
              <a:rPr lang="ru-RU" dirty="0" err="1" smtClean="0">
                <a:solidFill>
                  <a:schemeClr val="bg1"/>
                </a:solidFill>
              </a:rPr>
              <a:t>Учугэй</a:t>
            </a:r>
            <a:r>
              <a:rPr lang="ru-RU" dirty="0" smtClean="0">
                <a:solidFill>
                  <a:schemeClr val="bg1"/>
                </a:solidFill>
              </a:rPr>
              <a:t>, </a:t>
            </a:r>
            <a:r>
              <a:rPr lang="ru-RU" dirty="0" err="1" smtClean="0">
                <a:solidFill>
                  <a:schemeClr val="bg1"/>
                </a:solidFill>
              </a:rPr>
              <a:t>учугэй</a:t>
            </a:r>
            <a:r>
              <a:rPr lang="ru-RU" dirty="0" smtClean="0">
                <a:solidFill>
                  <a:schemeClr val="bg1"/>
                </a:solidFill>
              </a:rPr>
              <a:t>» </a:t>
            </a:r>
            <a:r>
              <a:rPr lang="ru-RU" dirty="0" err="1" smtClean="0">
                <a:solidFill>
                  <a:schemeClr val="bg1"/>
                </a:solidFill>
              </a:rPr>
              <a:t>и.т.д</a:t>
            </a:r>
            <a:r>
              <a:rPr lang="ru-RU" dirty="0" smtClean="0">
                <a:solidFill>
                  <a:schemeClr val="bg1"/>
                </a:solidFill>
              </a:rPr>
              <a:t>. Назовите артистку.</a:t>
            </a:r>
            <a:endParaRPr lang="ru-RU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5273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4384352" y="5719551"/>
            <a:ext cx="342234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rgbClr val="FFC000">
                    <a:lumMod val="40000"/>
                    <a:lumOff val="60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 action="ppaction://hlinksldjump"/>
              </a:rPr>
              <a:t>Вернуться</a:t>
            </a:r>
            <a:r>
              <a:rPr lang="ru-RU" sz="2500" u="sng" dirty="0" smtClean="0">
                <a:ln w="0"/>
                <a:solidFill>
                  <a:srgbClr val="FFC000">
                    <a:lumMod val="40000"/>
                    <a:lumOff val="60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к </a:t>
            </a:r>
            <a:r>
              <a:rPr lang="ru-RU" sz="2500" u="sng" dirty="0" smtClean="0">
                <a:ln w="0"/>
                <a:solidFill>
                  <a:srgbClr val="FFC000">
                    <a:lumMod val="40000"/>
                    <a:lumOff val="60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 action="ppaction://hlinksldjump"/>
              </a:rPr>
              <a:t>выбору</a:t>
            </a:r>
            <a:r>
              <a:rPr lang="ru-RU" sz="2500" u="sng" dirty="0" smtClean="0">
                <a:ln w="0"/>
                <a:solidFill>
                  <a:srgbClr val="FFC000">
                    <a:lumMod val="40000"/>
                    <a:lumOff val="60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тем→</a:t>
            </a:r>
            <a:endParaRPr lang="ru-RU" sz="2500" u="sng" dirty="0">
              <a:ln w="0"/>
              <a:solidFill>
                <a:srgbClr val="FFC000">
                  <a:lumMod val="40000"/>
                  <a:lumOff val="60000"/>
                </a:srgbClr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6127845" y="682388"/>
            <a:ext cx="5934353" cy="4640239"/>
          </a:xfrm>
        </p:spPr>
        <p:txBody>
          <a:bodyPr>
            <a:noAutofit/>
          </a:bodyPr>
          <a:lstStyle/>
          <a:p>
            <a:pPr algn="ctr"/>
            <a:r>
              <a:rPr lang="ru-RU" sz="48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Марина Константиновна Попова – </a:t>
            </a:r>
            <a:r>
              <a:rPr lang="ru-RU" sz="4800" cap="none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Эдьиий</a:t>
            </a:r>
            <a:r>
              <a:rPr lang="ru-RU" sz="48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800" cap="none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Марыына</a:t>
            </a:r>
            <a:endParaRPr lang="ru-RU" sz="48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9023" y="368490"/>
            <a:ext cx="4831023" cy="495413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34955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9" name="Rectangle 8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Прямоугольник 2"/>
          <p:cNvSpPr/>
          <p:nvPr/>
        </p:nvSpPr>
        <p:spPr>
          <a:xfrm>
            <a:off x="668740" y="1572223"/>
            <a:ext cx="1124962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dirty="0" smtClean="0">
                <a:solidFill>
                  <a:srgbClr val="FFC000">
                    <a:lumMod val="40000"/>
                    <a:lumOff val="60000"/>
                  </a:srgb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Назовите богов </a:t>
            </a:r>
            <a:r>
              <a:rPr lang="ru-RU" sz="8000" dirty="0" err="1" smtClean="0">
                <a:solidFill>
                  <a:srgbClr val="FFC000">
                    <a:lumMod val="40000"/>
                    <a:lumOff val="60000"/>
                  </a:srgb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Айыы</a:t>
            </a:r>
            <a:r>
              <a:rPr lang="ru-RU" sz="8000" dirty="0" smtClean="0">
                <a:solidFill>
                  <a:srgbClr val="FFC000">
                    <a:lumMod val="40000"/>
                    <a:lumOff val="60000"/>
                  </a:srgb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живущих по девяти небесам</a:t>
            </a:r>
            <a:endParaRPr lang="ru-RU" sz="8000" dirty="0">
              <a:solidFill>
                <a:srgbClr val="FFC000">
                  <a:lumMod val="40000"/>
                  <a:lumOff val="60000"/>
                </a:srgb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463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4384352" y="5719551"/>
            <a:ext cx="342234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rgbClr val="FFC000">
                    <a:lumMod val="40000"/>
                    <a:lumOff val="60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 action="ppaction://hlinksldjump"/>
              </a:rPr>
              <a:t>Вернуться</a:t>
            </a:r>
            <a:r>
              <a:rPr lang="ru-RU" sz="2500" u="sng" dirty="0" smtClean="0">
                <a:ln w="0"/>
                <a:solidFill>
                  <a:srgbClr val="FFC000">
                    <a:lumMod val="40000"/>
                    <a:lumOff val="60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к </a:t>
            </a:r>
            <a:r>
              <a:rPr lang="ru-RU" sz="2500" u="sng" dirty="0" smtClean="0">
                <a:ln w="0"/>
                <a:solidFill>
                  <a:srgbClr val="FFC000">
                    <a:lumMod val="40000"/>
                    <a:lumOff val="60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 action="ppaction://hlinksldjump"/>
              </a:rPr>
              <a:t>выбору</a:t>
            </a:r>
            <a:r>
              <a:rPr lang="ru-RU" sz="2500" u="sng" dirty="0" smtClean="0">
                <a:ln w="0"/>
                <a:solidFill>
                  <a:srgbClr val="FFC000">
                    <a:lumMod val="40000"/>
                    <a:lumOff val="60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тем→</a:t>
            </a:r>
            <a:endParaRPr lang="ru-RU" sz="2500" u="sng" dirty="0">
              <a:ln w="0"/>
              <a:solidFill>
                <a:srgbClr val="FFC000">
                  <a:lumMod val="40000"/>
                  <a:lumOff val="60000"/>
                </a:srgbClr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328491" y="0"/>
            <a:ext cx="11534068" cy="5678607"/>
          </a:xfrm>
        </p:spPr>
        <p:txBody>
          <a:bodyPr>
            <a:normAutofit/>
          </a:bodyPr>
          <a:lstStyle/>
          <a:p>
            <a:r>
              <a:rPr lang="ru-RU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Боги живущие по девяти небесам:</a:t>
            </a:r>
            <a:r>
              <a:rPr lang="ru-RU" sz="24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ru-RU" sz="28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Дьыл5а </a:t>
            </a:r>
            <a:r>
              <a:rPr lang="ru-RU" sz="2800" cap="none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Хаан</a:t>
            </a:r>
            <a:r>
              <a:rPr lang="ru-RU" sz="28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ru-RU" sz="2800" cap="none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Улуу</a:t>
            </a:r>
            <a:r>
              <a:rPr lang="ru-RU" sz="28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cap="none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Суорун</a:t>
            </a:r>
            <a:r>
              <a:rPr lang="ru-RU" sz="2800" cap="non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cap="non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cap="non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sz="2400" cap="non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800" cap="none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Дьо</a:t>
            </a:r>
            <a:r>
              <a:rPr lang="en-US" sz="28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ru-RU" sz="2800" cap="none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огой</a:t>
            </a:r>
            <a:r>
              <a:rPr lang="ru-RU" sz="28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cap="none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Айыы</a:t>
            </a:r>
            <a:r>
              <a:rPr lang="ru-RU" sz="28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ru-RU" sz="28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Хотой </a:t>
            </a:r>
            <a:r>
              <a:rPr lang="ru-RU" sz="2800" cap="none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Айыы</a:t>
            </a:r>
            <a:r>
              <a:rPr lang="ru-RU" sz="28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cap="non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cap="non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cap="non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ru-RU" sz="24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800" cap="none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Аан</a:t>
            </a:r>
            <a:r>
              <a:rPr lang="ru-RU" sz="28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cap="none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Дьааьын</a:t>
            </a:r>
            <a:r>
              <a:rPr lang="ru-RU" sz="28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 </a:t>
            </a:r>
            <a:r>
              <a:rPr lang="ru-RU" sz="2800" cap="none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Чыныс</a:t>
            </a:r>
            <a:r>
              <a:rPr lang="ru-RU" sz="28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cap="none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Хаан</a:t>
            </a:r>
            <a:r>
              <a:rPr lang="ru-RU" sz="24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cap="non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cap="non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cap="non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7. </a:t>
            </a:r>
            <a:r>
              <a:rPr lang="ru-RU" sz="2800" cap="none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Билгэ</a:t>
            </a:r>
            <a:r>
              <a:rPr lang="ru-RU" sz="2800" cap="non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cap="none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Хаан</a:t>
            </a:r>
            <a:r>
              <a:rPr lang="ru-RU" sz="24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8. </a:t>
            </a:r>
            <a:r>
              <a:rPr lang="ru-RU" sz="2800" cap="none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Одун</a:t>
            </a:r>
            <a:r>
              <a:rPr lang="ru-RU" sz="28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cap="none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Хаан</a:t>
            </a:r>
            <a:r>
              <a:rPr lang="ru-RU" sz="28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9. </a:t>
            </a:r>
            <a:r>
              <a:rPr lang="ru-RU" sz="2800" cap="none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Урун</a:t>
            </a:r>
            <a:r>
              <a:rPr lang="ru-RU" sz="28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cap="none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Аар</a:t>
            </a:r>
            <a:r>
              <a:rPr lang="ru-RU" sz="2800" cap="non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Тойон </a:t>
            </a:r>
            <a:r>
              <a:rPr lang="ru-RU" sz="28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 также есть женские богини </a:t>
            </a:r>
            <a:r>
              <a:rPr lang="ru-RU" sz="2800" cap="none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Айыы</a:t>
            </a:r>
            <a:r>
              <a:rPr lang="en-US" sz="28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ru-RU" sz="2800" cap="none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ыт</a:t>
            </a:r>
            <a:r>
              <a:rPr lang="ru-RU" sz="28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ru-RU" sz="2800" cap="none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Иэйэхсит</a:t>
            </a:r>
            <a:r>
              <a:rPr lang="ru-RU" sz="28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живущие на восточной небе.</a:t>
            </a:r>
            <a:endParaRPr lang="ru-RU" sz="24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72626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233" y="5982939"/>
            <a:ext cx="2352552" cy="806590"/>
          </a:xfrm>
          <a:prstGeom prst="rect">
            <a:avLst/>
          </a:prstGeom>
        </p:spPr>
      </p:pic>
      <p:sp>
        <p:nvSpPr>
          <p:cNvPr id="9" name="Rectangle 8">
            <a:hlinkClick r:id="rId5" action="ppaction://hlinksldjump"/>
          </p:cNvPr>
          <p:cNvSpPr/>
          <p:nvPr/>
        </p:nvSpPr>
        <p:spPr>
          <a:xfrm>
            <a:off x="5281116" y="6189364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300251"/>
            <a:ext cx="12192000" cy="548263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18115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959297" y="5896972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action="ppaction://hlinksldjump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11238" y="4383709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60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Герой Попов ту</a:t>
            </a:r>
            <a:r>
              <a:rPr lang="en-US" sz="60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ru-RU" sz="6000" cap="none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унан</a:t>
            </a:r>
            <a:r>
              <a:rPr lang="ru-RU" sz="60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6000" cap="none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ырыа</a:t>
            </a:r>
            <a:endParaRPr lang="ru-RU" sz="6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07063" y="0"/>
            <a:ext cx="7176923" cy="458564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81528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4384350" y="6203142"/>
            <a:ext cx="342234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rgbClr val="FFC000">
                    <a:lumMod val="40000"/>
                    <a:lumOff val="60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 action="ppaction://hlinksldjump"/>
              </a:rPr>
              <a:t>Вернуться</a:t>
            </a:r>
            <a:r>
              <a:rPr lang="ru-RU" sz="2500" u="sng" dirty="0" smtClean="0">
                <a:ln w="0"/>
                <a:solidFill>
                  <a:srgbClr val="FFC000">
                    <a:lumMod val="40000"/>
                    <a:lumOff val="60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к </a:t>
            </a:r>
            <a:r>
              <a:rPr lang="ru-RU" sz="2500" u="sng" dirty="0" smtClean="0">
                <a:ln w="0"/>
                <a:solidFill>
                  <a:srgbClr val="FFC000">
                    <a:lumMod val="40000"/>
                    <a:lumOff val="60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 action="ppaction://hlinksldjump"/>
              </a:rPr>
              <a:t>выбору</a:t>
            </a:r>
            <a:r>
              <a:rPr lang="ru-RU" sz="2500" u="sng" dirty="0" smtClean="0">
                <a:ln w="0"/>
                <a:solidFill>
                  <a:srgbClr val="FFC000">
                    <a:lumMod val="40000"/>
                    <a:lumOff val="60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тем→</a:t>
            </a:r>
            <a:endParaRPr lang="ru-RU" sz="2500" u="sng" dirty="0">
              <a:ln w="0"/>
              <a:solidFill>
                <a:srgbClr val="FFC000">
                  <a:lumMod val="40000"/>
                  <a:lumOff val="60000"/>
                </a:srgbClr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0439" y="143467"/>
            <a:ext cx="6090432" cy="457849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43505" y="161062"/>
            <a:ext cx="3828620" cy="457849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0439" y="4819992"/>
            <a:ext cx="11132261" cy="162167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52414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9076" y="5890516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7" action="ppaction://hlinksldjump"/>
          </p:cNvPr>
          <p:cNvSpPr/>
          <p:nvPr/>
        </p:nvSpPr>
        <p:spPr>
          <a:xfrm>
            <a:off x="5185582" y="6093756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7458" y="1131447"/>
            <a:ext cx="3664014" cy="306655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51336" y="-535039"/>
            <a:ext cx="10473836" cy="2743438"/>
          </a:xfrm>
          <a:prstGeom prst="rect">
            <a:avLst/>
          </a:prstGeom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507458" y="4768193"/>
            <a:ext cx="3721618" cy="1325563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Скажите из какого произведения отрывок?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" name="videoplayback 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st="84856" end="248195.3333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322061" y="258829"/>
            <a:ext cx="6548559" cy="481179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24267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4343409" y="6238166"/>
            <a:ext cx="342234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rgbClr val="FFC000">
                    <a:lumMod val="40000"/>
                    <a:lumOff val="60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 action="ppaction://hlinksldjump"/>
              </a:rPr>
              <a:t>Вернуться</a:t>
            </a:r>
            <a:r>
              <a:rPr lang="ru-RU" sz="2500" u="sng" dirty="0" smtClean="0">
                <a:ln w="0"/>
                <a:solidFill>
                  <a:srgbClr val="FFC000">
                    <a:lumMod val="40000"/>
                    <a:lumOff val="60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к </a:t>
            </a:r>
            <a:r>
              <a:rPr lang="ru-RU" sz="2500" u="sng" dirty="0" smtClean="0">
                <a:ln w="0"/>
                <a:solidFill>
                  <a:srgbClr val="FFC000">
                    <a:lumMod val="40000"/>
                    <a:lumOff val="60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 action="ppaction://hlinksldjump"/>
              </a:rPr>
              <a:t>выбору</a:t>
            </a:r>
            <a:r>
              <a:rPr lang="ru-RU" sz="2500" u="sng" dirty="0" smtClean="0">
                <a:ln w="0"/>
                <a:solidFill>
                  <a:srgbClr val="FFC000">
                    <a:lumMod val="40000"/>
                    <a:lumOff val="60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тем→</a:t>
            </a:r>
            <a:endParaRPr lang="ru-RU" sz="2500" u="sng" dirty="0">
              <a:ln w="0"/>
              <a:solidFill>
                <a:srgbClr val="FFC000">
                  <a:lumMod val="40000"/>
                  <a:lumOff val="60000"/>
                </a:srgbClr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74883" y="37847"/>
            <a:ext cx="4328535" cy="487722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89691" y="37847"/>
            <a:ext cx="3889585" cy="487722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9154" y="4915070"/>
            <a:ext cx="10790855" cy="162777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54514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2175765"/>
            <a:ext cx="72780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Кем и когда был основан Якутский острог? </a:t>
            </a:r>
            <a:endParaRPr lang="ru-RU" sz="54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09855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5433438" y="1050877"/>
            <a:ext cx="6594789" cy="322256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Петром Бекетовым в 1632 г. Также этот год считается вхождением Якутии в состав России </a:t>
            </a:r>
            <a:endParaRPr lang="ru-RU" sz="6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3692" y="136478"/>
            <a:ext cx="4574286" cy="545910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63033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1465556" y="1889162"/>
            <a:ext cx="909418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Что значит для Якутии это дата: 1921-1923 гг. </a:t>
            </a:r>
            <a:endParaRPr lang="ru-RU" sz="54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5743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ISPRING_PLAYERS_CUSTOMIZATION" val="UEsDBBQAAgAIAAlvgUi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BAgAAFAACAAgACW+BSKkBxHb7AgAAsAgAABQAAAAAAAAAAQAAAAAAAAAAAHVuaXZlcnNhbC9wbGF5ZXIueG1sUEsFBgAAAAABAAEAQgAAAC0DAAAAAA=="/>
  <p:tag name="ISPRING_PRESENTATION_TITLE" val="СВОЯ ИГРА"/>
  <p:tag name="ARTICULATE_SLIDE_COUNT" val="42"/>
  <p:tag name="ARTICULATE_PROJECT_OPEN" val="0"/>
  <p:tag name="ISPRING_UUID" val="{057A1C99-AAD4-4B36-81AC-138FA0944F7E}"/>
  <p:tag name="ISPRING_RESOURCE_FOLDER" val="C:\Users\olga.kokoulina\Documents\СВОЯ ИГРА - Copy\"/>
  <p:tag name="ISPRING_PRESENTATION_PATH" val="C:\Users\olga.kokoulina\Documents\СВОЯ ИГРА - Copy.pptx"/>
  <p:tag name="ISPRING_PROJECT_FOLDER_UPDATED" val="1"/>
  <p:tag name="ISPRING_SCREEN_RECS_UPDATED" val="C:\Users\olga.kokoulina\Documents\СВОЯ ИГРА - Copy"/>
  <p:tag name="ISPRING_RESOURCE_PATHS_HASH_PRESENTER" val="30a29568428e1fbe1e9622116143a56fc151e3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Тема Office">
  <a:themeElements>
    <a:clrScheme name="Custom 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EE599"/>
      </a:hlink>
      <a:folHlink>
        <a:srgbClr val="2D5190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4663</TotalTime>
  <Words>833</Words>
  <Application>Microsoft Office PowerPoint</Application>
  <PresentationFormat>Произвольный</PresentationFormat>
  <Paragraphs>223</Paragraphs>
  <Slides>62</Slides>
  <Notes>62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62</vt:i4>
      </vt:variant>
    </vt:vector>
  </HeadingPairs>
  <TitlesOfParts>
    <vt:vector size="63" baseType="lpstr">
      <vt:lpstr>Тема Office</vt:lpstr>
      <vt:lpstr>СВОЯ ИГРА</vt:lpstr>
      <vt:lpstr>Презентация PowerPoint</vt:lpstr>
      <vt:lpstr>Назовите первого президента РС (Я)?</vt:lpstr>
      <vt:lpstr>Михаил Ефимович Николаев</vt:lpstr>
      <vt:lpstr> Кот в мешке</vt:lpstr>
      <vt:lpstr>Герой Попов туhунан ырыа</vt:lpstr>
      <vt:lpstr>Презентация PowerPoint</vt:lpstr>
      <vt:lpstr>Петром Бекетовым в 1632 г. Также этот год считается вхождением Якутии в состав России </vt:lpstr>
      <vt:lpstr>Презентация PowerPoint</vt:lpstr>
      <vt:lpstr>Гражданская война в Якутии</vt:lpstr>
      <vt:lpstr>Презентация PowerPoint</vt:lpstr>
      <vt:lpstr>Водопады Курулуур</vt:lpstr>
      <vt:lpstr>Презентация PowerPoint</vt:lpstr>
      <vt:lpstr>На огромной территории Якутии – самого большого региона России – могло бы поместиться 5 Франций, 10 Италий и почти 13 Англий. Якутия является самым крупным в мире административно – территориальным объединением. Ответ: 5</vt:lpstr>
      <vt:lpstr>Презентация PowerPoint</vt:lpstr>
      <vt:lpstr>Лаптевых и Восточно - Сибирским</vt:lpstr>
      <vt:lpstr>Кот в мешке</vt:lpstr>
      <vt:lpstr>Всего 34 муниципальных районов. Центры: Белая гора, Алдан, Чокурдах, Якутск, Амга, Саскылах, Тикси, Верхневилюйск, Зырянка, Батагай, Вилюйск, Бердигестях, Жиганск, Сангар, Ленск, Нижний Бестях, Мирный, Хонуу, Намцы, Нерюнгри, Черский, Нюрба, Усть-Нера, Оленёк, Олекминск, Среднеколымск, Сунтар, Ытык-Кюёль, Хандыга, Борогонцы, Усть-Мая, Депутатский, Покровск, Чурапча, Батагай-Алыта</vt:lpstr>
      <vt:lpstr>Презентация PowerPoint</vt:lpstr>
      <vt:lpstr>Павел Павлович Пинигин</vt:lpstr>
      <vt:lpstr>Кто он?</vt:lpstr>
      <vt:lpstr>Иванов, Александр Николаевич Серебряный призер Олимпийских игр в Монреале в 1972 г. Бронзовый призер Кубка мира, серебряный призер Европы</vt:lpstr>
      <vt:lpstr>Кот в мешке </vt:lpstr>
      <vt:lpstr> </vt:lpstr>
      <vt:lpstr>Презентация PowerPoint</vt:lpstr>
      <vt:lpstr>Презентация PowerPoint</vt:lpstr>
      <vt:lpstr>Презентация PowerPoint</vt:lpstr>
      <vt:lpstr>Аал-Луук мас</vt:lpstr>
      <vt:lpstr>Презентация PowerPoint</vt:lpstr>
      <vt:lpstr>Олонхо</vt:lpstr>
      <vt:lpstr>Презентация PowerPoint</vt:lpstr>
      <vt:lpstr>21 июня</vt:lpstr>
      <vt:lpstr>Кот в мешке</vt:lpstr>
      <vt:lpstr>  </vt:lpstr>
      <vt:lpstr>Как называлась сказка о бабушке, у которой было 5 коров?</vt:lpstr>
      <vt:lpstr>Презентация PowerPoint</vt:lpstr>
      <vt:lpstr>Презентация PowerPoint</vt:lpstr>
      <vt:lpstr>Үчүгэй Үөдүйээн</vt:lpstr>
      <vt:lpstr>Презентация PowerPoint</vt:lpstr>
      <vt:lpstr>1. Алексей Елисеевич Кулаковский – Оксокулээх Олоксой 2. Анемподист Иванович Софронов – Алампа 3. Николай Денисович Неустроев</vt:lpstr>
      <vt:lpstr>Презентация PowerPoint</vt:lpstr>
      <vt:lpstr>Петр Николаевич Тобуруокап</vt:lpstr>
      <vt:lpstr>В каком районе произошла массовое переселение людей в северные районы. Назовите дату переселения</vt:lpstr>
      <vt:lpstr>Чурапчинский. В 1942 г.</vt:lpstr>
      <vt:lpstr> Назовите дату провозглашения Декларации о государственном суверенитете в Якутии</vt:lpstr>
      <vt:lpstr>27 сентября 1990 г</vt:lpstr>
      <vt:lpstr>Презентация PowerPoint</vt:lpstr>
      <vt:lpstr>Нерюнгри. В нем проживает более 57 тыс. человек</vt:lpstr>
      <vt:lpstr>Презентация PowerPoint</vt:lpstr>
      <vt:lpstr>2. 4337 км</vt:lpstr>
      <vt:lpstr>Презентация PowerPoint</vt:lpstr>
      <vt:lpstr>Всего 10.  Олимпийцы: 1. Роман Дмитриев – олимпийский чемпион и серебряный призер 2. Павел Пинигин  – олимпийский чемпион 3. Владимир Голованов – олимпийский чемпион 4. ? – серебряный и бронзовый призер 5. Александр Иванов – серебряный призер 6. Евгения Колодко – серебряный призер 7. Георгий Балакшин – бронзовый призер  Паралимпийцы: 8. Анастасия Диодорова – серебряный призер 9. Владимир Балынец – серебряный призер 10.Степанида Артахинова – бронзовый призер  </vt:lpstr>
      <vt:lpstr>Презентация PowerPoint</vt:lpstr>
      <vt:lpstr>Ирек Хайдарович Зиннуров. Родился в г. Якутске 1969 г. Заслуженный мастер спорта России по водному поло. Депутат Государственной Думы VI созыва.</vt:lpstr>
      <vt:lpstr>Народная и заслуженная артистка Якутской АССР. С 1961 г. ею дано около 600 сольных концертов, а репертуар состоит из более чем 100 вокальных произведений различных композиторов. У нее такие знаменитые песни как «До5оччугуом то5о маннык», «Кэскил ырыата», «Учугэй, учугэй» и.т.д. Назовите артистку.</vt:lpstr>
      <vt:lpstr>Марина Константиновна Попова – Эдьиий Марыына</vt:lpstr>
      <vt:lpstr>Презентация PowerPoint</vt:lpstr>
      <vt:lpstr>Боги живущие по девяти небесам: 1. Дьыл5а Хаан  2. Улуу Суорун  3. Дьоhогой Айыы  4. Хотой Айыы  5. Аан Дьааьын  6. Чыныс Хаан  7. Билгэ Хаан 8. Одун Хаан  9. Урун Аар Тойон  А также есть женские богини Айыыhыт и Иэйэхсит живущие на восточной небе.</vt:lpstr>
      <vt:lpstr>Презентация PowerPoint</vt:lpstr>
      <vt:lpstr>Презентация PowerPoint</vt:lpstr>
      <vt:lpstr>Скажите из какого произведения отрывок?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СВОЯ ИГРА</dc:title>
  <dc:creator>Olga Kokoulina</dc:creator>
  <cp:lastModifiedBy>Василий Яковлев</cp:lastModifiedBy>
  <cp:revision>153</cp:revision>
  <dcterms:created xsi:type="dcterms:W3CDTF">2017-04-04T07:27:35Z</dcterms:created>
  <dcterms:modified xsi:type="dcterms:W3CDTF">2019-02-15T06:52:59Z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F2CB6D5A-1B8B-4A8E-ADC4-3A0669CDCAD4</vt:lpwstr>
  </property>
  <property fmtid="{D5CDD505-2E9C-101B-9397-08002B2CF9AE}" pid="3" name="ArticulatePath">
    <vt:lpwstr>Презентация2</vt:lpwstr>
  </property>
</Properties>
</file>