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73"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4" d="100"/>
          <a:sy n="74" d="100"/>
        </p:scale>
        <p:origin x="-36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0">
                      <a:schemeClr val="tx1"/>
                    </a:gs>
                    <a:gs pos="68000">
                      <a:srgbClr val="F1F1F1"/>
                    </a:gs>
                    <a:gs pos="100000">
                      <a:schemeClr val="bg1">
                        <a:lumMod val="11000"/>
                        <a:lumOff val="89000"/>
                      </a:schemeClr>
                    </a:gs>
                  </a:gsLst>
                  <a:lin ang="5400000" scaled="1"/>
                  <a:tileRect/>
                </a:gradFill>
                <a:effectLst>
                  <a:outerShdw blurRad="469900" dist="342900" dir="5400000" sy="-20000" rotWithShape="0">
                    <a:prstClr val="black">
                      <a:alpha val="66000"/>
                    </a:prstClr>
                  </a:outerShdw>
                </a:effectLst>
              </a:defRPr>
            </a:lvl1pPr>
          </a:lstStyle>
          <a:p>
            <a:pPr lvl="0" algn="r"/>
            <a:r>
              <a:rPr lang="ru-RU" smtClean="0"/>
              <a:t>Образец заголовка</a:t>
            </a:r>
            <a:endParaRPr lang="en-US" dirty="0"/>
          </a:p>
        </p:txBody>
      </p:sp>
      <p:sp>
        <p:nvSpPr>
          <p:cNvPr id="3" name="Subtitle 2"/>
          <p:cNvSpPr>
            <a:spLocks noGrp="1"/>
          </p:cNvSpPr>
          <p:nvPr>
            <p:ph type="subTitle" idx="1"/>
          </p:nvPr>
        </p:nvSpPr>
        <p:spPr>
          <a:xfrm>
            <a:off x="2209799" y="3694375"/>
            <a:ext cx="9144000" cy="754025"/>
          </a:xfrm>
        </p:spPr>
        <p:txBody>
          <a:bodyPr vert="horz" lIns="91440" tIns="45720" rIns="91440" bIns="45720" rtlCol="0"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stStyle>
          <a:p>
            <a:pPr marL="0" lvl="0" indent="0" algn="r">
              <a:buNone/>
            </a:pPr>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5/16/2022</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B80C674-7DFC-42FE-B9CD-82963CDB1557}"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2076456F-F47D-4F25-8053-2A695DA0CA7D}"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6C7379-69CC-4837-9905-BEBA22830C8A}"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9EB8B7E-8AEE-4F10-BFEE-C999AD004D36}"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8668F3F9-58BC-440B-B37B-805B9055EF92}" type="datetimeFigureOut">
              <a:rPr lang="en-US" dirty="0"/>
              <a:t>5/16/2022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0D5A53AF-48EA-489D-8260-9DCAB666386A}" type="datetimeFigureOut">
              <a:rPr lang="en-US" dirty="0"/>
              <a:t>5/16/2022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5/16/2022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5/16/2022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5/16/2022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32000"/>
                        <a:lumOff val="68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ru-RU" smtClean="0"/>
              <a:t>Образец заголовка</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5/16/2022</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20000" y="2505075"/>
            <a:ext cx="50252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6" name="Content Placeholder 5"/>
          <p:cNvSpPr>
            <a:spLocks noGrp="1"/>
          </p:cNvSpPr>
          <p:nvPr>
            <p:ph sz="quarter" idx="4"/>
          </p:nvPr>
        </p:nvSpPr>
        <p:spPr>
          <a:xfrm>
            <a:off x="6319840" y="2505075"/>
            <a:ext cx="503554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5/16/2022</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5/16/2022</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5/16/2022</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7D1BD23-6E54-4D9D-AD88-A2813C73CC25}"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471A834-4F3C-4AF9-9C74-05EC35A0F292}" type="datetimeFigureOut">
              <a:rPr lang="en-US" dirty="0"/>
              <a:t>5/16/2022</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5/16/2022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13000"/>
                  <a:lumOff val="87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64677" y="4906107"/>
            <a:ext cx="9144000" cy="1515933"/>
          </a:xfrm>
        </p:spPr>
        <p:txBody>
          <a:bodyPr>
            <a:normAutofit fontScale="90000"/>
          </a:bodyPr>
          <a:lstStyle/>
          <a:p>
            <a:pPr algn="ctr"/>
            <a:r>
              <a:rPr lang="ru-RU" sz="5400" dirty="0" smtClean="0">
                <a:solidFill>
                  <a:schemeClr val="bg1"/>
                </a:solidFill>
                <a:effectLst>
                  <a:outerShdw blurRad="38100" dist="38100" dir="2700000" algn="tl">
                    <a:srgbClr val="000000">
                      <a:alpha val="43137"/>
                    </a:srgbClr>
                  </a:outerShdw>
                </a:effectLst>
                <a:latin typeface="Garamond" panose="02020404030301010803" pitchFamily="18" charset="0"/>
              </a:rPr>
              <a:t>Лечебная гимнастика </a:t>
            </a:r>
            <a:br>
              <a:rPr lang="ru-RU" sz="5400" dirty="0" smtClean="0">
                <a:solidFill>
                  <a:schemeClr val="bg1"/>
                </a:solidFill>
                <a:effectLst>
                  <a:outerShdw blurRad="38100" dist="38100" dir="2700000" algn="tl">
                    <a:srgbClr val="000000">
                      <a:alpha val="43137"/>
                    </a:srgbClr>
                  </a:outerShdw>
                </a:effectLst>
                <a:latin typeface="Garamond" panose="02020404030301010803" pitchFamily="18" charset="0"/>
              </a:rPr>
            </a:br>
            <a:r>
              <a:rPr lang="ru-RU" sz="5400" dirty="0" smtClean="0">
                <a:solidFill>
                  <a:schemeClr val="bg1"/>
                </a:solidFill>
                <a:effectLst>
                  <a:outerShdw blurRad="38100" dist="38100" dir="2700000" algn="tl">
                    <a:srgbClr val="000000">
                      <a:alpha val="43137"/>
                    </a:srgbClr>
                  </a:outerShdw>
                </a:effectLst>
                <a:latin typeface="Garamond" panose="02020404030301010803" pitchFamily="18" charset="0"/>
              </a:rPr>
              <a:t>для  позвоночника</a:t>
            </a:r>
            <a:endParaRPr lang="ru-RU" sz="5400" dirty="0">
              <a:solidFill>
                <a:schemeClr val="bg1"/>
              </a:solidFill>
              <a:effectLst>
                <a:outerShdw blurRad="38100" dist="38100" dir="2700000" algn="tl">
                  <a:srgbClr val="000000">
                    <a:alpha val="43137"/>
                  </a:srgbClr>
                </a:outerShdw>
              </a:effectLst>
              <a:latin typeface="Garamond" panose="02020404030301010803" pitchFamily="18" charset="0"/>
            </a:endParaRPr>
          </a:p>
        </p:txBody>
      </p:sp>
      <p:pic>
        <p:nvPicPr>
          <p:cNvPr id="4" name="Рисунок 3" descr="1439368995_lechebnaya-gimnastika-dlya-pozvonochnika"/>
          <p:cNvPicPr/>
          <p:nvPr/>
        </p:nvPicPr>
        <p:blipFill>
          <a:blip r:embed="rId2">
            <a:extLst>
              <a:ext uri="{28A0092B-C50C-407E-A947-70E740481C1C}">
                <a14:useLocalDpi xmlns:a14="http://schemas.microsoft.com/office/drawing/2010/main" val="0"/>
              </a:ext>
            </a:extLst>
          </a:blip>
          <a:srcRect/>
          <a:stretch>
            <a:fillRect/>
          </a:stretch>
        </p:blipFill>
        <p:spPr bwMode="auto">
          <a:xfrm>
            <a:off x="2901022" y="715743"/>
            <a:ext cx="6671310" cy="3808730"/>
          </a:xfrm>
          <a:prstGeom prst="rect">
            <a:avLst/>
          </a:prstGeom>
          <a:noFill/>
          <a:ln>
            <a:noFill/>
          </a:ln>
        </p:spPr>
      </p:pic>
    </p:spTree>
    <p:extLst>
      <p:ext uri="{BB962C8B-B14F-4D97-AF65-F5344CB8AC3E}">
        <p14:creationId xmlns:p14="http://schemas.microsoft.com/office/powerpoint/2010/main" val="785335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a:solidFill>
                  <a:schemeClr val="bg1"/>
                </a:solidFill>
                <a:effectLst>
                  <a:outerShdw blurRad="38100" dist="38100" dir="2700000" algn="tl">
                    <a:srgbClr val="000000">
                      <a:alpha val="43137"/>
                    </a:srgbClr>
                  </a:outerShdw>
                </a:effectLst>
                <a:latin typeface="Garamond" panose="02020404030301010803" pitchFamily="18" charset="0"/>
              </a:rPr>
              <a:t>Скручивания</a:t>
            </a:r>
          </a:p>
        </p:txBody>
      </p:sp>
      <p:pic>
        <p:nvPicPr>
          <p:cNvPr id="4" name="Рисунок 3" descr="uprazh-pozvon-5"/>
          <p:cNvPicPr/>
          <p:nvPr/>
        </p:nvPicPr>
        <p:blipFill>
          <a:blip r:embed="rId2">
            <a:extLst>
              <a:ext uri="{28A0092B-C50C-407E-A947-70E740481C1C}">
                <a14:useLocalDpi xmlns:a14="http://schemas.microsoft.com/office/drawing/2010/main" val="0"/>
              </a:ext>
            </a:extLst>
          </a:blip>
          <a:srcRect/>
          <a:stretch>
            <a:fillRect/>
          </a:stretch>
        </p:blipFill>
        <p:spPr bwMode="auto">
          <a:xfrm>
            <a:off x="2760345" y="1880235"/>
            <a:ext cx="6671310" cy="3808730"/>
          </a:xfrm>
          <a:prstGeom prst="rect">
            <a:avLst/>
          </a:prstGeom>
          <a:noFill/>
          <a:ln>
            <a:noFill/>
          </a:ln>
        </p:spPr>
      </p:pic>
    </p:spTree>
    <p:extLst>
      <p:ext uri="{BB962C8B-B14F-4D97-AF65-F5344CB8AC3E}">
        <p14:creationId xmlns:p14="http://schemas.microsoft.com/office/powerpoint/2010/main" val="1127113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431800" y="482600"/>
            <a:ext cx="11150600" cy="5727700"/>
          </a:xfrm>
        </p:spPr>
        <p:txBody>
          <a:bodyPr>
            <a:noAutofit/>
          </a:bodyPr>
          <a:lstStyle/>
          <a:p>
            <a:pPr marL="0" indent="0">
              <a:buNone/>
            </a:pPr>
            <a:r>
              <a:rPr lang="ru-RU" sz="2000" dirty="0">
                <a:solidFill>
                  <a:schemeClr val="bg1"/>
                </a:solidFill>
                <a:latin typeface="Garamond" panose="02020404030301010803" pitchFamily="18" charset="0"/>
              </a:rPr>
              <a:t>Лечебная физкультура состоит из множества сложных упражнений. Одними из них являются скручивания. Хотя эти приёмы могут навредить позвоночнику, отказываться от них не стоит. Такие элементы тренировки, приносят отличные результаты, но при болезнях, выполняются исключительно с разрешения доктора.</a:t>
            </a:r>
          </a:p>
          <a:p>
            <a:pPr marL="0" indent="0" algn="ctr">
              <a:buNone/>
            </a:pPr>
            <a:r>
              <a:rPr lang="ru-RU" sz="2400" dirty="0">
                <a:solidFill>
                  <a:schemeClr val="bg1"/>
                </a:solidFill>
                <a:effectLst>
                  <a:outerShdw blurRad="38100" dist="38100" dir="2700000" algn="tl">
                    <a:srgbClr val="000000">
                      <a:alpha val="43137"/>
                    </a:srgbClr>
                  </a:outerShdw>
                </a:effectLst>
                <a:latin typeface="Garamond" panose="02020404030301010803" pitchFamily="18" charset="0"/>
              </a:rPr>
              <a:t>Упражнения:</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лежа на спине. Руки упираются в пол, ноги раздвинуты. Выполняются повороты нижних конечностей и таза в стороны. Повторить 8 раз.</a:t>
            </a:r>
          </a:p>
          <a:p>
            <a:pPr lvl="0">
              <a:buFont typeface="Wingdings" panose="05000000000000000000" pitchFamily="2" charset="2"/>
              <a:buChar char="v"/>
            </a:pPr>
            <a:r>
              <a:rPr lang="ru-RU" sz="2000" dirty="0">
                <a:solidFill>
                  <a:schemeClr val="bg1"/>
                </a:solidFill>
                <a:latin typeface="Garamond" panose="02020404030301010803" pitchFamily="18" charset="0"/>
              </a:rPr>
              <a:t>Упражнение аналогичное, только ноги скрещены в районе лодыжек. Делаются повороты. Повторить 8 раз.</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идентичное, только сухожилие левой ноги фиксируется между пальцев правой. Повторить 8 раз.</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на спине. Руки упёрты в пол, а согнутые ноги упираются в поверхность. Выполняются повороты. Повторить 8 раз.</a:t>
            </a:r>
          </a:p>
          <a:p>
            <a:pPr lvl="0">
              <a:buFont typeface="Wingdings" panose="05000000000000000000" pitchFamily="2" charset="2"/>
              <a:buChar char="v"/>
            </a:pPr>
            <a:r>
              <a:rPr lang="ru-RU" sz="2000" dirty="0">
                <a:solidFill>
                  <a:schemeClr val="bg1"/>
                </a:solidFill>
                <a:latin typeface="Garamond" panose="02020404030301010803" pitchFamily="18" charset="0"/>
              </a:rPr>
              <a:t>Положение аналогичное, но правая нога вытянута, а на ней, стоит левая. Пятка должна находиться немного ниже колена лежащей конечности. Делается 8 скручиваний.</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сидя, согнув ноги и прижав их руками к груди. Голову опустить, а после округлить спину. Выполняются перекаты вперёд-назад. Повторить 15 раз.</a:t>
            </a:r>
          </a:p>
          <a:p>
            <a:pPr>
              <a:buFont typeface="Wingdings" panose="05000000000000000000" pitchFamily="2" charset="2"/>
              <a:buChar char="v"/>
            </a:pPr>
            <a:r>
              <a:rPr lang="ru-RU" sz="2000" dirty="0">
                <a:solidFill>
                  <a:schemeClr val="bg1"/>
                </a:solidFill>
                <a:latin typeface="Garamond" panose="02020404030301010803" pitchFamily="18" charset="0"/>
              </a:rPr>
              <a:t>Стоит избегать резких скручиваний, а при резкой боли отказаться от элемента.</a:t>
            </a:r>
          </a:p>
          <a:p>
            <a:pPr>
              <a:buFont typeface="Wingdings" panose="05000000000000000000" pitchFamily="2" charset="2"/>
              <a:buChar char="v"/>
            </a:pPr>
            <a:endParaRPr lang="ru-RU" sz="2000" dirty="0">
              <a:solidFill>
                <a:schemeClr val="bg1"/>
              </a:solidFill>
              <a:latin typeface="Garamond" panose="02020404030301010803" pitchFamily="18" charset="0"/>
            </a:endParaRPr>
          </a:p>
        </p:txBody>
      </p:sp>
    </p:spTree>
    <p:extLst>
      <p:ext uri="{BB962C8B-B14F-4D97-AF65-F5344CB8AC3E}">
        <p14:creationId xmlns:p14="http://schemas.microsoft.com/office/powerpoint/2010/main" val="2543312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a:solidFill>
                  <a:schemeClr val="bg1"/>
                </a:solidFill>
                <a:effectLst>
                  <a:outerShdw blurRad="38100" dist="38100" dir="2700000" algn="tl">
                    <a:srgbClr val="000000">
                      <a:alpha val="43137"/>
                    </a:srgbClr>
                  </a:outerShdw>
                </a:effectLst>
                <a:latin typeface="Garamond" panose="02020404030301010803" pitchFamily="18" charset="0"/>
              </a:rPr>
              <a:t>Тайская физкультура</a:t>
            </a:r>
          </a:p>
        </p:txBody>
      </p:sp>
      <p:pic>
        <p:nvPicPr>
          <p:cNvPr id="4" name="Рисунок 3" descr="gimnastika-dlya-spiny-pri-osteohondroze-poyasnichnogo-otdela-1-770x410"/>
          <p:cNvPicPr/>
          <p:nvPr/>
        </p:nvPicPr>
        <p:blipFill>
          <a:blip r:embed="rId2">
            <a:extLst>
              <a:ext uri="{28A0092B-C50C-407E-A947-70E740481C1C}">
                <a14:useLocalDpi xmlns:a14="http://schemas.microsoft.com/office/drawing/2010/main" val="0"/>
              </a:ext>
            </a:extLst>
          </a:blip>
          <a:srcRect/>
          <a:stretch>
            <a:fillRect/>
          </a:stretch>
        </p:blipFill>
        <p:spPr bwMode="auto">
          <a:xfrm>
            <a:off x="2760345" y="2007235"/>
            <a:ext cx="6671310" cy="3808730"/>
          </a:xfrm>
          <a:prstGeom prst="rect">
            <a:avLst/>
          </a:prstGeom>
          <a:noFill/>
          <a:ln>
            <a:noFill/>
          </a:ln>
        </p:spPr>
      </p:pic>
    </p:spTree>
    <p:extLst>
      <p:ext uri="{BB962C8B-B14F-4D97-AF65-F5344CB8AC3E}">
        <p14:creationId xmlns:p14="http://schemas.microsoft.com/office/powerpoint/2010/main" val="1126094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08000" y="584200"/>
            <a:ext cx="11163300" cy="5905500"/>
          </a:xfrm>
        </p:spPr>
        <p:txBody>
          <a:bodyPr>
            <a:normAutofit fontScale="70000" lnSpcReduction="20000"/>
          </a:bodyPr>
          <a:lstStyle/>
          <a:p>
            <a:pPr marL="0" indent="0">
              <a:buNone/>
            </a:pPr>
            <a:r>
              <a:rPr lang="ru-RU" dirty="0">
                <a:solidFill>
                  <a:schemeClr val="bg1"/>
                </a:solidFill>
                <a:latin typeface="Garamond" panose="02020404030301010803" pitchFamily="18" charset="0"/>
              </a:rPr>
              <a:t>Кроме привычных комплексов, существуют весьма оригинальные методы избавиться от боли в спине. Тайская гимнастика позвоночника способна поддерживать хорошее состояние связок и мышц, а также улучшить общее состояние тела. Однако за внешней простотой физкультуры, скрывается целое учение. Потребуется тщательный контроль движений, дыхания.</a:t>
            </a:r>
          </a:p>
          <a:p>
            <a:pPr marL="0" indent="0" algn="ctr">
              <a:buNone/>
            </a:pPr>
            <a:r>
              <a:rPr lang="ru-RU" sz="3400" dirty="0">
                <a:solidFill>
                  <a:schemeClr val="bg1"/>
                </a:solidFill>
                <a:effectLst>
                  <a:outerShdw blurRad="38100" dist="38100" dir="2700000" algn="tl">
                    <a:srgbClr val="000000">
                      <a:alpha val="43137"/>
                    </a:srgbClr>
                  </a:outerShdw>
                </a:effectLst>
                <a:latin typeface="Garamond" panose="02020404030301010803" pitchFamily="18" charset="0"/>
              </a:rPr>
              <a:t>Программа:</a:t>
            </a:r>
          </a:p>
          <a:p>
            <a:pPr lvl="0">
              <a:buFont typeface="Wingdings" panose="05000000000000000000" pitchFamily="2" charset="2"/>
              <a:buChar char="v"/>
            </a:pPr>
            <a:r>
              <a:rPr lang="ru-RU" dirty="0">
                <a:solidFill>
                  <a:schemeClr val="bg1"/>
                </a:solidFill>
                <a:latin typeface="Garamond" panose="02020404030301010803" pitchFamily="18" charset="0"/>
              </a:rPr>
              <a:t>Стоя посреди просторного помещения, следует расположить руки параллельно полу. Одна ладонь смотрит вверх, а вторая вниз. Затем делается 6 вращений по часовой. Голова после вращений может кружиться, поэтому лучше всего отдохнуть. Количество повторений упражнения 10–12.</a:t>
            </a:r>
          </a:p>
          <a:p>
            <a:pPr lvl="0">
              <a:buFont typeface="Wingdings" panose="05000000000000000000" pitchFamily="2" charset="2"/>
              <a:buChar char="v"/>
            </a:pPr>
            <a:r>
              <a:rPr lang="ru-RU" dirty="0">
                <a:solidFill>
                  <a:schemeClr val="bg1"/>
                </a:solidFill>
                <a:latin typeface="Garamond" panose="02020404030301010803" pitchFamily="18" charset="0"/>
              </a:rPr>
              <a:t>Лёжа на подстилке, нужно выпрямить тело, расположив руки вдоль него. Затем, подбородок опускается к груди, а прямые ноги поднимаются до создания прямого угла. Всего повторяется 3 раза.</a:t>
            </a:r>
          </a:p>
          <a:p>
            <a:pPr lvl="0">
              <a:buFont typeface="Wingdings" panose="05000000000000000000" pitchFamily="2" charset="2"/>
              <a:buChar char="v"/>
            </a:pPr>
            <a:r>
              <a:rPr lang="ru-RU" dirty="0">
                <a:solidFill>
                  <a:schemeClr val="bg1"/>
                </a:solidFill>
                <a:latin typeface="Garamond" panose="02020404030301010803" pitchFamily="18" charset="0"/>
              </a:rPr>
              <a:t>Исходное положение на коленях, расположенных по ширине таза. Бёдра находятся в вертикальном положении. Руки заводятся за спину и держатся таза, подбородок касается к груди. В такой позе нужно повторить движения змеи, изгибая позвоночник. Сразу выполняется несколько подходов.</a:t>
            </a:r>
          </a:p>
          <a:p>
            <a:pPr lvl="0">
              <a:buFont typeface="Wingdings" panose="05000000000000000000" pitchFamily="2" charset="2"/>
              <a:buChar char="v"/>
            </a:pPr>
            <a:r>
              <a:rPr lang="ru-RU" dirty="0">
                <a:solidFill>
                  <a:schemeClr val="bg1"/>
                </a:solidFill>
                <a:latin typeface="Garamond" panose="02020404030301010803" pitchFamily="18" charset="0"/>
              </a:rPr>
              <a:t>Из упора лёжа следует прогнуть спину. Полка касаются только руки и носки. Одновременно с подъёмом таза делается тяга подбородка к груди.</a:t>
            </a:r>
          </a:p>
          <a:p>
            <a:pPr lvl="0">
              <a:buFont typeface="Wingdings" panose="05000000000000000000" pitchFamily="2" charset="2"/>
              <a:buChar char="v"/>
            </a:pPr>
            <a:r>
              <a:rPr lang="ru-RU" dirty="0">
                <a:solidFill>
                  <a:schemeClr val="bg1"/>
                </a:solidFill>
                <a:latin typeface="Garamond" panose="02020404030301010803" pitchFamily="18" charset="0"/>
              </a:rPr>
              <a:t>Из позиции сидя, руки, расположенные вдоль тела, ложатся на пол, а ноги выпрямляются. Нужно прогнуть верхнюю часть тела, чтобы она была параллельно полу.</a:t>
            </a:r>
          </a:p>
          <a:p>
            <a:pPr>
              <a:buFont typeface="Wingdings" panose="05000000000000000000" pitchFamily="2" charset="2"/>
              <a:buChar char="v"/>
            </a:pPr>
            <a:r>
              <a:rPr lang="ru-RU" dirty="0">
                <a:solidFill>
                  <a:schemeClr val="bg1"/>
                </a:solidFill>
                <a:latin typeface="Garamond" panose="02020404030301010803" pitchFamily="18" charset="0"/>
              </a:rPr>
              <a:t>В тайской гимнастике важно контролировать дыхание. В начале упражнения следует выдохнуть. Вдох делается после фиксации требуемого положения. Возвращаясь в исходное положение, нужно выдохнуть.</a:t>
            </a:r>
          </a:p>
          <a:p>
            <a:endParaRPr lang="ru-RU" dirty="0"/>
          </a:p>
        </p:txBody>
      </p:sp>
    </p:spTree>
    <p:extLst>
      <p:ext uri="{BB962C8B-B14F-4D97-AF65-F5344CB8AC3E}">
        <p14:creationId xmlns:p14="http://schemas.microsoft.com/office/powerpoint/2010/main" val="1010089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a:solidFill>
                  <a:schemeClr val="bg1"/>
                </a:solidFill>
                <a:effectLst>
                  <a:outerShdw blurRad="38100" dist="38100" dir="2700000" algn="tl">
                    <a:srgbClr val="000000">
                      <a:alpha val="43137"/>
                    </a:srgbClr>
                  </a:outerShdw>
                </a:effectLst>
                <a:latin typeface="Garamond" panose="02020404030301010803" pitchFamily="18" charset="0"/>
              </a:rPr>
              <a:t>Узконаправленные упражнения</a:t>
            </a:r>
          </a:p>
        </p:txBody>
      </p:sp>
      <p:sp>
        <p:nvSpPr>
          <p:cNvPr id="3" name="Объект 2"/>
          <p:cNvSpPr>
            <a:spLocks noGrp="1"/>
          </p:cNvSpPr>
          <p:nvPr>
            <p:ph idx="1"/>
          </p:nvPr>
        </p:nvSpPr>
        <p:spPr>
          <a:xfrm>
            <a:off x="533400" y="1690688"/>
            <a:ext cx="11176000" cy="4735512"/>
          </a:xfrm>
        </p:spPr>
        <p:txBody>
          <a:bodyPr>
            <a:normAutofit/>
          </a:bodyPr>
          <a:lstStyle/>
          <a:p>
            <a:pPr marL="0" indent="0">
              <a:buNone/>
            </a:pPr>
            <a:r>
              <a:rPr lang="ru-RU" sz="2000" dirty="0">
                <a:solidFill>
                  <a:schemeClr val="bg1"/>
                </a:solidFill>
                <a:latin typeface="Garamond" panose="02020404030301010803" pitchFamily="18" charset="0"/>
              </a:rPr>
              <a:t>Гимнастика для позвоночника развивает практически всё тело, но что делать, если необходимо влиять на определённый участок? Для этого существуют тренировки разных частей позвоночника.</a:t>
            </a:r>
          </a:p>
          <a:p>
            <a:pPr marL="0" indent="0">
              <a:buNone/>
            </a:pPr>
            <a:r>
              <a:rPr lang="ru-RU" sz="2000" dirty="0">
                <a:solidFill>
                  <a:schemeClr val="bg1"/>
                </a:solidFill>
                <a:latin typeface="Garamond" panose="02020404030301010803" pitchFamily="18" charset="0"/>
              </a:rPr>
              <a:t>Лечебная программа для шейного отдела, чтобы избавить пациента от боли. Физкультура выполняется как в период ремиссии, так и во время обострений.</a:t>
            </a:r>
          </a:p>
          <a:p>
            <a:pPr marL="0" indent="0" algn="ctr">
              <a:buNone/>
            </a:pPr>
            <a:r>
              <a:rPr lang="ru-RU" sz="2400" dirty="0">
                <a:solidFill>
                  <a:schemeClr val="bg1"/>
                </a:solidFill>
                <a:effectLst>
                  <a:outerShdw blurRad="38100" dist="38100" dir="2700000" algn="tl">
                    <a:srgbClr val="000000">
                      <a:alpha val="43137"/>
                    </a:srgbClr>
                  </a:outerShdw>
                </a:effectLst>
                <a:latin typeface="Garamond" panose="02020404030301010803" pitchFamily="18" charset="0"/>
              </a:rPr>
              <a:t>Тренировка:</a:t>
            </a:r>
          </a:p>
          <a:p>
            <a:pPr lvl="0">
              <a:buFont typeface="Wingdings" panose="05000000000000000000" pitchFamily="2" charset="2"/>
              <a:buChar char="v"/>
            </a:pPr>
            <a:r>
              <a:rPr lang="ru-RU" sz="2000" dirty="0">
                <a:solidFill>
                  <a:schemeClr val="bg1"/>
                </a:solidFill>
                <a:latin typeface="Garamond" panose="02020404030301010803" pitchFamily="18" charset="0"/>
              </a:rPr>
              <a:t>Повороты головы по сторонам и в бок.</a:t>
            </a:r>
          </a:p>
          <a:p>
            <a:pPr lvl="0">
              <a:buFont typeface="Wingdings" panose="05000000000000000000" pitchFamily="2" charset="2"/>
              <a:buChar char="v"/>
            </a:pPr>
            <a:r>
              <a:rPr lang="ru-RU" sz="2000" dirty="0">
                <a:solidFill>
                  <a:schemeClr val="bg1"/>
                </a:solidFill>
                <a:latin typeface="Garamond" panose="02020404030301010803" pitchFamily="18" charset="0"/>
              </a:rPr>
              <a:t>Тяга подбородка к груди.</a:t>
            </a:r>
          </a:p>
          <a:p>
            <a:pPr lvl="0">
              <a:buFont typeface="Wingdings" panose="05000000000000000000" pitchFamily="2" charset="2"/>
              <a:buChar char="v"/>
            </a:pPr>
            <a:r>
              <a:rPr lang="ru-RU" sz="2000" dirty="0">
                <a:solidFill>
                  <a:schemeClr val="bg1"/>
                </a:solidFill>
                <a:latin typeface="Garamond" panose="02020404030301010803" pitchFamily="18" charset="0"/>
              </a:rPr>
              <a:t>Откидывание головы назад.</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сидя. Подъём плеч вверх, где они фиксируются на 10 секунд.</a:t>
            </a:r>
          </a:p>
          <a:p>
            <a:pPr>
              <a:buFont typeface="Wingdings" panose="05000000000000000000" pitchFamily="2" charset="2"/>
              <a:buChar char="v"/>
            </a:pPr>
            <a:r>
              <a:rPr lang="ru-RU" sz="2000" dirty="0">
                <a:solidFill>
                  <a:schemeClr val="bg1"/>
                </a:solidFill>
                <a:latin typeface="Garamond" panose="02020404030301010803" pitchFamily="18" charset="0"/>
              </a:rPr>
              <a:t>Все элементы занятия делаются плавно, особенно в период обострения. Каждое упражнение выполняется 10 раз.</a:t>
            </a:r>
          </a:p>
          <a:p>
            <a:pPr>
              <a:buFont typeface="Wingdings" panose="05000000000000000000" pitchFamily="2" charset="2"/>
              <a:buChar char="v"/>
            </a:pPr>
            <a:r>
              <a:rPr lang="ru-RU" sz="2000" i="1" dirty="0">
                <a:solidFill>
                  <a:schemeClr val="bg1"/>
                </a:solidFill>
                <a:latin typeface="Garamond" panose="02020404030301010803" pitchFamily="18" charset="0"/>
              </a:rPr>
              <a:t>ЛФК для позвоночника, а точнее, его грудного отдела, делается в любой период болезни. Однако нужно тщательно отслеживать самочувствие. Боль не должна превышать допустимую норму.</a:t>
            </a:r>
            <a:endParaRPr lang="ru-RU" sz="2000" dirty="0">
              <a:solidFill>
                <a:schemeClr val="bg1"/>
              </a:solidFill>
              <a:latin typeface="Garamond" panose="02020404030301010803" pitchFamily="18" charset="0"/>
            </a:endParaRPr>
          </a:p>
        </p:txBody>
      </p:sp>
    </p:spTree>
    <p:extLst>
      <p:ext uri="{BB962C8B-B14F-4D97-AF65-F5344CB8AC3E}">
        <p14:creationId xmlns:p14="http://schemas.microsoft.com/office/powerpoint/2010/main" val="4227335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6400" y="685800"/>
            <a:ext cx="11277600" cy="5905499"/>
          </a:xfrm>
        </p:spPr>
        <p:txBody>
          <a:bodyPr>
            <a:normAutofit/>
          </a:bodyPr>
          <a:lstStyle/>
          <a:p>
            <a:pPr marL="0" indent="0" algn="ctr">
              <a:buNone/>
            </a:pPr>
            <a:r>
              <a:rPr lang="ru-RU" sz="2600" dirty="0">
                <a:solidFill>
                  <a:schemeClr val="bg1"/>
                </a:solidFill>
                <a:effectLst>
                  <a:outerShdw blurRad="38100" dist="38100" dir="2700000" algn="tl">
                    <a:srgbClr val="000000">
                      <a:alpha val="43137"/>
                    </a:srgbClr>
                  </a:outerShdw>
                </a:effectLst>
                <a:latin typeface="Garamond" panose="02020404030301010803" pitchFamily="18" charset="0"/>
              </a:rPr>
              <a:t>Программа</a:t>
            </a:r>
            <a:r>
              <a:rPr lang="ru-RU" sz="2600" dirty="0" smtClean="0">
                <a:solidFill>
                  <a:schemeClr val="bg1"/>
                </a:solidFill>
                <a:effectLst>
                  <a:outerShdw blurRad="38100" dist="38100" dir="2700000" algn="tl">
                    <a:srgbClr val="000000">
                      <a:alpha val="43137"/>
                    </a:srgbClr>
                  </a:outerShdw>
                </a:effectLst>
                <a:latin typeface="Garamond" panose="02020404030301010803" pitchFamily="18" charset="0"/>
              </a:rPr>
              <a:t>:</a:t>
            </a:r>
          </a:p>
          <a:p>
            <a:pPr marL="0" indent="0" algn="ctr">
              <a:buNone/>
            </a:pPr>
            <a:endParaRPr lang="ru-RU" sz="2600" dirty="0">
              <a:solidFill>
                <a:schemeClr val="bg1"/>
              </a:solidFill>
              <a:effectLst>
                <a:outerShdw blurRad="38100" dist="38100" dir="2700000" algn="tl">
                  <a:srgbClr val="000000">
                    <a:alpha val="43137"/>
                  </a:srgbClr>
                </a:outerShdw>
              </a:effectLst>
              <a:latin typeface="Garamond" panose="02020404030301010803" pitchFamily="18" charset="0"/>
            </a:endParaRP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расположившись на стуле. Руки на затылке, делается вдох и выравнивается спина. На выдохе выполняется наклон вперёд.</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на спине. Руки располагаются на затылке, а под грудной отдел ложится скрученное полотенце. Спина прогибается, а верхняя часть тела приподнимается.</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стоя. Нижний отдел груди завернуть в полотенце и на выдохе стягивать его края. При вдохе натяжение убирается.</a:t>
            </a:r>
          </a:p>
          <a:p>
            <a:pPr lvl="0">
              <a:buFont typeface="Wingdings" panose="05000000000000000000" pitchFamily="2" charset="2"/>
              <a:buChar char="v"/>
            </a:pPr>
            <a:r>
              <a:rPr lang="ru-RU" sz="2000" dirty="0">
                <a:solidFill>
                  <a:schemeClr val="bg1"/>
                </a:solidFill>
                <a:latin typeface="Garamond" panose="02020404030301010803" pitchFamily="18" charset="0"/>
              </a:rPr>
              <a:t>Руки тянутся вверх, и делаются наклоны в стороны.</a:t>
            </a:r>
          </a:p>
          <a:p>
            <a:pPr>
              <a:buFont typeface="Wingdings" panose="05000000000000000000" pitchFamily="2" charset="2"/>
              <a:buChar char="v"/>
            </a:pPr>
            <a:r>
              <a:rPr lang="ru-RU" sz="2000" dirty="0">
                <a:solidFill>
                  <a:schemeClr val="bg1"/>
                </a:solidFill>
                <a:latin typeface="Garamond" panose="02020404030301010803" pitchFamily="18" charset="0"/>
              </a:rPr>
              <a:t>Комплекс улучшает дыхание и возвращает позвонкам подвижность. Каждый из элементов повторяется 4 раза.</a:t>
            </a:r>
          </a:p>
          <a:p>
            <a:pPr>
              <a:buFont typeface="Wingdings" panose="05000000000000000000" pitchFamily="2" charset="2"/>
              <a:buChar char="v"/>
            </a:pPr>
            <a:r>
              <a:rPr lang="ru-RU" sz="2000" dirty="0">
                <a:solidFill>
                  <a:schemeClr val="bg1"/>
                </a:solidFill>
                <a:latin typeface="Garamond" panose="02020404030301010803" pitchFamily="18" charset="0"/>
              </a:rPr>
              <a:t>Для поясничного отдела также есть лечебная физкультура. Тренировка укрепляет пресс, а также благоприятно сказывается на работе позвоночника.</a:t>
            </a:r>
          </a:p>
          <a:p>
            <a:endParaRPr lang="ru-RU" sz="2000" dirty="0"/>
          </a:p>
        </p:txBody>
      </p:sp>
    </p:spTree>
    <p:extLst>
      <p:ext uri="{BB962C8B-B14F-4D97-AF65-F5344CB8AC3E}">
        <p14:creationId xmlns:p14="http://schemas.microsoft.com/office/powerpoint/2010/main" val="3666186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8800" y="647700"/>
            <a:ext cx="10795000" cy="5664200"/>
          </a:xfrm>
        </p:spPr>
        <p:txBody>
          <a:bodyPr>
            <a:normAutofit fontScale="92500" lnSpcReduction="10000"/>
          </a:bodyPr>
          <a:lstStyle/>
          <a:p>
            <a:pPr marL="0" indent="0" algn="ctr">
              <a:buNone/>
            </a:pPr>
            <a:r>
              <a:rPr lang="ru-RU" sz="2600" dirty="0">
                <a:solidFill>
                  <a:schemeClr val="bg1"/>
                </a:solidFill>
                <a:effectLst>
                  <a:outerShdw blurRad="38100" dist="38100" dir="2700000" algn="tl">
                    <a:srgbClr val="000000">
                      <a:alpha val="43137"/>
                    </a:srgbClr>
                  </a:outerShdw>
                </a:effectLst>
                <a:latin typeface="Garamond" panose="02020404030301010803" pitchFamily="18" charset="0"/>
              </a:rPr>
              <a:t>Программа</a:t>
            </a:r>
            <a:r>
              <a:rPr lang="ru-RU" sz="2600" dirty="0" smtClean="0">
                <a:solidFill>
                  <a:schemeClr val="bg1"/>
                </a:solidFill>
                <a:effectLst>
                  <a:outerShdw blurRad="38100" dist="38100" dir="2700000" algn="tl">
                    <a:srgbClr val="000000">
                      <a:alpha val="43137"/>
                    </a:srgbClr>
                  </a:outerShdw>
                </a:effectLst>
                <a:latin typeface="Garamond" panose="02020404030301010803" pitchFamily="18" charset="0"/>
              </a:rPr>
              <a:t>:</a:t>
            </a:r>
          </a:p>
          <a:p>
            <a:pPr marL="0" indent="0" algn="ctr">
              <a:buNone/>
            </a:pPr>
            <a:endParaRPr lang="ru-RU" sz="2600" dirty="0">
              <a:solidFill>
                <a:schemeClr val="bg1"/>
              </a:solidFill>
              <a:effectLst>
                <a:outerShdw blurRad="38100" dist="38100" dir="2700000" algn="tl">
                  <a:srgbClr val="000000">
                    <a:alpha val="43137"/>
                  </a:srgbClr>
                </a:outerShdw>
              </a:effectLst>
              <a:latin typeface="Garamond" panose="02020404030301010803" pitchFamily="18" charset="0"/>
            </a:endParaRPr>
          </a:p>
          <a:p>
            <a:pPr lvl="0">
              <a:buFont typeface="Wingdings" panose="05000000000000000000" pitchFamily="2" charset="2"/>
              <a:buChar char="v"/>
            </a:pPr>
            <a:r>
              <a:rPr lang="ru-RU" sz="2400" dirty="0">
                <a:solidFill>
                  <a:schemeClr val="bg1"/>
                </a:solidFill>
                <a:latin typeface="Garamond" panose="02020404030301010803" pitchFamily="18" charset="0"/>
              </a:rPr>
              <a:t>Исходное положение на спине, руки параллельно телу. Напрягаются, а после расслабляются мышцы пресса.</a:t>
            </a:r>
          </a:p>
          <a:p>
            <a:pPr lvl="0">
              <a:buFont typeface="Wingdings" panose="05000000000000000000" pitchFamily="2" charset="2"/>
              <a:buChar char="v"/>
            </a:pPr>
            <a:r>
              <a:rPr lang="ru-RU" sz="2400" dirty="0">
                <a:solidFill>
                  <a:schemeClr val="bg1"/>
                </a:solidFill>
                <a:latin typeface="Garamond" panose="02020404030301010803" pitchFamily="18" charset="0"/>
              </a:rPr>
              <a:t>Не отрывая ноги и таз, делаются небольшие подъёмы корпуса.</a:t>
            </a:r>
          </a:p>
          <a:p>
            <a:pPr lvl="0">
              <a:buFont typeface="Wingdings" panose="05000000000000000000" pitchFamily="2" charset="2"/>
              <a:buChar char="v"/>
            </a:pPr>
            <a:r>
              <a:rPr lang="ru-RU" sz="2400" dirty="0">
                <a:solidFill>
                  <a:schemeClr val="bg1"/>
                </a:solidFill>
                <a:latin typeface="Garamond" panose="02020404030301010803" pitchFamily="18" charset="0"/>
              </a:rPr>
              <a:t>Выполняются перекладывания согнутых, нижних конечностей в стороны при этом, голова и голова не отрываются от поверхности.</a:t>
            </a:r>
          </a:p>
          <a:p>
            <a:pPr lvl="0">
              <a:buFont typeface="Wingdings" panose="05000000000000000000" pitchFamily="2" charset="2"/>
              <a:buChar char="v"/>
            </a:pPr>
            <a:r>
              <a:rPr lang="ru-RU" sz="2400" dirty="0">
                <a:solidFill>
                  <a:schemeClr val="bg1"/>
                </a:solidFill>
                <a:latin typeface="Garamond" panose="02020404030301010803" pitchFamily="18" charset="0"/>
              </a:rPr>
              <a:t>Исходное положение на коленках. Голова и руки ложатся на пуфик или кровать. Нужно делать прогибы спины вверх-вниз.</a:t>
            </a:r>
          </a:p>
          <a:p>
            <a:pPr lvl="0">
              <a:buFont typeface="Wingdings" panose="05000000000000000000" pitchFamily="2" charset="2"/>
              <a:buChar char="v"/>
            </a:pPr>
            <a:r>
              <a:rPr lang="ru-RU" sz="2400" dirty="0">
                <a:solidFill>
                  <a:schemeClr val="bg1"/>
                </a:solidFill>
                <a:latin typeface="Garamond" panose="02020404030301010803" pitchFamily="18" charset="0"/>
              </a:rPr>
              <a:t>Поза на четвереньках. Прогибы позвоночника в стороны.</a:t>
            </a:r>
          </a:p>
          <a:p>
            <a:pPr lvl="0">
              <a:buFont typeface="Wingdings" panose="05000000000000000000" pitchFamily="2" charset="2"/>
              <a:buChar char="v"/>
            </a:pPr>
            <a:r>
              <a:rPr lang="ru-RU" sz="2400" dirty="0">
                <a:solidFill>
                  <a:schemeClr val="bg1"/>
                </a:solidFill>
                <a:latin typeface="Garamond" panose="02020404030301010803" pitchFamily="18" charset="0"/>
              </a:rPr>
              <a:t>Вися на турнике, выполняется неторопливое вращение тела вправо-влево.</a:t>
            </a:r>
          </a:p>
          <a:p>
            <a:pPr lvl="0">
              <a:buFont typeface="Wingdings" panose="05000000000000000000" pitchFamily="2" charset="2"/>
              <a:buChar char="v"/>
            </a:pPr>
            <a:r>
              <a:rPr lang="ru-RU" sz="2400" dirty="0">
                <a:solidFill>
                  <a:schemeClr val="bg1"/>
                </a:solidFill>
                <a:latin typeface="Garamond" panose="02020404030301010803" pitchFamily="18" charset="0"/>
              </a:rPr>
              <a:t>Исходное положение на животе. Ноги раздвинуты, а руки тянутся вперёд. Делается небольшой подъём одной нижней конечности. Нога удерживается на весу 5 секунд, после чего меняться.</a:t>
            </a:r>
          </a:p>
          <a:p>
            <a:pPr>
              <a:buFont typeface="Wingdings" panose="05000000000000000000" pitchFamily="2" charset="2"/>
              <a:buChar char="v"/>
            </a:pPr>
            <a:r>
              <a:rPr lang="ru-RU" sz="2400" dirty="0">
                <a:solidFill>
                  <a:schemeClr val="bg1"/>
                </a:solidFill>
                <a:latin typeface="Garamond" panose="02020404030301010803" pitchFamily="18" charset="0"/>
              </a:rPr>
              <a:t>Нужно сделать около 15 раз каждый из элементов. После окончания занятия, важно отдохнуть около часа. Лечебная гимнастика может дополняться массажем.</a:t>
            </a:r>
          </a:p>
          <a:p>
            <a:endParaRPr lang="ru-RU" sz="2400" dirty="0"/>
          </a:p>
        </p:txBody>
      </p:sp>
    </p:spTree>
    <p:extLst>
      <p:ext uri="{BB962C8B-B14F-4D97-AF65-F5344CB8AC3E}">
        <p14:creationId xmlns:p14="http://schemas.microsoft.com/office/powerpoint/2010/main" val="3167756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509954" y="527660"/>
            <a:ext cx="10861553" cy="5837970"/>
          </a:xfrm>
        </p:spPr>
        <p:txBody>
          <a:bodyPr>
            <a:normAutofit lnSpcReduction="10000"/>
          </a:bodyPr>
          <a:lstStyle/>
          <a:p>
            <a:pPr>
              <a:buFont typeface="Wingdings" panose="05000000000000000000" pitchFamily="2" charset="2"/>
              <a:buChar char="v"/>
            </a:pPr>
            <a:r>
              <a:rPr lang="ru-RU" dirty="0">
                <a:solidFill>
                  <a:schemeClr val="bg1"/>
                </a:solidFill>
                <a:latin typeface="Garamond" panose="02020404030301010803" pitchFamily="18" charset="0"/>
              </a:rPr>
              <a:t>Гимнастика – важнейший элемент лечения и профилактики болезней позвоночника. Полезна физкультура не только для сохранения осанки, но и при остеохондрозе, грыже, других заболеваниях. Правильно составленная гимнастика позвоночника способна избавить от боли, укрепить мышцы, улучшить физическое состояние.</a:t>
            </a:r>
          </a:p>
          <a:p>
            <a:pPr>
              <a:buFont typeface="Wingdings" panose="05000000000000000000" pitchFamily="2" charset="2"/>
              <a:buChar char="v"/>
            </a:pPr>
            <a:r>
              <a:rPr lang="ru-RU" dirty="0">
                <a:solidFill>
                  <a:schemeClr val="bg1"/>
                </a:solidFill>
                <a:latin typeface="Garamond" panose="02020404030301010803" pitchFamily="18" charset="0"/>
              </a:rPr>
              <a:t>В составлении программы упражнений должен принимать участие врач либо специалист по ЛФК. Тренировка, составленная самостоятельно, в лучшем случае не принесёт результатов, а в худшем, усугубит болезнь. Комплекс подбирается для каждого человека индивидуально, с учётом его физического состояния.</a:t>
            </a:r>
          </a:p>
          <a:p>
            <a:pPr>
              <a:buFont typeface="Wingdings" panose="05000000000000000000" pitchFamily="2" charset="2"/>
              <a:buChar char="v"/>
            </a:pPr>
            <a:r>
              <a:rPr lang="ru-RU" dirty="0">
                <a:solidFill>
                  <a:schemeClr val="bg1"/>
                </a:solidFill>
                <a:latin typeface="Garamond" panose="02020404030301010803" pitchFamily="18" charset="0"/>
              </a:rPr>
              <a:t>Гимнастика позвоночника отличается эффективностью, но ждать быстрых результатов не стоит. Заметные улучшения появятся лишь после нескольких недель постоянных тренировок. Пытаться ускорить результат также не следует. Увеличение нагрузки происходить постепенно.</a:t>
            </a:r>
          </a:p>
          <a:p>
            <a:endParaRPr lang="ru-RU" dirty="0"/>
          </a:p>
        </p:txBody>
      </p:sp>
    </p:spTree>
    <p:extLst>
      <p:ext uri="{BB962C8B-B14F-4D97-AF65-F5344CB8AC3E}">
        <p14:creationId xmlns:p14="http://schemas.microsoft.com/office/powerpoint/2010/main" val="100541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5462" y="861646"/>
            <a:ext cx="10720754" cy="5455994"/>
          </a:xfrm>
        </p:spPr>
        <p:txBody>
          <a:bodyPr>
            <a:normAutofit/>
          </a:bodyPr>
          <a:lstStyle/>
          <a:p>
            <a:pPr>
              <a:buFont typeface="Wingdings" panose="05000000000000000000" pitchFamily="2" charset="2"/>
              <a:buChar char="v"/>
            </a:pPr>
            <a:r>
              <a:rPr lang="ru-RU" dirty="0">
                <a:solidFill>
                  <a:schemeClr val="bg1"/>
                </a:solidFill>
                <a:latin typeface="Garamond" panose="02020404030301010803" pitchFamily="18" charset="0"/>
              </a:rPr>
              <a:t>Ожидаемые результаты:</a:t>
            </a:r>
          </a:p>
          <a:p>
            <a:pPr lvl="0">
              <a:buFont typeface="Wingdings" panose="05000000000000000000" pitchFamily="2" charset="2"/>
              <a:buChar char="v"/>
            </a:pPr>
            <a:r>
              <a:rPr lang="ru-RU" dirty="0">
                <a:solidFill>
                  <a:schemeClr val="bg1"/>
                </a:solidFill>
                <a:latin typeface="Garamond" panose="02020404030301010803" pitchFamily="18" charset="0"/>
              </a:rPr>
              <a:t>Укрепление мышечного корсета.</a:t>
            </a:r>
          </a:p>
          <a:p>
            <a:pPr lvl="0">
              <a:buFont typeface="Wingdings" panose="05000000000000000000" pitchFamily="2" charset="2"/>
              <a:buChar char="v"/>
            </a:pPr>
            <a:r>
              <a:rPr lang="ru-RU" dirty="0">
                <a:solidFill>
                  <a:schemeClr val="bg1"/>
                </a:solidFill>
                <a:latin typeface="Garamond" panose="02020404030301010803" pitchFamily="18" charset="0"/>
              </a:rPr>
              <a:t>Улучшение подвижности.</a:t>
            </a:r>
          </a:p>
          <a:p>
            <a:pPr lvl="0">
              <a:buFont typeface="Wingdings" panose="05000000000000000000" pitchFamily="2" charset="2"/>
              <a:buChar char="v"/>
            </a:pPr>
            <a:r>
              <a:rPr lang="ru-RU" dirty="0">
                <a:solidFill>
                  <a:schemeClr val="bg1"/>
                </a:solidFill>
                <a:latin typeface="Garamond" panose="02020404030301010803" pitchFamily="18" charset="0"/>
              </a:rPr>
              <a:t>Снижение боли.</a:t>
            </a:r>
          </a:p>
          <a:p>
            <a:pPr lvl="0">
              <a:buFont typeface="Wingdings" panose="05000000000000000000" pitchFamily="2" charset="2"/>
              <a:buChar char="v"/>
            </a:pPr>
            <a:r>
              <a:rPr lang="ru-RU" dirty="0">
                <a:solidFill>
                  <a:schemeClr val="bg1"/>
                </a:solidFill>
                <a:latin typeface="Garamond" panose="02020404030301010803" pitchFamily="18" charset="0"/>
              </a:rPr>
              <a:t>Улучшение кровообращения.</a:t>
            </a:r>
          </a:p>
          <a:p>
            <a:pPr lvl="0">
              <a:buFont typeface="Wingdings" panose="05000000000000000000" pitchFamily="2" charset="2"/>
              <a:buChar char="v"/>
            </a:pPr>
            <a:r>
              <a:rPr lang="ru-RU" dirty="0">
                <a:solidFill>
                  <a:schemeClr val="bg1"/>
                </a:solidFill>
                <a:latin typeface="Garamond" panose="02020404030301010803" pitchFamily="18" charset="0"/>
              </a:rPr>
              <a:t>Коррекция осанки.</a:t>
            </a:r>
          </a:p>
          <a:p>
            <a:pPr lvl="0">
              <a:buFont typeface="Wingdings" panose="05000000000000000000" pitchFamily="2" charset="2"/>
              <a:buChar char="v"/>
            </a:pPr>
            <a:r>
              <a:rPr lang="ru-RU" dirty="0">
                <a:solidFill>
                  <a:schemeClr val="bg1"/>
                </a:solidFill>
                <a:latin typeface="Garamond" panose="02020404030301010803" pitchFamily="18" charset="0"/>
              </a:rPr>
              <a:t>Ускорение процессов восстановления повреждённых участков.</a:t>
            </a:r>
          </a:p>
          <a:p>
            <a:pPr>
              <a:buFont typeface="Wingdings" panose="05000000000000000000" pitchFamily="2" charset="2"/>
              <a:buChar char="v"/>
            </a:pPr>
            <a:r>
              <a:rPr lang="ru-RU" dirty="0">
                <a:solidFill>
                  <a:schemeClr val="bg1"/>
                </a:solidFill>
                <a:latin typeface="Garamond" panose="02020404030301010803" pitchFamily="18" charset="0"/>
              </a:rPr>
              <a:t>Лечебная физкультура должна выполняться ежедневно. Только после постоянных тренировок появляется результат. Хотя у комплекса есть противопоказания.</a:t>
            </a:r>
          </a:p>
          <a:p>
            <a:endParaRPr lang="ru-RU" dirty="0"/>
          </a:p>
        </p:txBody>
      </p:sp>
    </p:spTree>
    <p:extLst>
      <p:ext uri="{BB962C8B-B14F-4D97-AF65-F5344CB8AC3E}">
        <p14:creationId xmlns:p14="http://schemas.microsoft.com/office/powerpoint/2010/main" val="2519927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3046" y="633045"/>
            <a:ext cx="10720754" cy="5679831"/>
          </a:xfrm>
        </p:spPr>
        <p:txBody>
          <a:bodyPr>
            <a:normAutofit fontScale="92500" lnSpcReduction="10000"/>
          </a:bodyPr>
          <a:lstStyle/>
          <a:p>
            <a:pPr>
              <a:buFont typeface="Wingdings" panose="05000000000000000000" pitchFamily="2" charset="2"/>
              <a:buChar char="v"/>
            </a:pPr>
            <a:r>
              <a:rPr lang="ru-RU" dirty="0">
                <a:solidFill>
                  <a:schemeClr val="bg1"/>
                </a:solidFill>
                <a:latin typeface="Garamond" panose="02020404030301010803" pitchFamily="18" charset="0"/>
              </a:rPr>
              <a:t>Отказаться от занятий следует при:</a:t>
            </a:r>
          </a:p>
          <a:p>
            <a:pPr lvl="0">
              <a:buFont typeface="Wingdings" panose="05000000000000000000" pitchFamily="2" charset="2"/>
              <a:buChar char="v"/>
            </a:pPr>
            <a:r>
              <a:rPr lang="ru-RU" dirty="0">
                <a:solidFill>
                  <a:schemeClr val="bg1"/>
                </a:solidFill>
                <a:latin typeface="Garamond" panose="02020404030301010803" pitchFamily="18" charset="0"/>
              </a:rPr>
              <a:t>Обострении.</a:t>
            </a:r>
          </a:p>
          <a:p>
            <a:pPr lvl="0">
              <a:buFont typeface="Wingdings" panose="05000000000000000000" pitchFamily="2" charset="2"/>
              <a:buChar char="v"/>
            </a:pPr>
            <a:r>
              <a:rPr lang="ru-RU" dirty="0">
                <a:solidFill>
                  <a:schemeClr val="bg1"/>
                </a:solidFill>
                <a:latin typeface="Garamond" panose="02020404030301010803" pitchFamily="18" charset="0"/>
              </a:rPr>
              <a:t>Проблемах с сердцем.</a:t>
            </a:r>
          </a:p>
          <a:p>
            <a:pPr lvl="0">
              <a:buFont typeface="Wingdings" panose="05000000000000000000" pitchFamily="2" charset="2"/>
              <a:buChar char="v"/>
            </a:pPr>
            <a:r>
              <a:rPr lang="ru-RU" dirty="0">
                <a:solidFill>
                  <a:schemeClr val="bg1"/>
                </a:solidFill>
                <a:latin typeface="Garamond" panose="02020404030301010803" pitchFamily="18" charset="0"/>
              </a:rPr>
              <a:t>Повышенной температуре.</a:t>
            </a:r>
          </a:p>
          <a:p>
            <a:pPr lvl="0">
              <a:buFont typeface="Wingdings" panose="05000000000000000000" pitchFamily="2" charset="2"/>
              <a:buChar char="v"/>
            </a:pPr>
            <a:r>
              <a:rPr lang="ru-RU" dirty="0">
                <a:solidFill>
                  <a:schemeClr val="bg1"/>
                </a:solidFill>
                <a:latin typeface="Garamond" panose="02020404030301010803" pitchFamily="18" charset="0"/>
              </a:rPr>
              <a:t>После операции.</a:t>
            </a:r>
          </a:p>
          <a:p>
            <a:pPr lvl="0">
              <a:buFont typeface="Wingdings" panose="05000000000000000000" pitchFamily="2" charset="2"/>
              <a:buChar char="v"/>
            </a:pPr>
            <a:r>
              <a:rPr lang="ru-RU" dirty="0">
                <a:solidFill>
                  <a:schemeClr val="bg1"/>
                </a:solidFill>
                <a:latin typeface="Garamond" panose="02020404030301010803" pitchFamily="18" charset="0"/>
              </a:rPr>
              <a:t>Аритмии.</a:t>
            </a:r>
          </a:p>
          <a:p>
            <a:pPr lvl="0">
              <a:buFont typeface="Wingdings" panose="05000000000000000000" pitchFamily="2" charset="2"/>
              <a:buChar char="v"/>
            </a:pPr>
            <a:r>
              <a:rPr lang="ru-RU" dirty="0">
                <a:solidFill>
                  <a:schemeClr val="bg1"/>
                </a:solidFill>
                <a:latin typeface="Garamond" panose="02020404030301010803" pitchFamily="18" charset="0"/>
              </a:rPr>
              <a:t>Нарушениях координации.</a:t>
            </a:r>
          </a:p>
          <a:p>
            <a:pPr lvl="0">
              <a:buFont typeface="Wingdings" panose="05000000000000000000" pitchFamily="2" charset="2"/>
              <a:buChar char="v"/>
            </a:pPr>
            <a:r>
              <a:rPr lang="ru-RU" dirty="0">
                <a:solidFill>
                  <a:schemeClr val="bg1"/>
                </a:solidFill>
                <a:latin typeface="Garamond" panose="02020404030301010803" pitchFamily="18" charset="0"/>
              </a:rPr>
              <a:t>Менструации.</a:t>
            </a:r>
          </a:p>
          <a:p>
            <a:pPr lvl="0">
              <a:buFont typeface="Wingdings" panose="05000000000000000000" pitchFamily="2" charset="2"/>
              <a:buChar char="v"/>
            </a:pPr>
            <a:r>
              <a:rPr lang="ru-RU" dirty="0">
                <a:solidFill>
                  <a:schemeClr val="bg1"/>
                </a:solidFill>
                <a:latin typeface="Garamond" panose="02020404030301010803" pitchFamily="18" charset="0"/>
              </a:rPr>
              <a:t>Грыже.</a:t>
            </a:r>
          </a:p>
          <a:p>
            <a:pPr>
              <a:buFont typeface="Wingdings" panose="05000000000000000000" pitchFamily="2" charset="2"/>
              <a:buChar char="v"/>
            </a:pPr>
            <a:r>
              <a:rPr lang="ru-RU" dirty="0">
                <a:solidFill>
                  <a:schemeClr val="bg1"/>
                </a:solidFill>
                <a:latin typeface="Garamond" panose="02020404030301010803" pitchFamily="18" charset="0"/>
              </a:rPr>
              <a:t>При выполнении упражнений важно отслеживать самочувствие. Если элемент физкультуры приносит резкую боль, его следует убрать из программы. Физкультура не должна вызывать дискомфорт. Исключением являются упражнения, которые приносят слабую боль.</a:t>
            </a:r>
          </a:p>
          <a:p>
            <a:endParaRPr lang="ru-RU" dirty="0"/>
          </a:p>
        </p:txBody>
      </p:sp>
    </p:spTree>
    <p:extLst>
      <p:ext uri="{BB962C8B-B14F-4D97-AF65-F5344CB8AC3E}">
        <p14:creationId xmlns:p14="http://schemas.microsoft.com/office/powerpoint/2010/main" val="703660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24449"/>
            <a:ext cx="10515600" cy="1223352"/>
          </a:xfrm>
        </p:spPr>
        <p:txBody>
          <a:bodyPr>
            <a:normAutofit/>
          </a:bodyPr>
          <a:lstStyle/>
          <a:p>
            <a:pPr algn="ctr"/>
            <a:r>
              <a:rPr lang="ru-RU" sz="3600" dirty="0" smtClean="0">
                <a:solidFill>
                  <a:schemeClr val="bg1"/>
                </a:solidFill>
                <a:effectLst>
                  <a:outerShdw blurRad="38100" dist="38100" dir="2700000" algn="tl">
                    <a:srgbClr val="000000">
                      <a:alpha val="43137"/>
                    </a:srgbClr>
                  </a:outerShdw>
                </a:effectLst>
                <a:latin typeface="Garamond" panose="02020404030301010803" pitchFamily="18" charset="0"/>
              </a:rPr>
              <a:t>Правила</a:t>
            </a:r>
            <a:endParaRPr lang="ru-RU" sz="3600"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
        <p:nvSpPr>
          <p:cNvPr id="3" name="Объект 2"/>
          <p:cNvSpPr>
            <a:spLocks noGrp="1"/>
          </p:cNvSpPr>
          <p:nvPr>
            <p:ph idx="1"/>
          </p:nvPr>
        </p:nvSpPr>
        <p:spPr>
          <a:xfrm>
            <a:off x="520700" y="1308101"/>
            <a:ext cx="11150600" cy="4927600"/>
          </a:xfrm>
        </p:spPr>
        <p:txBody>
          <a:bodyPr>
            <a:normAutofit fontScale="70000" lnSpcReduction="20000"/>
          </a:bodyPr>
          <a:lstStyle/>
          <a:p>
            <a:pPr>
              <a:buFont typeface="Wingdings" panose="05000000000000000000" pitchFamily="2" charset="2"/>
              <a:buChar char="v"/>
            </a:pPr>
            <a:r>
              <a:rPr lang="ru-RU" dirty="0">
                <a:solidFill>
                  <a:schemeClr val="bg1"/>
                </a:solidFill>
                <a:latin typeface="Garamond" panose="02020404030301010803" pitchFamily="18" charset="0"/>
              </a:rPr>
              <a:t>Оздоровительная гимнастика для позвоночника нуждается в ответственном подходе. Первые тренировки лучше всего проводить под присмотром эксперта, но и сам пациент обязан придерживаться некоторых правил.</a:t>
            </a:r>
          </a:p>
          <a:p>
            <a:pPr marL="0" indent="0" algn="ctr">
              <a:buNone/>
            </a:pPr>
            <a:r>
              <a:rPr lang="ru-RU" sz="4600" dirty="0">
                <a:solidFill>
                  <a:schemeClr val="bg1"/>
                </a:solidFill>
                <a:effectLst>
                  <a:outerShdw blurRad="38100" dist="38100" dir="2700000" algn="tl">
                    <a:srgbClr val="000000">
                      <a:alpha val="43137"/>
                    </a:srgbClr>
                  </a:outerShdw>
                </a:effectLst>
                <a:latin typeface="Garamond" panose="02020404030301010803" pitchFamily="18" charset="0"/>
              </a:rPr>
              <a:t>Важно:</a:t>
            </a:r>
          </a:p>
          <a:p>
            <a:pPr lvl="0">
              <a:buFont typeface="Wingdings" panose="05000000000000000000" pitchFamily="2" charset="2"/>
              <a:buChar char="v"/>
            </a:pPr>
            <a:r>
              <a:rPr lang="ru-RU" dirty="0">
                <a:solidFill>
                  <a:schemeClr val="bg1"/>
                </a:solidFill>
                <a:latin typeface="Garamond" panose="02020404030301010803" pitchFamily="18" charset="0"/>
              </a:rPr>
              <a:t>Постоянно наблюдать за самочувствием.</a:t>
            </a:r>
          </a:p>
          <a:p>
            <a:pPr lvl="0">
              <a:buFont typeface="Wingdings" panose="05000000000000000000" pitchFamily="2" charset="2"/>
              <a:buChar char="v"/>
            </a:pPr>
            <a:r>
              <a:rPr lang="ru-RU" dirty="0">
                <a:solidFill>
                  <a:schemeClr val="bg1"/>
                </a:solidFill>
                <a:latin typeface="Garamond" panose="02020404030301010803" pitchFamily="18" charset="0"/>
              </a:rPr>
              <a:t>Выполнять элементы правильно.</a:t>
            </a:r>
          </a:p>
          <a:p>
            <a:pPr lvl="0">
              <a:buFont typeface="Wingdings" panose="05000000000000000000" pitchFamily="2" charset="2"/>
              <a:buChar char="v"/>
            </a:pPr>
            <a:r>
              <a:rPr lang="ru-RU" dirty="0">
                <a:solidFill>
                  <a:schemeClr val="bg1"/>
                </a:solidFill>
                <a:latin typeface="Garamond" panose="02020404030301010803" pitchFamily="18" charset="0"/>
              </a:rPr>
              <a:t>Делать зарядку ежедневно.</a:t>
            </a:r>
          </a:p>
          <a:p>
            <a:pPr lvl="0">
              <a:buFont typeface="Wingdings" panose="05000000000000000000" pitchFamily="2" charset="2"/>
              <a:buChar char="v"/>
            </a:pPr>
            <a:r>
              <a:rPr lang="ru-RU" dirty="0">
                <a:solidFill>
                  <a:schemeClr val="bg1"/>
                </a:solidFill>
                <a:latin typeface="Garamond" panose="02020404030301010803" pitchFamily="18" charset="0"/>
              </a:rPr>
              <a:t>До начала физкультуры, за пару часов, перекусить.</a:t>
            </a:r>
          </a:p>
          <a:p>
            <a:pPr lvl="0">
              <a:buFont typeface="Wingdings" panose="05000000000000000000" pitchFamily="2" charset="2"/>
              <a:buChar char="v"/>
            </a:pPr>
            <a:r>
              <a:rPr lang="ru-RU" dirty="0">
                <a:solidFill>
                  <a:schemeClr val="bg1"/>
                </a:solidFill>
                <a:latin typeface="Garamond" panose="02020404030301010803" pitchFamily="18" charset="0"/>
              </a:rPr>
              <a:t>Не дополнять составленную программу своими упражнениями.</a:t>
            </a:r>
          </a:p>
          <a:p>
            <a:pPr lvl="0">
              <a:buFont typeface="Wingdings" panose="05000000000000000000" pitchFamily="2" charset="2"/>
              <a:buChar char="v"/>
            </a:pPr>
            <a:r>
              <a:rPr lang="ru-RU" dirty="0">
                <a:solidFill>
                  <a:schemeClr val="bg1"/>
                </a:solidFill>
                <a:latin typeface="Garamond" panose="02020404030301010803" pitchFamily="18" charset="0"/>
              </a:rPr>
              <a:t>Перед тренировкой не принимать обезболивающие либо анальгетики. Препараты могут притупить боль, а пациент будет неправильно оценивать своё состояние.</a:t>
            </a:r>
          </a:p>
          <a:p>
            <a:pPr lvl="0">
              <a:buFont typeface="Wingdings" panose="05000000000000000000" pitchFamily="2" charset="2"/>
              <a:buChar char="v"/>
            </a:pPr>
            <a:r>
              <a:rPr lang="ru-RU" dirty="0">
                <a:solidFill>
                  <a:schemeClr val="bg1"/>
                </a:solidFill>
                <a:latin typeface="Garamond" panose="02020404030301010803" pitchFamily="18" charset="0"/>
              </a:rPr>
              <a:t>Придерживаться советов специалиста.</a:t>
            </a:r>
          </a:p>
          <a:p>
            <a:pPr lvl="0">
              <a:buFont typeface="Wingdings" panose="05000000000000000000" pitchFamily="2" charset="2"/>
              <a:buChar char="v"/>
            </a:pPr>
            <a:r>
              <a:rPr lang="ru-RU" dirty="0">
                <a:solidFill>
                  <a:schemeClr val="bg1"/>
                </a:solidFill>
                <a:latin typeface="Garamond" panose="02020404030301010803" pitchFamily="18" charset="0"/>
              </a:rPr>
              <a:t>После занятий желательно провести массаж.</a:t>
            </a:r>
          </a:p>
          <a:p>
            <a:pPr>
              <a:buFont typeface="Wingdings" panose="05000000000000000000" pitchFamily="2" charset="2"/>
              <a:buChar char="v"/>
            </a:pPr>
            <a:r>
              <a:rPr lang="ru-RU" dirty="0">
                <a:solidFill>
                  <a:schemeClr val="bg1"/>
                </a:solidFill>
                <a:latin typeface="Garamond" panose="02020404030301010803" pitchFamily="18" charset="0"/>
              </a:rPr>
              <a:t>Соблюдение простых правил позволит избежать ухудшений, повысит эффективность ЛФК для позвоночника. Нелишним будет избавиться от некоторых раздражителей вроде неудобной обуви, или слишком мягкого матраса.</a:t>
            </a:r>
          </a:p>
          <a:p>
            <a:endParaRPr lang="ru-RU" dirty="0"/>
          </a:p>
        </p:txBody>
      </p:sp>
    </p:spTree>
    <p:extLst>
      <p:ext uri="{BB962C8B-B14F-4D97-AF65-F5344CB8AC3E}">
        <p14:creationId xmlns:p14="http://schemas.microsoft.com/office/powerpoint/2010/main" val="1192412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9150" y="177800"/>
            <a:ext cx="10515600" cy="698500"/>
          </a:xfrm>
        </p:spPr>
        <p:txBody>
          <a:bodyPr>
            <a:normAutofit/>
          </a:bodyPr>
          <a:lstStyle/>
          <a:p>
            <a:pPr algn="ctr"/>
            <a:r>
              <a:rPr lang="ru-RU" sz="3200" dirty="0">
                <a:solidFill>
                  <a:schemeClr val="bg1"/>
                </a:solidFill>
                <a:effectLst>
                  <a:outerShdw blurRad="38100" dist="38100" dir="2700000" algn="tl">
                    <a:srgbClr val="000000">
                      <a:alpha val="43137"/>
                    </a:srgbClr>
                  </a:outerShdw>
                </a:effectLst>
                <a:latin typeface="Garamond" panose="02020404030301010803" pitchFamily="18" charset="0"/>
              </a:rPr>
              <a:t>Укрепляющие упражнения</a:t>
            </a:r>
          </a:p>
        </p:txBody>
      </p:sp>
      <p:sp>
        <p:nvSpPr>
          <p:cNvPr id="3" name="Объект 2"/>
          <p:cNvSpPr>
            <a:spLocks noGrp="1"/>
          </p:cNvSpPr>
          <p:nvPr>
            <p:ph idx="1"/>
          </p:nvPr>
        </p:nvSpPr>
        <p:spPr>
          <a:xfrm>
            <a:off x="431800" y="1003300"/>
            <a:ext cx="11328400" cy="5626100"/>
          </a:xfrm>
        </p:spPr>
        <p:txBody>
          <a:bodyPr>
            <a:normAutofit/>
          </a:bodyPr>
          <a:lstStyle/>
          <a:p>
            <a:pPr>
              <a:buFont typeface="Wingdings" panose="05000000000000000000" pitchFamily="2" charset="2"/>
              <a:buChar char="v"/>
            </a:pPr>
            <a:r>
              <a:rPr lang="ru-RU" sz="2000" dirty="0">
                <a:solidFill>
                  <a:schemeClr val="bg1"/>
                </a:solidFill>
                <a:latin typeface="Garamond" panose="02020404030301010803" pitchFamily="18" charset="0"/>
              </a:rPr>
              <a:t>Физкультура, состоящая из упражнений на растягивание, выполняется не спеша. Важно избегать резких действий с высокой амплитудой. Эта лечебная зарядка подходит практически всем, но важно соблюдать правила.</a:t>
            </a:r>
          </a:p>
          <a:p>
            <a:pPr>
              <a:buFont typeface="Wingdings" panose="05000000000000000000" pitchFamily="2" charset="2"/>
              <a:buChar char="v"/>
            </a:pPr>
            <a:r>
              <a:rPr lang="ru-RU" sz="2000" dirty="0">
                <a:solidFill>
                  <a:schemeClr val="bg1"/>
                </a:solidFill>
                <a:latin typeface="Garamond" panose="02020404030301010803" pitchFamily="18" charset="0"/>
              </a:rPr>
              <a:t>Рекомендации:</a:t>
            </a:r>
          </a:p>
          <a:p>
            <a:pPr lvl="0">
              <a:buFont typeface="Wingdings" panose="05000000000000000000" pitchFamily="2" charset="2"/>
              <a:buChar char="v"/>
            </a:pPr>
            <a:r>
              <a:rPr lang="ru-RU" sz="2000" dirty="0">
                <a:solidFill>
                  <a:schemeClr val="bg1"/>
                </a:solidFill>
                <a:latin typeface="Garamond" panose="02020404030301010803" pitchFamily="18" charset="0"/>
              </a:rPr>
              <a:t>Не нагружать проблемный участок.</a:t>
            </a:r>
          </a:p>
          <a:p>
            <a:pPr lvl="0">
              <a:buFont typeface="Wingdings" panose="05000000000000000000" pitchFamily="2" charset="2"/>
              <a:buChar char="v"/>
            </a:pPr>
            <a:r>
              <a:rPr lang="ru-RU" sz="2000" dirty="0">
                <a:solidFill>
                  <a:schemeClr val="bg1"/>
                </a:solidFill>
                <a:latin typeface="Garamond" panose="02020404030301010803" pitchFamily="18" charset="0"/>
              </a:rPr>
              <a:t>Подстраивать тренировку под физическое состояние.</a:t>
            </a:r>
          </a:p>
          <a:p>
            <a:pPr lvl="0">
              <a:buFont typeface="Wingdings" panose="05000000000000000000" pitchFamily="2" charset="2"/>
              <a:buChar char="v"/>
            </a:pPr>
            <a:r>
              <a:rPr lang="ru-RU" sz="2000" dirty="0">
                <a:solidFill>
                  <a:schemeClr val="bg1"/>
                </a:solidFill>
                <a:latin typeface="Garamond" panose="02020404030301010803" pitchFamily="18" charset="0"/>
              </a:rPr>
              <a:t>Начинать с малой амплитуды, постепенно увеличивая её.</a:t>
            </a:r>
          </a:p>
          <a:p>
            <a:pPr>
              <a:buFont typeface="Wingdings" panose="05000000000000000000" pitchFamily="2" charset="2"/>
              <a:buChar char="v"/>
            </a:pPr>
            <a:r>
              <a:rPr lang="ru-RU" sz="2000" i="1" dirty="0">
                <a:solidFill>
                  <a:schemeClr val="bg1"/>
                </a:solidFill>
                <a:latin typeface="Garamond" panose="02020404030301010803" pitchFamily="18" charset="0"/>
              </a:rPr>
              <a:t>Соблюдение правил важно. Не каждый человек осведомлён о состоянии позвоночника, количестве солей, прочих проблемах. Лечебная гимнастика должна проходить без перегрузок.</a:t>
            </a:r>
            <a:endParaRPr lang="ru-RU" sz="2000" dirty="0">
              <a:solidFill>
                <a:schemeClr val="bg1"/>
              </a:solidFill>
              <a:latin typeface="Garamond" panose="02020404030301010803" pitchFamily="18" charset="0"/>
            </a:endParaRPr>
          </a:p>
          <a:p>
            <a:pPr marL="0" indent="0" algn="ctr">
              <a:buNone/>
            </a:pPr>
            <a:r>
              <a:rPr lang="ru-RU" sz="2400" dirty="0">
                <a:solidFill>
                  <a:schemeClr val="bg1"/>
                </a:solidFill>
                <a:effectLst>
                  <a:outerShdw blurRad="38100" dist="38100" dir="2700000" algn="tl">
                    <a:srgbClr val="000000">
                      <a:alpha val="43137"/>
                    </a:srgbClr>
                  </a:outerShdw>
                </a:effectLst>
                <a:latin typeface="Garamond" panose="02020404030301010803" pitchFamily="18" charset="0"/>
              </a:rPr>
              <a:t>Упражнения:</a:t>
            </a:r>
          </a:p>
          <a:p>
            <a:pPr lvl="0">
              <a:buFont typeface="Wingdings" panose="05000000000000000000" pitchFamily="2" charset="2"/>
              <a:buChar char="v"/>
            </a:pPr>
            <a:r>
              <a:rPr lang="ru-RU" sz="2000" dirty="0">
                <a:solidFill>
                  <a:schemeClr val="bg1"/>
                </a:solidFill>
                <a:latin typeface="Garamond" panose="02020404030301010803" pitchFamily="18" charset="0"/>
              </a:rPr>
              <a:t>Исходное положение стоя лицом вниз. Руки находятся под грудью, а нижние конечности расставлены. Упираясь ладонями в пол, необходимо приподнять тело, выгибая спину. Конечности полностью выпрямляются, таз должен быть выше опущенной головы. Положение плавно переходит в следующее. Таз опускается вниз практически на пол, все конечности прямые. Голова закидывается назад. Затем, поза плавно переходит в начальную. Выполняется 4–8 подъёмов таза.</a:t>
            </a:r>
          </a:p>
          <a:p>
            <a:endParaRPr lang="ru-RU" dirty="0"/>
          </a:p>
        </p:txBody>
      </p:sp>
    </p:spTree>
    <p:extLst>
      <p:ext uri="{BB962C8B-B14F-4D97-AF65-F5344CB8AC3E}">
        <p14:creationId xmlns:p14="http://schemas.microsoft.com/office/powerpoint/2010/main" val="1288688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095375"/>
          </a:xfrm>
        </p:spPr>
        <p:txBody>
          <a:bodyPr>
            <a:normAutofit/>
          </a:bodyPr>
          <a:lstStyle/>
          <a:p>
            <a:pPr algn="ctr"/>
            <a:r>
              <a:rPr lang="ru-RU" sz="3200" dirty="0" smtClean="0">
                <a:solidFill>
                  <a:schemeClr val="bg1"/>
                </a:solidFill>
                <a:effectLst>
                  <a:outerShdw blurRad="38100" dist="38100" dir="2700000" algn="tl">
                    <a:srgbClr val="000000">
                      <a:alpha val="43137"/>
                    </a:srgbClr>
                  </a:outerShdw>
                </a:effectLst>
                <a:latin typeface="Garamond" panose="02020404030301010803" pitchFamily="18" charset="0"/>
              </a:rPr>
              <a:t>Упражнения:</a:t>
            </a:r>
            <a:endParaRPr lang="ru-RU" sz="3200"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
        <p:nvSpPr>
          <p:cNvPr id="3" name="Объект 2"/>
          <p:cNvSpPr>
            <a:spLocks noGrp="1"/>
          </p:cNvSpPr>
          <p:nvPr>
            <p:ph idx="1"/>
          </p:nvPr>
        </p:nvSpPr>
        <p:spPr>
          <a:xfrm>
            <a:off x="533400" y="1460500"/>
            <a:ext cx="11074400" cy="4952999"/>
          </a:xfrm>
        </p:spPr>
        <p:txBody>
          <a:bodyPr>
            <a:normAutofit fontScale="85000" lnSpcReduction="20000"/>
          </a:bodyPr>
          <a:lstStyle/>
          <a:p>
            <a:pPr lvl="0">
              <a:buFont typeface="Wingdings" panose="05000000000000000000" pitchFamily="2" charset="2"/>
              <a:buChar char="v"/>
            </a:pPr>
            <a:r>
              <a:rPr lang="ru-RU" sz="2600" dirty="0">
                <a:solidFill>
                  <a:schemeClr val="bg1"/>
                </a:solidFill>
                <a:latin typeface="Garamond" panose="02020404030301010803" pitchFamily="18" charset="0"/>
              </a:rPr>
              <a:t>Исходное положение аналогично прежнему. Поднятый таз поворачивается вправо, а бок опускается. Конечности прямые. Упражнение делается медленно. Повторений 4–8.</a:t>
            </a:r>
          </a:p>
          <a:p>
            <a:pPr lvl="0">
              <a:buFont typeface="Wingdings" panose="05000000000000000000" pitchFamily="2" charset="2"/>
              <a:buChar char="v"/>
            </a:pPr>
            <a:r>
              <a:rPr lang="ru-RU" sz="2600" dirty="0">
                <a:solidFill>
                  <a:schemeClr val="bg1"/>
                </a:solidFill>
                <a:latin typeface="Garamond" panose="02020404030301010803" pitchFamily="18" charset="0"/>
              </a:rPr>
              <a:t>Это упражнение снимает напряжение после двух предыдущих. Исходное положение сидя на полу. Руки заводятся за спину и упираются в пол. Ноги немного согнуты. Делается подъём таза до горизонтальной позиции. На полу остаются только конечности. Приём выполняется 8–18 раз в быстром темпе.</a:t>
            </a:r>
          </a:p>
          <a:p>
            <a:pPr lvl="0">
              <a:buFont typeface="Wingdings" panose="05000000000000000000" pitchFamily="2" charset="2"/>
              <a:buChar char="v"/>
            </a:pPr>
            <a:r>
              <a:rPr lang="ru-RU" sz="2600" dirty="0">
                <a:solidFill>
                  <a:schemeClr val="bg1"/>
                </a:solidFill>
                <a:latin typeface="Garamond" panose="02020404030301010803" pitchFamily="18" charset="0"/>
              </a:rPr>
              <a:t>Исходное положение на спине с вытянутыми руками и раскинутыми в стороны руками. Нижние конечности сгибаются и притягиваются к груди. Руки, держат колени, давя на них. В тоже время, следует тянуться подбородком к ногам. Позиция удерживается 5 секунд, а повторяется 5 раз.</a:t>
            </a:r>
          </a:p>
          <a:p>
            <a:pPr lvl="0">
              <a:buFont typeface="Wingdings" panose="05000000000000000000" pitchFamily="2" charset="2"/>
              <a:buChar char="v"/>
            </a:pPr>
            <a:r>
              <a:rPr lang="ru-RU" sz="2600" dirty="0">
                <a:solidFill>
                  <a:schemeClr val="bg1"/>
                </a:solidFill>
                <a:latin typeface="Garamond" panose="02020404030301010803" pitchFamily="18" charset="0"/>
              </a:rPr>
              <a:t>Исходное положение на четвереньках. Конечности выпрямлены, спина немного выгнута, таз выше опущенной головы. В таком положении выполняется движение по помещению. При ходьбе конечности должны быть ровные.</a:t>
            </a:r>
          </a:p>
          <a:p>
            <a:pPr>
              <a:buFont typeface="Wingdings" panose="05000000000000000000" pitchFamily="2" charset="2"/>
              <a:buChar char="v"/>
            </a:pPr>
            <a:r>
              <a:rPr lang="ru-RU" sz="2600" dirty="0">
                <a:solidFill>
                  <a:schemeClr val="bg1"/>
                </a:solidFill>
                <a:latin typeface="Garamond" panose="02020404030301010803" pitchFamily="18" charset="0"/>
              </a:rPr>
              <a:t>Выполняется лечебная физкультура каждый день. В первых тренировках следует повторять упражнения всего пару раз. Размяв тело, за несколько дней, можно увеличить нагрузку. Через неделю, количество повторений одного элемента должно быть около 10 раз. Однако при наличии серьёзных проблем с позвоночником, стоит избежать большой нагрузки.</a:t>
            </a:r>
          </a:p>
          <a:p>
            <a:endParaRPr lang="ru-RU" dirty="0"/>
          </a:p>
        </p:txBody>
      </p:sp>
    </p:spTree>
    <p:extLst>
      <p:ext uri="{BB962C8B-B14F-4D97-AF65-F5344CB8AC3E}">
        <p14:creationId xmlns:p14="http://schemas.microsoft.com/office/powerpoint/2010/main" val="742982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a:solidFill>
                  <a:schemeClr val="bg1"/>
                </a:solidFill>
                <a:effectLst>
                  <a:outerShdw blurRad="38100" dist="38100" dir="2700000" algn="tl">
                    <a:srgbClr val="000000">
                      <a:alpha val="43137"/>
                    </a:srgbClr>
                  </a:outerShdw>
                </a:effectLst>
                <a:latin typeface="Garamond" panose="02020404030301010803" pitchFamily="18" charset="0"/>
              </a:rPr>
              <a:t>Расслабляющая зарядка</a:t>
            </a:r>
          </a:p>
        </p:txBody>
      </p:sp>
      <p:pic>
        <p:nvPicPr>
          <p:cNvPr id="4" name="Рисунок 3" descr="maxresdefault"/>
          <p:cNvPicPr/>
          <p:nvPr/>
        </p:nvPicPr>
        <p:blipFill>
          <a:blip r:embed="rId2">
            <a:extLst>
              <a:ext uri="{28A0092B-C50C-407E-A947-70E740481C1C}">
                <a14:useLocalDpi xmlns:a14="http://schemas.microsoft.com/office/drawing/2010/main" val="0"/>
              </a:ext>
            </a:extLst>
          </a:blip>
          <a:srcRect/>
          <a:stretch>
            <a:fillRect/>
          </a:stretch>
        </p:blipFill>
        <p:spPr bwMode="auto">
          <a:xfrm>
            <a:off x="2760345" y="1944688"/>
            <a:ext cx="6671310" cy="3808730"/>
          </a:xfrm>
          <a:prstGeom prst="rect">
            <a:avLst/>
          </a:prstGeom>
          <a:noFill/>
          <a:ln>
            <a:noFill/>
          </a:ln>
        </p:spPr>
      </p:pic>
    </p:spTree>
    <p:extLst>
      <p:ext uri="{BB962C8B-B14F-4D97-AF65-F5344CB8AC3E}">
        <p14:creationId xmlns:p14="http://schemas.microsoft.com/office/powerpoint/2010/main" val="1611467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8800" y="596900"/>
            <a:ext cx="10998200" cy="5918200"/>
          </a:xfrm>
        </p:spPr>
        <p:txBody>
          <a:bodyPr>
            <a:normAutofit fontScale="70000" lnSpcReduction="20000"/>
          </a:bodyPr>
          <a:lstStyle/>
          <a:p>
            <a:pPr marL="0" indent="0">
              <a:buNone/>
            </a:pPr>
            <a:r>
              <a:rPr lang="ru-RU" dirty="0">
                <a:solidFill>
                  <a:schemeClr val="bg1"/>
                </a:solidFill>
                <a:latin typeface="Garamond" panose="02020404030301010803" pitchFamily="18" charset="0"/>
              </a:rPr>
              <a:t>Этот комплекс отлично подходит для выполнения за несколько часов до сна. Программа предназначена для расслабления позвоночника, а также восстановления осанки. Упражнения помогут лучше не только лучше себя почувствовать, но и выспаться.</a:t>
            </a:r>
          </a:p>
          <a:p>
            <a:pPr marL="0" indent="0" algn="ctr">
              <a:buNone/>
            </a:pPr>
            <a:r>
              <a:rPr lang="ru-RU" sz="3100" dirty="0">
                <a:solidFill>
                  <a:schemeClr val="bg1"/>
                </a:solidFill>
                <a:effectLst>
                  <a:outerShdw blurRad="38100" dist="38100" dir="2700000" algn="tl">
                    <a:srgbClr val="000000">
                      <a:alpha val="43137"/>
                    </a:srgbClr>
                  </a:outerShdw>
                </a:effectLst>
                <a:latin typeface="Garamond" panose="02020404030301010803" pitchFamily="18" charset="0"/>
              </a:rPr>
              <a:t>Тренировка</a:t>
            </a:r>
            <a:r>
              <a:rPr lang="ru-RU" sz="3100" dirty="0" smtClean="0">
                <a:solidFill>
                  <a:schemeClr val="bg1"/>
                </a:solidFill>
                <a:effectLst>
                  <a:outerShdw blurRad="38100" dist="38100" dir="2700000" algn="tl">
                    <a:srgbClr val="000000">
                      <a:alpha val="43137"/>
                    </a:srgbClr>
                  </a:outerShdw>
                </a:effectLst>
                <a:latin typeface="Garamond" panose="02020404030301010803" pitchFamily="18" charset="0"/>
              </a:rPr>
              <a:t>:</a:t>
            </a:r>
          </a:p>
          <a:p>
            <a:pPr marL="0" indent="0" algn="ctr">
              <a:buNone/>
            </a:pPr>
            <a:endParaRPr lang="ru-RU" sz="3100" dirty="0">
              <a:solidFill>
                <a:schemeClr val="bg1"/>
              </a:solidFill>
              <a:effectLst>
                <a:outerShdw blurRad="38100" dist="38100" dir="2700000" algn="tl">
                  <a:srgbClr val="000000">
                    <a:alpha val="43137"/>
                  </a:srgbClr>
                </a:outerShdw>
              </a:effectLst>
              <a:latin typeface="Garamond" panose="02020404030301010803" pitchFamily="18" charset="0"/>
            </a:endParaRPr>
          </a:p>
          <a:p>
            <a:pPr lvl="0">
              <a:buFont typeface="Wingdings" panose="05000000000000000000" pitchFamily="2" charset="2"/>
              <a:buChar char="v"/>
            </a:pPr>
            <a:r>
              <a:rPr lang="ru-RU" dirty="0">
                <a:solidFill>
                  <a:schemeClr val="bg1"/>
                </a:solidFill>
                <a:latin typeface="Garamond" panose="02020404030301010803" pitchFamily="18" charset="0"/>
              </a:rPr>
              <a:t>Вис на турнике. Можно использовать перекладину либо шведскую стенку. Желательно, чтобы ноги доставали до пола. Это поможет контролировать нагрузку на позвоночник. Висеть нужно пару минут.</a:t>
            </a:r>
          </a:p>
          <a:p>
            <a:pPr lvl="0">
              <a:buFont typeface="Wingdings" panose="05000000000000000000" pitchFamily="2" charset="2"/>
              <a:buChar char="v"/>
            </a:pPr>
            <a:r>
              <a:rPr lang="ru-RU" dirty="0">
                <a:solidFill>
                  <a:schemeClr val="bg1"/>
                </a:solidFill>
                <a:latin typeface="Garamond" panose="02020404030301010803" pitchFamily="18" charset="0"/>
              </a:rPr>
              <a:t>Исходное положение сидя, или стоя, а руки вдоль тела. Используя шейные мышцы, делается тяга головы вверх, без поднятия подбородка. Положение фиксируется. Затем вытянутой головой делаются наклоны в стороны.</a:t>
            </a:r>
          </a:p>
          <a:p>
            <a:pPr lvl="0">
              <a:buFont typeface="Wingdings" panose="05000000000000000000" pitchFamily="2" charset="2"/>
              <a:buChar char="v"/>
            </a:pPr>
            <a:r>
              <a:rPr lang="ru-RU" dirty="0">
                <a:solidFill>
                  <a:schemeClr val="bg1"/>
                </a:solidFill>
                <a:latin typeface="Garamond" panose="02020404030301010803" pitchFamily="18" charset="0"/>
              </a:rPr>
              <a:t>Исходное положение сидя. Согнутые руки держатся напротив груди. Нужно пытаться двигаться с помощью ягодиц, без задействования мышц ног. Делается 3 подхода по 8 шагов.</a:t>
            </a:r>
          </a:p>
          <a:p>
            <a:pPr lvl="0">
              <a:buFont typeface="Wingdings" panose="05000000000000000000" pitchFamily="2" charset="2"/>
              <a:buChar char="v"/>
            </a:pPr>
            <a:r>
              <a:rPr lang="ru-RU" dirty="0">
                <a:solidFill>
                  <a:schemeClr val="bg1"/>
                </a:solidFill>
                <a:latin typeface="Garamond" panose="02020404030301010803" pitchFamily="18" charset="0"/>
              </a:rPr>
              <a:t>Это упражнение взято из йоги. Элемент сложный и если не получается, лучше не пытаться. И.П. на спине. Руки располагаются параллельно телу. Нужно медленно завести прямые ноги за голову, коснувшись пола. Позиция удерживается 10 секунд.</a:t>
            </a:r>
          </a:p>
          <a:p>
            <a:pPr lvl="0">
              <a:buFont typeface="Wingdings" panose="05000000000000000000" pitchFamily="2" charset="2"/>
              <a:buChar char="v"/>
            </a:pPr>
            <a:r>
              <a:rPr lang="ru-RU" dirty="0">
                <a:solidFill>
                  <a:schemeClr val="bg1"/>
                </a:solidFill>
                <a:latin typeface="Garamond" panose="02020404030301010803" pitchFamily="18" charset="0"/>
              </a:rPr>
              <a:t>Исходное положение на животе. Ладони упёрты в пол. Сначала поднимается голова, а после и позвоночник. Таз не отрывается от поверхности. Упражнение делается плавно.</a:t>
            </a:r>
          </a:p>
          <a:p>
            <a:pPr>
              <a:buFont typeface="Wingdings" panose="05000000000000000000" pitchFamily="2" charset="2"/>
              <a:buChar char="v"/>
            </a:pPr>
            <a:r>
              <a:rPr lang="ru-RU" i="1" dirty="0">
                <a:solidFill>
                  <a:schemeClr val="bg1"/>
                </a:solidFill>
                <a:latin typeface="Garamond" panose="02020404030301010803" pitchFamily="18" charset="0"/>
              </a:rPr>
              <a:t>Программа предназначена для расслабления, поэтому все действия делаются медленно. Гимнастика для позвоночника должна выполняться правильно, во избежание повреждений.</a:t>
            </a:r>
            <a:endParaRPr lang="ru-RU" dirty="0">
              <a:solidFill>
                <a:schemeClr val="bg1"/>
              </a:solidFill>
              <a:latin typeface="Garamond" panose="02020404030301010803" pitchFamily="18" charset="0"/>
            </a:endParaRPr>
          </a:p>
          <a:p>
            <a:endParaRPr lang="ru-RU" dirty="0"/>
          </a:p>
        </p:txBody>
      </p:sp>
    </p:spTree>
    <p:extLst>
      <p:ext uri="{BB962C8B-B14F-4D97-AF65-F5344CB8AC3E}">
        <p14:creationId xmlns:p14="http://schemas.microsoft.com/office/powerpoint/2010/main" val="2664685253"/>
      </p:ext>
    </p:extLst>
  </p:cSld>
  <p:clrMapOvr>
    <a:masterClrMapping/>
  </p:clrMapOvr>
</p:sld>
</file>

<file path=ppt/theme/theme1.xml><?xml version="1.0" encoding="utf-8"?>
<a:theme xmlns:a="http://schemas.openxmlformats.org/drawingml/2006/main" name="Глубина">
  <a:themeElements>
    <a:clrScheme name="Зеленый">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Depth">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epth" id="{7BEAFC2A-325C-49C4-AC08-2B765DA903F9}" vid="{C473073F-34A4-486A-BBA1-2A70AE921EB6}"/>
    </a:ext>
  </a:extLst>
</a:theme>
</file>

<file path=docProps/app.xml><?xml version="1.0" encoding="utf-8"?>
<Properties xmlns="http://schemas.openxmlformats.org/officeDocument/2006/extended-properties" xmlns:vt="http://schemas.openxmlformats.org/officeDocument/2006/docPropsVTypes">
  <Template>Глубина</Template>
  <TotalTime>44</TotalTime>
  <Words>1013</Words>
  <Application>Microsoft Office PowerPoint</Application>
  <PresentationFormat>Произвольный</PresentationFormat>
  <Paragraphs>106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Глубина</vt:lpstr>
      <vt:lpstr>Лечебная гимнастика  для  позвоночника</vt:lpstr>
      <vt:lpstr>Презентация PowerPoint</vt:lpstr>
      <vt:lpstr>Презентация PowerPoint</vt:lpstr>
      <vt:lpstr>Презентация PowerPoint</vt:lpstr>
      <vt:lpstr>Правила</vt:lpstr>
      <vt:lpstr>Укрепляющие упражнения</vt:lpstr>
      <vt:lpstr>Упражнения:</vt:lpstr>
      <vt:lpstr>Расслабляющая зарядка</vt:lpstr>
      <vt:lpstr>Презентация PowerPoint</vt:lpstr>
      <vt:lpstr>Скручивания</vt:lpstr>
      <vt:lpstr>Презентация PowerPoint</vt:lpstr>
      <vt:lpstr>Тайская физкультура</vt:lpstr>
      <vt:lpstr>Презентация PowerPoint</vt:lpstr>
      <vt:lpstr>Узконаправленные упражнения</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Лечебная физкультура для  позвоночника</dc:title>
  <dc:creator>Михаил</dc:creator>
  <cp:lastModifiedBy>HP</cp:lastModifiedBy>
  <cp:revision>5</cp:revision>
  <dcterms:created xsi:type="dcterms:W3CDTF">2017-11-26T08:54:03Z</dcterms:created>
  <dcterms:modified xsi:type="dcterms:W3CDTF">2022-05-16T08:47:37Z</dcterms:modified>
</cp:coreProperties>
</file>