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7" r:id="rId9"/>
    <p:sldId id="263" r:id="rId10"/>
    <p:sldId id="266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23" autoAdjust="0"/>
    <p:restoredTop sz="94660"/>
  </p:normalViewPr>
  <p:slideViewPr>
    <p:cSldViewPr>
      <p:cViewPr varScale="1">
        <p:scale>
          <a:sx n="103" d="100"/>
          <a:sy n="103" d="100"/>
        </p:scale>
        <p:origin x="-3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43975-3CB4-4A63-8409-A09DA9326ECF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BE63B-E7F4-4576-A987-2C568A61F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6DCCEE-72A1-40F0-AB02-ED9E6B0B230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4F5AB5-AB65-4180-B56B-1F341C5185B3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B09AD3-90E9-4347-9EC9-E8726538E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bg2">
                    <a:lumMod val="25000"/>
                  </a:schemeClr>
                </a:solidFill>
              </a:rPr>
              <a:t>PRESENT PERFECT TENSE</a:t>
            </a:r>
            <a:endParaRPr lang="ru-RU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1709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7030A0"/>
                </a:solidFill>
              </a:rPr>
              <a:t>Compare the Past Simple Tense and the Present Perfect Tense 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65663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733800"/>
                <a:gridCol w="3733800"/>
              </a:tblGrid>
              <a:tr h="84101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>
                          <a:solidFill>
                            <a:srgbClr val="002060"/>
                          </a:solidFill>
                        </a:rPr>
                        <a:t>Past Simple</a:t>
                      </a:r>
                    </a:p>
                    <a:p>
                      <a:pPr algn="ctr"/>
                      <a:r>
                        <a:rPr lang="en-US" sz="2800" b="0" dirty="0" smtClean="0">
                          <a:solidFill>
                            <a:srgbClr val="002060"/>
                          </a:solidFill>
                        </a:rPr>
                        <a:t>(</a:t>
                      </a:r>
                      <a:r>
                        <a:rPr lang="ru-RU" sz="2800" b="0" dirty="0" smtClean="0">
                          <a:solidFill>
                            <a:srgbClr val="002060"/>
                          </a:solidFill>
                        </a:rPr>
                        <a:t>важно время)</a:t>
                      </a:r>
                      <a:endParaRPr lang="ru-RU" sz="2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>
                          <a:solidFill>
                            <a:srgbClr val="002060"/>
                          </a:solidFill>
                        </a:rPr>
                        <a:t>Present Perfect</a:t>
                      </a:r>
                      <a:endParaRPr lang="ru-RU" sz="2800" b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ru-RU" sz="2800" b="0" dirty="0" smtClean="0">
                          <a:solidFill>
                            <a:srgbClr val="002060"/>
                          </a:solidFill>
                        </a:rPr>
                        <a:t>(важен результат)</a:t>
                      </a:r>
                      <a:endParaRPr lang="ru-RU" sz="2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41013"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I</a:t>
                      </a:r>
                      <a:r>
                        <a:rPr lang="en-US" sz="2400" b="0" baseline="0" dirty="0" smtClean="0">
                          <a:solidFill>
                            <a:srgbClr val="002060"/>
                          </a:solidFill>
                        </a:rPr>
                        <a:t> found this disk last week.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I</a:t>
                      </a:r>
                      <a:r>
                        <a:rPr lang="en-US" sz="2400" b="0" baseline="0" dirty="0" smtClean="0">
                          <a:solidFill>
                            <a:srgbClr val="002060"/>
                          </a:solidFill>
                        </a:rPr>
                        <a:t> have just found the key.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41013"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We</a:t>
                      </a:r>
                      <a:r>
                        <a:rPr lang="en-US" sz="2400" b="0" baseline="0" dirty="0" smtClean="0">
                          <a:solidFill>
                            <a:srgbClr val="002060"/>
                          </a:solidFill>
                        </a:rPr>
                        <a:t> didn`t go to the seaside last summer.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We haven`t gone to the village yet.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41013"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Did they see Trafalgar Square when they were in London?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Have they ever seen Trafalgar Square?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41013"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When did she live in this city?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0" dirty="0" smtClean="0">
                          <a:solidFill>
                            <a:srgbClr val="002060"/>
                          </a:solidFill>
                        </a:rPr>
                        <a:t>How long has she lived here?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7030A0"/>
                </a:solidFill>
              </a:rPr>
              <a:t>Choose the right tense form and complete the sentences.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We never (see) the dirty streets in our town.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Last summer they (travel) by car.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 already (see) my aunt. She is fine.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My cousin (become ) a driver.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060848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. </a:t>
            </a: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We have never seen the dirty streets in our town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3501008"/>
            <a:ext cx="5328592" cy="432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Last summer they travelled by car.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4797152"/>
            <a:ext cx="5256584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I have already seen my aunt.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6237312"/>
            <a:ext cx="5184576" cy="620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My cousin has become a driver.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9275"/>
            <a:ext cx="7467600" cy="592455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2060"/>
                </a:solidFill>
              </a:rPr>
              <a:t>They (get up) late last Sunday.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r>
              <a:rPr lang="en-US" smtClean="0">
                <a:solidFill>
                  <a:srgbClr val="002060"/>
                </a:solidFill>
              </a:rPr>
              <a:t>He ever (be) to London?</a:t>
            </a: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r>
              <a:rPr lang="en-US" smtClean="0">
                <a:solidFill>
                  <a:srgbClr val="002060"/>
                </a:solidFill>
              </a:rPr>
              <a:t>They (be) in Moscow 2 years ago.</a:t>
            </a: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r>
              <a:rPr lang="en-US" smtClean="0">
                <a:solidFill>
                  <a:srgbClr val="002060"/>
                </a:solidFill>
              </a:rPr>
              <a:t>When  he (buy) a new car?</a:t>
            </a: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r>
              <a:rPr lang="en-US" smtClean="0">
                <a:solidFill>
                  <a:srgbClr val="002060"/>
                </a:solidFill>
              </a:rPr>
              <a:t>How long they (stay) at this hotel?</a:t>
            </a: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endParaRPr lang="en-US" smtClean="0">
              <a:solidFill>
                <a:srgbClr val="002060"/>
              </a:solidFill>
            </a:endParaRPr>
          </a:p>
          <a:p>
            <a:pPr eaLnBrk="1" hangingPunct="1"/>
            <a:endParaRPr lang="ru-RU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052736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They got up late last Sunday.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348880"/>
            <a:ext cx="5400600" cy="69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Has he ever been to London?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3717032"/>
            <a:ext cx="5400600" cy="69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They were in Moscow 2 years ago.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941168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When did he buy a new car?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5949280"/>
            <a:ext cx="5184576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How long have they stayed at this hotel?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УПОТРЕБЛЯЕТСЯ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Для обозначения :</a:t>
            </a:r>
          </a:p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законченного действия в прошлом в неустановленное время,</a:t>
            </a:r>
          </a:p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 действия, произошедшего в прошлом, но имеющего видимый результат в настоящем,</a:t>
            </a:r>
          </a:p>
          <a:p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действия, начавшегося в прошлом и продолжающегося до сих пор, с глаголами состояния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09621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86446" y="3571876"/>
            <a:ext cx="85725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Образование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57158" y="1357298"/>
            <a:ext cx="8215370" cy="5116654"/>
          </a:xfrm>
        </p:spPr>
        <p:txBody>
          <a:bodyPr>
            <a:normAutofit/>
          </a:bodyPr>
          <a:lstStyle/>
          <a:p>
            <a:endParaRPr lang="ru-RU" sz="4000" dirty="0" smtClean="0"/>
          </a:p>
          <a:p>
            <a:pPr marL="0" indent="0">
              <a:buNone/>
            </a:pPr>
            <a:r>
              <a:rPr lang="en-US" sz="4000" dirty="0" smtClean="0">
                <a:solidFill>
                  <a:srgbClr val="C00000"/>
                </a:solidFill>
              </a:rPr>
              <a:t>    </a:t>
            </a:r>
            <a:r>
              <a:rPr lang="ru-RU" sz="4000" dirty="0" smtClean="0"/>
              <a:t>вспомогательный глагол   </a:t>
            </a:r>
            <a:r>
              <a:rPr lang="en-US" sz="4000" dirty="0" err="1" smtClean="0">
                <a:solidFill>
                  <a:srgbClr val="C00000"/>
                </a:solidFill>
              </a:rPr>
              <a:t>hav</a:t>
            </a:r>
            <a:r>
              <a:rPr lang="ru-RU" sz="4000" dirty="0" smtClean="0">
                <a:solidFill>
                  <a:srgbClr val="C00000"/>
                </a:solidFill>
              </a:rPr>
              <a:t>е/ </a:t>
            </a:r>
            <a:r>
              <a:rPr lang="en-US" sz="4000" dirty="0" smtClean="0">
                <a:solidFill>
                  <a:srgbClr val="C00000"/>
                </a:solidFill>
              </a:rPr>
              <a:t>has</a:t>
            </a:r>
            <a:r>
              <a:rPr lang="ru-RU" sz="4000" dirty="0" smtClean="0">
                <a:solidFill>
                  <a:srgbClr val="C00000"/>
                </a:solidFill>
              </a:rPr>
              <a:t> +  правильные смысловой глагол с – </a:t>
            </a:r>
            <a:r>
              <a:rPr lang="en-US" sz="4000" dirty="0" err="1" smtClean="0">
                <a:solidFill>
                  <a:srgbClr val="C00000"/>
                </a:solidFill>
              </a:rPr>
              <a:t>ed</a:t>
            </a:r>
            <a:r>
              <a:rPr lang="ru-RU" sz="4000" dirty="0" smtClean="0">
                <a:solidFill>
                  <a:srgbClr val="C00000"/>
                </a:solidFill>
              </a:rPr>
              <a:t>-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и </a:t>
            </a:r>
            <a:r>
              <a:rPr lang="ru-RU" sz="4000" dirty="0" smtClean="0">
                <a:solidFill>
                  <a:srgbClr val="C00000"/>
                </a:solidFill>
              </a:rPr>
              <a:t>3-я форма неправильного  </a:t>
            </a:r>
            <a:r>
              <a:rPr lang="ru-RU" sz="4000" dirty="0" smtClean="0"/>
              <a:t>смыслового</a:t>
            </a:r>
            <a:r>
              <a:rPr lang="ru-RU" sz="4000" dirty="0" smtClean="0"/>
              <a:t> </a:t>
            </a:r>
            <a:r>
              <a:rPr lang="ru-RU" sz="4000" dirty="0" smtClean="0"/>
              <a:t>глагола</a:t>
            </a:r>
            <a:r>
              <a:rPr lang="ru-RU" sz="4000" dirty="0"/>
              <a:t>.</a:t>
            </a:r>
          </a:p>
          <a:p>
            <a:pPr marL="0" indent="0">
              <a:buNone/>
            </a:pP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78031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Утвердительное предложение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600" dirty="0" smtClean="0"/>
              <a:t>I </a:t>
            </a:r>
            <a:r>
              <a:rPr lang="en-US" sz="3600" dirty="0" smtClean="0">
                <a:solidFill>
                  <a:srgbClr val="C00000"/>
                </a:solidFill>
              </a:rPr>
              <a:t>have seen </a:t>
            </a:r>
            <a:r>
              <a:rPr lang="en-US" sz="3600" dirty="0" smtClean="0"/>
              <a:t>this film.</a:t>
            </a:r>
            <a:r>
              <a:rPr lang="ru-RU" sz="3600" dirty="0" smtClean="0"/>
              <a:t> </a:t>
            </a:r>
          </a:p>
          <a:p>
            <a:pPr marL="0" indent="0">
              <a:buNone/>
            </a:pPr>
            <a:r>
              <a:rPr lang="ru-RU" sz="2800" dirty="0" smtClean="0"/>
              <a:t>          </a:t>
            </a:r>
            <a:r>
              <a:rPr lang="ru-RU" sz="3200" dirty="0" smtClean="0"/>
              <a:t>( Я </a:t>
            </a:r>
            <a:r>
              <a:rPr lang="ru-RU" sz="3200" dirty="0" smtClean="0">
                <a:solidFill>
                  <a:srgbClr val="C00000"/>
                </a:solidFill>
              </a:rPr>
              <a:t>видел</a:t>
            </a:r>
            <a:r>
              <a:rPr lang="ru-RU" sz="3200" dirty="0" smtClean="0"/>
              <a:t> этот фильм.)</a:t>
            </a:r>
          </a:p>
          <a:p>
            <a:endParaRPr lang="ru-RU" sz="3600" dirty="0" smtClean="0"/>
          </a:p>
          <a:p>
            <a:r>
              <a:rPr lang="en-US" sz="3600" dirty="0" smtClean="0"/>
              <a:t>Natasha </a:t>
            </a:r>
            <a:r>
              <a:rPr lang="en-US" sz="3600" dirty="0" smtClean="0">
                <a:solidFill>
                  <a:srgbClr val="C00000"/>
                </a:solidFill>
              </a:rPr>
              <a:t>has been </a:t>
            </a:r>
            <a:r>
              <a:rPr lang="en-US" sz="3600" dirty="0" smtClean="0"/>
              <a:t>to the USA twice.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</a:t>
            </a:r>
            <a:r>
              <a:rPr lang="ru-RU" sz="3200" dirty="0" smtClean="0"/>
              <a:t>(Наташа дважды </a:t>
            </a:r>
            <a:r>
              <a:rPr lang="ru-RU" sz="3200" dirty="0" smtClean="0">
                <a:solidFill>
                  <a:srgbClr val="C00000"/>
                </a:solidFill>
              </a:rPr>
              <a:t>бывала</a:t>
            </a:r>
            <a:r>
              <a:rPr lang="ru-RU" sz="3200" dirty="0" smtClean="0"/>
              <a:t> в  США.)</a:t>
            </a:r>
            <a:endParaRPr lang="en-US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431432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Отрицательные предложения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3600" dirty="0" smtClean="0"/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</a:t>
            </a:r>
            <a:r>
              <a:rPr lang="en-US" sz="3600" dirty="0" smtClean="0"/>
              <a:t>I </a:t>
            </a:r>
            <a:r>
              <a:rPr lang="en-US" sz="3600" dirty="0" smtClean="0">
                <a:solidFill>
                  <a:srgbClr val="7030A0"/>
                </a:solidFill>
              </a:rPr>
              <a:t>have not( haven’t) finished</a:t>
            </a:r>
            <a:r>
              <a:rPr lang="en-US" sz="3600" dirty="0" smtClean="0"/>
              <a:t> my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    </a:t>
            </a:r>
            <a:r>
              <a:rPr lang="en-US" sz="3600" dirty="0"/>
              <a:t>breakfast yet.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en-US" sz="3600" dirty="0" smtClean="0"/>
              <a:t> </a:t>
            </a:r>
            <a:r>
              <a:rPr lang="ru-RU" sz="3600" dirty="0" smtClean="0"/>
              <a:t> Я еще </a:t>
            </a:r>
            <a:r>
              <a:rPr lang="ru-RU" sz="3600" dirty="0" smtClean="0">
                <a:solidFill>
                  <a:srgbClr val="7030A0"/>
                </a:solidFill>
              </a:rPr>
              <a:t>не закончил</a:t>
            </a:r>
            <a:r>
              <a:rPr lang="ru-RU" sz="3600" dirty="0"/>
              <a:t> </a:t>
            </a:r>
            <a:r>
              <a:rPr lang="ru-RU" sz="3600" dirty="0" smtClean="0"/>
              <a:t>завтракать.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828196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Вопросительные предложения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Have 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you </a:t>
            </a:r>
            <a:r>
              <a:rPr lang="en-US" sz="3600" dirty="0" smtClean="0">
                <a:solidFill>
                  <a:srgbClr val="7030A0"/>
                </a:solidFill>
              </a:rPr>
              <a:t>finished 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shopping already?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Yes, I </a:t>
            </a:r>
            <a:r>
              <a:rPr lang="en-US" sz="3600" dirty="0" smtClean="0">
                <a:solidFill>
                  <a:srgbClr val="7030A0"/>
                </a:solidFill>
              </a:rPr>
              <a:t>have.</a:t>
            </a: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No, I </a:t>
            </a:r>
            <a:r>
              <a:rPr lang="en-US" sz="3600" dirty="0" smtClean="0">
                <a:solidFill>
                  <a:srgbClr val="7030A0"/>
                </a:solidFill>
              </a:rPr>
              <a:t>haven’t.</a:t>
            </a:r>
          </a:p>
          <a:p>
            <a:endParaRPr lang="en-US" sz="3600" dirty="0">
              <a:solidFill>
                <a:srgbClr val="7030A0"/>
              </a:solidFill>
            </a:endParaRPr>
          </a:p>
          <a:p>
            <a:r>
              <a:rPr lang="en-US" sz="3600" dirty="0" smtClean="0">
                <a:solidFill>
                  <a:srgbClr val="7030A0"/>
                </a:solidFill>
              </a:rPr>
              <a:t>Has </a:t>
            </a:r>
            <a:r>
              <a:rPr lang="en-US" sz="3600" dirty="0" smtClean="0"/>
              <a:t>he</a:t>
            </a:r>
            <a:r>
              <a:rPr lang="en-US" sz="3600" dirty="0" smtClean="0">
                <a:solidFill>
                  <a:srgbClr val="7030A0"/>
                </a:solidFill>
              </a:rPr>
              <a:t> joined </a:t>
            </a:r>
            <a:r>
              <a:rPr lang="en-US" sz="3600" dirty="0" smtClean="0"/>
              <a:t>the drama club yet?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Yes, he</a:t>
            </a:r>
            <a:r>
              <a:rPr lang="en-US" sz="3600" dirty="0" smtClean="0">
                <a:solidFill>
                  <a:srgbClr val="7030A0"/>
                </a:solidFill>
              </a:rPr>
              <a:t> has.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No, he </a:t>
            </a:r>
            <a:r>
              <a:rPr lang="en-US" sz="3600" dirty="0" smtClean="0">
                <a:solidFill>
                  <a:srgbClr val="7030A0"/>
                </a:solidFill>
              </a:rPr>
              <a:t>hasn’t</a:t>
            </a:r>
          </a:p>
          <a:p>
            <a:endParaRPr lang="en-US" sz="3200" dirty="0" smtClean="0">
              <a:solidFill>
                <a:srgbClr val="7030A0"/>
              </a:solidFill>
            </a:endParaRPr>
          </a:p>
          <a:p>
            <a:endParaRPr lang="en-US" sz="3200" dirty="0">
              <a:solidFill>
                <a:schemeClr val="bg2">
                  <a:lumMod val="10000"/>
                </a:schemeClr>
              </a:solidFill>
            </a:endParaRPr>
          </a:p>
          <a:p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65745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УКАЗАТЕЛИ ВРЕМЕНИ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 already </a:t>
            </a:r>
            <a:r>
              <a:rPr lang="en-US" sz="3200" dirty="0" smtClean="0">
                <a:solidFill>
                  <a:srgbClr val="00B0F0"/>
                </a:solidFill>
              </a:rPr>
              <a:t>(</a:t>
            </a:r>
            <a:r>
              <a:rPr lang="ru-RU" sz="3200" dirty="0" smtClean="0">
                <a:solidFill>
                  <a:srgbClr val="00B0F0"/>
                </a:solidFill>
              </a:rPr>
              <a:t>уже)</a:t>
            </a:r>
            <a:endParaRPr lang="en-US" sz="3200" dirty="0" smtClean="0">
              <a:solidFill>
                <a:srgbClr val="002060"/>
              </a:solidFill>
            </a:endParaRPr>
          </a:p>
          <a:p>
            <a:r>
              <a:rPr lang="en-US" sz="3200" dirty="0" smtClean="0">
                <a:solidFill>
                  <a:srgbClr val="002060"/>
                </a:solidFill>
              </a:rPr>
              <a:t> just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(только что)</a:t>
            </a:r>
            <a:endParaRPr lang="en-US" sz="3200" dirty="0" smtClean="0">
              <a:solidFill>
                <a:srgbClr val="00B0F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yet</a:t>
            </a:r>
            <a:r>
              <a:rPr lang="ru-RU" sz="3200" dirty="0" smtClean="0">
                <a:solidFill>
                  <a:srgbClr val="00B0F0"/>
                </a:solidFill>
              </a:rPr>
              <a:t> (еще не в «-» ; уже в «?»)</a:t>
            </a:r>
            <a:endParaRPr lang="en-US" sz="3200" dirty="0" smtClean="0">
              <a:solidFill>
                <a:srgbClr val="002060"/>
              </a:solidFill>
            </a:endParaRPr>
          </a:p>
          <a:p>
            <a:r>
              <a:rPr lang="en-US" sz="3200" dirty="0" smtClean="0">
                <a:solidFill>
                  <a:srgbClr val="002060"/>
                </a:solidFill>
              </a:rPr>
              <a:t> ever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(когда-нибудь)</a:t>
            </a:r>
            <a:endParaRPr lang="en-US" sz="3200" dirty="0" smtClean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never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(никогда)</a:t>
            </a:r>
            <a:endParaRPr lang="en-US" sz="3200" dirty="0" smtClean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today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(сегодня)</a:t>
            </a:r>
            <a:endParaRPr lang="en-US" sz="3200" dirty="0" smtClean="0">
              <a:solidFill>
                <a:srgbClr val="00B0F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this week (month)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(на этой неделе)</a:t>
            </a:r>
            <a:endParaRPr lang="en-US" sz="3200" dirty="0" smtClean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recently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B0F0"/>
                </a:solidFill>
              </a:rPr>
              <a:t>(недавно)</a:t>
            </a:r>
            <a:endParaRPr lang="en-US" sz="32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6239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</a:rPr>
              <a:t>Remember how to use the words!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I have </a:t>
            </a:r>
            <a:r>
              <a:rPr lang="en-US" sz="2800" u="sng" dirty="0" smtClean="0">
                <a:solidFill>
                  <a:srgbClr val="FF0000"/>
                </a:solidFill>
              </a:rPr>
              <a:t>already</a:t>
            </a:r>
            <a:r>
              <a:rPr lang="en-US" sz="2800" dirty="0" smtClean="0">
                <a:solidFill>
                  <a:srgbClr val="0070C0"/>
                </a:solidFill>
              </a:rPr>
              <a:t> been to Egypt.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She has </a:t>
            </a:r>
            <a:r>
              <a:rPr lang="en-US" sz="2800" u="sng" dirty="0" smtClean="0">
                <a:solidFill>
                  <a:srgbClr val="FF0000"/>
                </a:solidFill>
              </a:rPr>
              <a:t>just</a:t>
            </a:r>
            <a:r>
              <a:rPr lang="en-US" sz="2800" dirty="0" smtClean="0">
                <a:solidFill>
                  <a:srgbClr val="0070C0"/>
                </a:solidFill>
              </a:rPr>
              <a:t> cleaned the carpet.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He has </a:t>
            </a:r>
            <a:r>
              <a:rPr lang="en-US" sz="2800" u="sng" dirty="0" smtClean="0">
                <a:solidFill>
                  <a:srgbClr val="FF0000"/>
                </a:solidFill>
              </a:rPr>
              <a:t>never</a:t>
            </a:r>
            <a:r>
              <a:rPr lang="en-US" sz="2800" dirty="0" smtClean="0">
                <a:solidFill>
                  <a:srgbClr val="0070C0"/>
                </a:solidFill>
              </a:rPr>
              <a:t> seen the Queen.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We haven`t eaten our lunch </a:t>
            </a:r>
            <a:r>
              <a:rPr lang="en-US" sz="2800" u="sng" dirty="0" smtClean="0">
                <a:solidFill>
                  <a:srgbClr val="FF0000"/>
                </a:solidFill>
              </a:rPr>
              <a:t>yet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Has he spoken to his mother </a:t>
            </a:r>
            <a:r>
              <a:rPr lang="en-US" sz="2800" u="sng" dirty="0" smtClean="0">
                <a:solidFill>
                  <a:srgbClr val="FF0000"/>
                </a:solidFill>
              </a:rPr>
              <a:t>yet</a:t>
            </a:r>
            <a:r>
              <a:rPr lang="en-US" sz="2800" dirty="0" smtClean="0">
                <a:solidFill>
                  <a:srgbClr val="0070C0"/>
                </a:solidFill>
              </a:rPr>
              <a:t>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Have you </a:t>
            </a:r>
            <a:r>
              <a:rPr lang="en-US" sz="2800" u="sng" dirty="0" smtClean="0">
                <a:solidFill>
                  <a:srgbClr val="FF0000"/>
                </a:solidFill>
              </a:rPr>
              <a:t>ever </a:t>
            </a:r>
            <a:r>
              <a:rPr lang="en-US" sz="2800" dirty="0" smtClean="0">
                <a:solidFill>
                  <a:srgbClr val="0070C0"/>
                </a:solidFill>
              </a:rPr>
              <a:t>visited this exhibition?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I haven`t seen him </a:t>
            </a:r>
            <a:r>
              <a:rPr lang="en-US" sz="2800" u="sng" dirty="0" smtClean="0">
                <a:solidFill>
                  <a:srgbClr val="FF0000"/>
                </a:solidFill>
              </a:rPr>
              <a:t>this week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He has been to London </a:t>
            </a:r>
            <a:r>
              <a:rPr lang="en-US" sz="2800" u="sng" dirty="0" smtClean="0">
                <a:solidFill>
                  <a:srgbClr val="FF0000"/>
                </a:solidFill>
              </a:rPr>
              <a:t>this year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We have known each other </a:t>
            </a:r>
            <a:r>
              <a:rPr lang="en-US" sz="2800" u="sng" dirty="0" smtClean="0">
                <a:solidFill>
                  <a:srgbClr val="FF0000"/>
                </a:solidFill>
              </a:rPr>
              <a:t>for 2 years.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They have had this car </a:t>
            </a:r>
            <a:r>
              <a:rPr lang="en-US" sz="2800" u="sng" dirty="0" smtClean="0">
                <a:solidFill>
                  <a:srgbClr val="FF0000"/>
                </a:solidFill>
              </a:rPr>
              <a:t>since 1999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7030A0"/>
                </a:solidFill>
              </a:rPr>
              <a:t>Say what they have already done.</a:t>
            </a:r>
            <a:br>
              <a:rPr lang="en-US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5363" name="Picture 2" descr="C:\Documents and Settings\Администратор\Мои документы\ФОТО\обед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268413"/>
            <a:ext cx="1990725" cy="1428750"/>
          </a:xfrm>
        </p:spPr>
      </p:pic>
      <p:pic>
        <p:nvPicPr>
          <p:cNvPr id="15364" name="Picture 3" descr="C:\Documents and Settings\Администратор\Мои документы\ФОТО\поку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924175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C:\Documents and Settings\Администратор\Мои документы\ФОТО\уро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288" y="32845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5" descr="C:\Documents and Settings\Администратор\Мои документы\ФОТО\посуда 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4581525"/>
            <a:ext cx="1439862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:\Documents and Settings\Администратор\Мои документы\ФОТО\фотограф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5013325"/>
            <a:ext cx="18002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C:\Documents and Settings\Администратор\Мои документы\ФОТО\письмо 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1412875"/>
            <a:ext cx="1289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843213" y="1341438"/>
            <a:ext cx="3744912" cy="79216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She has  already cooked the dinner.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1275" y="2349500"/>
            <a:ext cx="3457575" cy="6477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7030A0"/>
                </a:solidFill>
              </a:rPr>
              <a:t>He has already got the letter.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00338" y="3284538"/>
            <a:ext cx="3455987" cy="5762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She has already done shopping.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4300" y="4076700"/>
            <a:ext cx="338455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He has already  done homework.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11413" y="4868863"/>
            <a:ext cx="3240087" cy="5048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She has already washed up.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76600" y="5589588"/>
            <a:ext cx="3382963" cy="5762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</a:rPr>
              <a:t>He has already taken a photo.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806</TotalTime>
  <Words>600</Words>
  <Application>Microsoft Office PowerPoint</Application>
  <PresentationFormat>Экран (4:3)</PresentationFormat>
  <Paragraphs>106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PRESENT PERFECT TENSE</vt:lpstr>
      <vt:lpstr>УПОТРЕБЛЯЕТСЯ</vt:lpstr>
      <vt:lpstr>Образование</vt:lpstr>
      <vt:lpstr>Утвердительное предложение</vt:lpstr>
      <vt:lpstr>Отрицательные предложения</vt:lpstr>
      <vt:lpstr>Вопросительные предложения</vt:lpstr>
      <vt:lpstr>УКАЗАТЕЛИ ВРЕМЕНИ</vt:lpstr>
      <vt:lpstr>Remember how to use the words! </vt:lpstr>
      <vt:lpstr>Say what they have already done. </vt:lpstr>
      <vt:lpstr>Compare the Past Simple Tense and the Present Perfect Tense </vt:lpstr>
      <vt:lpstr>Choose the right tense form and complete the sentences.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 TENSE</dc:title>
  <dc:creator>педагог6</dc:creator>
  <cp:lastModifiedBy>Беляева_ТК</cp:lastModifiedBy>
  <cp:revision>57</cp:revision>
  <dcterms:created xsi:type="dcterms:W3CDTF">2014-04-04T05:05:18Z</dcterms:created>
  <dcterms:modified xsi:type="dcterms:W3CDTF">2020-01-10T11:04:47Z</dcterms:modified>
</cp:coreProperties>
</file>