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8" r:id="rId8"/>
    <p:sldId id="269" r:id="rId9"/>
    <p:sldId id="270" r:id="rId10"/>
    <p:sldId id="266" r:id="rId11"/>
    <p:sldId id="264" r:id="rId12"/>
    <p:sldId id="262" r:id="rId13"/>
    <p:sldId id="263" r:id="rId14"/>
    <p:sldId id="265" r:id="rId15"/>
    <p:sldId id="271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1C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700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9F960F6B-BF2A-4333-A7D2-5703A80F467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D6D2FAB4-52F2-46E0-93B9-858EBE3A2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4221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0F6B-BF2A-4333-A7D2-5703A80F467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2FAB4-52F2-46E0-93B9-858EBE3A2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0216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9F960F6B-BF2A-4333-A7D2-5703A80F467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6D2FAB4-52F2-46E0-93B9-858EBE3A2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44948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9F960F6B-BF2A-4333-A7D2-5703A80F467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6D2FAB4-52F2-46E0-93B9-858EBE3A24C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919747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9F960F6B-BF2A-4333-A7D2-5703A80F467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6D2FAB4-52F2-46E0-93B9-858EBE3A2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8032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0F6B-BF2A-4333-A7D2-5703A80F467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2FAB4-52F2-46E0-93B9-858EBE3A2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78591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0F6B-BF2A-4333-A7D2-5703A80F467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2FAB4-52F2-46E0-93B9-858EBE3A2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02242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0F6B-BF2A-4333-A7D2-5703A80F467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2FAB4-52F2-46E0-93B9-858EBE3A2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6775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9F960F6B-BF2A-4333-A7D2-5703A80F467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6D2FAB4-52F2-46E0-93B9-858EBE3A2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465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0F6B-BF2A-4333-A7D2-5703A80F467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2FAB4-52F2-46E0-93B9-858EBE3A2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076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9F960F6B-BF2A-4333-A7D2-5703A80F467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6D2FAB4-52F2-46E0-93B9-858EBE3A2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3974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0F6B-BF2A-4333-A7D2-5703A80F467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2FAB4-52F2-46E0-93B9-858EBE3A2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993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0F6B-BF2A-4333-A7D2-5703A80F467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2FAB4-52F2-46E0-93B9-858EBE3A2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4295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0F6B-BF2A-4333-A7D2-5703A80F467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2FAB4-52F2-46E0-93B9-858EBE3A2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8433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0F6B-BF2A-4333-A7D2-5703A80F467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2FAB4-52F2-46E0-93B9-858EBE3A2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4658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0F6B-BF2A-4333-A7D2-5703A80F467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2FAB4-52F2-46E0-93B9-858EBE3A2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1770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0F6B-BF2A-4333-A7D2-5703A80F467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2FAB4-52F2-46E0-93B9-858EBE3A2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165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60F6B-BF2A-4333-A7D2-5703A80F467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D2FAB4-52F2-46E0-93B9-858EBE3A2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90635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  <p:sldLayoutId id="2147483752" r:id="rId14"/>
    <p:sldLayoutId id="2147483753" r:id="rId15"/>
    <p:sldLayoutId id="2147483754" r:id="rId16"/>
    <p:sldLayoutId id="2147483755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0" y="-857250"/>
            <a:ext cx="13716000" cy="85725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762000" y="-1059543"/>
            <a:ext cx="13716000" cy="6937829"/>
          </a:xfrm>
        </p:spPr>
        <p:txBody>
          <a:bodyPr>
            <a:normAutofit/>
          </a:bodyPr>
          <a:lstStyle/>
          <a:p>
            <a:pPr algn="ctr"/>
            <a:r>
              <a:rPr lang="ru-RU" sz="9600" b="1" i="1" u="sng" dirty="0" smtClean="0">
                <a:solidFill>
                  <a:srgbClr val="D41C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Галактики.</a:t>
            </a:r>
            <a:br>
              <a:rPr lang="ru-RU" sz="9600" b="1" i="1" u="sng" dirty="0" smtClean="0">
                <a:solidFill>
                  <a:srgbClr val="D41C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9600" b="1" i="1" u="sng" dirty="0" smtClean="0">
                <a:solidFill>
                  <a:srgbClr val="D41C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9600" b="1" i="1" u="sng" dirty="0" smtClean="0">
                <a:solidFill>
                  <a:srgbClr val="D41C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8000" b="1" i="1" u="sng" dirty="0" smtClean="0">
                <a:solidFill>
                  <a:srgbClr val="D41C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Эволюция галактик.</a:t>
            </a:r>
            <a:endParaRPr lang="ru-RU" sz="8000" b="1" i="1" u="sng" dirty="0">
              <a:solidFill>
                <a:srgbClr val="D41CB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2380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7397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427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1715" y="625013"/>
            <a:ext cx="8610600" cy="1293028"/>
          </a:xfrm>
        </p:spPr>
        <p:txBody>
          <a:bodyPr/>
          <a:lstStyle/>
          <a:p>
            <a:r>
              <a:rPr lang="ru-RU" dirty="0" smtClean="0"/>
              <a:t>Формирование галактик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4537" y="1918041"/>
            <a:ext cx="11340317" cy="4939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81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764271"/>
            <a:ext cx="12293600" cy="784007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893629" y="3436985"/>
            <a:ext cx="339997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Спиральная галактика </a:t>
            </a:r>
            <a:r>
              <a:rPr lang="ru-RU" dirty="0" err="1"/>
              <a:t>Messier</a:t>
            </a:r>
            <a:r>
              <a:rPr lang="ru-RU" dirty="0"/>
              <a:t> 74, расположенная в 32 миллионах световых лет от нас, содержит около 100 миллиардов звезд. </a:t>
            </a:r>
          </a:p>
        </p:txBody>
      </p:sp>
    </p:spTree>
    <p:extLst>
      <p:ext uri="{BB962C8B-B14F-4D97-AF65-F5344CB8AC3E}">
        <p14:creationId xmlns:p14="http://schemas.microsoft.com/office/powerpoint/2010/main" val="1226989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391885" y="-1123043"/>
            <a:ext cx="12743542" cy="910408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95086" y="5657671"/>
            <a:ext cx="58492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Столкновение двух спиральных галактик, которое если и не создаст одну огромную эллиптическую галактику, так уж точно изменит их стройные структуры</a:t>
            </a:r>
          </a:p>
        </p:txBody>
      </p:sp>
    </p:spTree>
    <p:extLst>
      <p:ext uri="{BB962C8B-B14F-4D97-AF65-F5344CB8AC3E}">
        <p14:creationId xmlns:p14="http://schemas.microsoft.com/office/powerpoint/2010/main" val="3435192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81400" y="561801"/>
            <a:ext cx="8610600" cy="1293028"/>
          </a:xfrm>
        </p:spPr>
        <p:txBody>
          <a:bodyPr/>
          <a:lstStyle/>
          <a:p>
            <a:r>
              <a:rPr lang="ru-RU" dirty="0"/>
              <a:t>камертон </a:t>
            </a:r>
            <a:r>
              <a:rPr lang="ru-RU" dirty="0" err="1"/>
              <a:t>хаббла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75086" y="3097286"/>
            <a:ext cx="6476826" cy="358654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30628" y="3928060"/>
            <a:ext cx="539585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/>
              <a:t>Последовательность Хаббла была предложена Эдвином Хабблом в 1926 </a:t>
            </a:r>
            <a:r>
              <a:rPr lang="ru-RU" sz="2200" dirty="0" smtClean="0"/>
              <a:t>году </a:t>
            </a:r>
            <a:r>
              <a:rPr lang="ru-RU" sz="2200" dirty="0"/>
              <a:t>и модифицирована им же в 1936 году. В 1936 году был добавлен класс линзовидных </a:t>
            </a:r>
            <a:r>
              <a:rPr lang="ru-RU" sz="2200" dirty="0" smtClean="0"/>
              <a:t>галактик.</a:t>
            </a:r>
            <a:endParaRPr lang="ru-RU" sz="22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817" y="561801"/>
            <a:ext cx="6633166" cy="241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220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711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90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69173"/>
            <a:ext cx="3828143" cy="1293028"/>
          </a:xfrm>
        </p:spPr>
        <p:txBody>
          <a:bodyPr/>
          <a:lstStyle/>
          <a:p>
            <a:r>
              <a:rPr lang="ru-RU" dirty="0" smtClean="0"/>
              <a:t>галактика </a:t>
            </a:r>
            <a:r>
              <a:rPr lang="ru-RU" dirty="0"/>
              <a:t>—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28142" y="1069174"/>
            <a:ext cx="8363858" cy="514951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гравитационно-связанная </a:t>
            </a:r>
            <a:r>
              <a:rPr lang="ru-RU" dirty="0"/>
              <a:t>система из звёзд, звёздных скоплений, межзвёздного газа и пыли, тёмной материи, планет. Все объекты в составе галактики участвуют в движении относительно общего центра масс.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715" y="2362201"/>
            <a:ext cx="9739086" cy="4495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69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901532"/>
            <a:ext cx="8610600" cy="1293028"/>
          </a:xfrm>
        </p:spPr>
        <p:txBody>
          <a:bodyPr/>
          <a:lstStyle/>
          <a:p>
            <a:pPr algn="l"/>
            <a:r>
              <a:rPr lang="ru-RU" dirty="0"/>
              <a:t>Галактики состоят всего из трех </a:t>
            </a:r>
            <a:r>
              <a:rPr lang="ru-RU" dirty="0" smtClean="0"/>
              <a:t>компонент</a:t>
            </a:r>
            <a:r>
              <a:rPr lang="en-US" dirty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Тёмная материя, составляет основную часть массы</a:t>
            </a:r>
          </a:p>
          <a:p>
            <a:r>
              <a:rPr lang="ru-RU" dirty="0"/>
              <a:t>Межзвездный газ и пыль, которого 10 – 30%</a:t>
            </a:r>
          </a:p>
          <a:p>
            <a:r>
              <a:rPr lang="ru-RU" dirty="0"/>
              <a:t>Звёзды, черные дыры, нейтронные звезды, планеты, астероиды и прочая мелочь общей массой около 1</a:t>
            </a:r>
            <a:r>
              <a:rPr lang="ru-RU" dirty="0" smtClean="0"/>
              <a:t>%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/>
              <a:t>Около 95% галактик собраны в группы. Минимальные группы насчитывают всего несколько десятков объектов, а большие — десятки тысяч. Сотни галактик объединяются в скопления, а тысячи – в </a:t>
            </a:r>
            <a:r>
              <a:rPr lang="ru-RU" dirty="0" smtClean="0"/>
              <a:t>сверхскопления.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1690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46629"/>
            <a:ext cx="8298777" cy="571137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242629" cy="1293028"/>
          </a:xfrm>
        </p:spPr>
        <p:txBody>
          <a:bodyPr/>
          <a:lstStyle/>
          <a:p>
            <a:pPr algn="l"/>
            <a:r>
              <a:rPr lang="ru-RU" dirty="0" smtClean="0"/>
              <a:t>Структура.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97371" y="478972"/>
            <a:ext cx="4194628" cy="6379028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Ядро. Обычно подразумеваются активные ядра в самом центре. В ядрах галактик живут огромные чёрные дыры.</a:t>
            </a:r>
          </a:p>
          <a:p>
            <a:r>
              <a:rPr lang="ru-RU" dirty="0"/>
              <a:t>Диск. В этом тонком слое сконцентрировано наибольшее количество галактических объектов (звезд, газа, пыли).</a:t>
            </a:r>
          </a:p>
          <a:p>
            <a:r>
              <a:rPr lang="ru-RU" dirty="0" err="1"/>
              <a:t>Балдж</a:t>
            </a:r>
            <a:r>
              <a:rPr lang="ru-RU" dirty="0"/>
              <a:t>.  Это яркая внутренняя часть в центре. Буквально означает «вздутие».</a:t>
            </a:r>
          </a:p>
          <a:p>
            <a:r>
              <a:rPr lang="ru-RU" dirty="0"/>
              <a:t>Гало. Это название внешнего сфероидального компонента. Между ним и </a:t>
            </a:r>
            <a:r>
              <a:rPr lang="ru-RU" dirty="0" err="1"/>
              <a:t>балджем</a:t>
            </a:r>
            <a:r>
              <a:rPr lang="ru-RU" dirty="0"/>
              <a:t> нет чёткой границы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1597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63900" y="125744"/>
            <a:ext cx="8610600" cy="1293028"/>
          </a:xfrm>
        </p:spPr>
        <p:txBody>
          <a:bodyPr/>
          <a:lstStyle/>
          <a:p>
            <a:r>
              <a:rPr lang="ru-RU" dirty="0" smtClean="0"/>
              <a:t>Основные виды галактик 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6686" y="1623069"/>
            <a:ext cx="5134429" cy="5142411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Эллиптические.</a:t>
            </a:r>
            <a:r>
              <a:rPr lang="ru-RU" dirty="0"/>
              <a:t> У них нет дисковой составляющей, или же она </a:t>
            </a:r>
            <a:r>
              <a:rPr lang="ru-RU" dirty="0" err="1"/>
              <a:t>малоконтрастна</a:t>
            </a:r>
            <a:r>
              <a:rPr lang="ru-RU" dirty="0"/>
              <a:t>.</a:t>
            </a:r>
          </a:p>
          <a:p>
            <a:r>
              <a:rPr lang="ru-RU" b="1" dirty="0"/>
              <a:t>Спиральные.</a:t>
            </a:r>
            <a:r>
              <a:rPr lang="ru-RU" dirty="0"/>
              <a:t> Имеют спиральные ветви, реже выраженные в кольца.</a:t>
            </a:r>
          </a:p>
          <a:p>
            <a:r>
              <a:rPr lang="ru-RU" b="1" dirty="0"/>
              <a:t>Линзообразные.</a:t>
            </a:r>
            <a:r>
              <a:rPr lang="ru-RU" dirty="0"/>
              <a:t> Отличаются от спиральных только отсутствием чёткого спирального рукава. Процент межзвёздного газа в них мал, поэтому темп образования новых звезд в них низок.</a:t>
            </a:r>
          </a:p>
          <a:p>
            <a:r>
              <a:rPr lang="ru-RU" b="1" dirty="0"/>
              <a:t>Неправильные.</a:t>
            </a:r>
            <a:r>
              <a:rPr lang="ru-RU" dirty="0"/>
              <a:t> Имеют клочковатую, изорванную структуру. Содержат в себе до 50% межзвездного газа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788" y="1661164"/>
            <a:ext cx="5348412" cy="484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54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5989" y="-165267"/>
            <a:ext cx="5959072" cy="39478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86100"/>
            <a:ext cx="5486400" cy="3771900"/>
          </a:xfrm>
          <a:prstGeom prst="rect">
            <a:avLst/>
          </a:prstGeom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74486" y="5069011"/>
            <a:ext cx="10820400" cy="402412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8892" y="850964"/>
            <a:ext cx="3923877" cy="4521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95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086850" y="3810000"/>
            <a:ext cx="3105150" cy="304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50887"/>
            <a:ext cx="4307113" cy="430711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0323" y="708707"/>
            <a:ext cx="5933317" cy="4449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6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19687" y="2614839"/>
            <a:ext cx="5972313" cy="402431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82927"/>
            <a:ext cx="6219687" cy="414645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9686" y="0"/>
            <a:ext cx="5972314" cy="32099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" y="3209925"/>
            <a:ext cx="6219685" cy="390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788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01243" y="1283833"/>
            <a:ext cx="7371443" cy="552858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314" y="3251200"/>
            <a:ext cx="3946171" cy="36068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0315" y="-1"/>
            <a:ext cx="6858000" cy="4078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59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лед самолета">
  <a:themeElements>
    <a:clrScheme name="След самолета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E5224E"/>
      </a:accent1>
      <a:accent2>
        <a:srgbClr val="9D074E"/>
      </a:accent2>
      <a:accent3>
        <a:srgbClr val="7F2294"/>
      </a:accent3>
      <a:accent4>
        <a:srgbClr val="8D65EA"/>
      </a:accent4>
      <a:accent5>
        <a:srgbClr val="588FE2"/>
      </a:accent5>
      <a:accent6>
        <a:srgbClr val="127CA4"/>
      </a:accent6>
      <a:hlink>
        <a:srgbClr val="FB4AB6"/>
      </a:hlink>
      <a:folHlink>
        <a:srgbClr val="F98FE9"/>
      </a:folHlink>
    </a:clrScheme>
    <a:fontScheme name="След самолета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6DB8EB18-3657-4051-A897-2ED38832359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791</TotalTime>
  <Words>252</Words>
  <Application>Microsoft Office PowerPoint</Application>
  <PresentationFormat>Широкоэкранный</PresentationFormat>
  <Paragraphs>26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Arial</vt:lpstr>
      <vt:lpstr>Century Gothic</vt:lpstr>
      <vt:lpstr>След самолета</vt:lpstr>
      <vt:lpstr>Галактики.  Эволюция галактик.</vt:lpstr>
      <vt:lpstr>галактика — </vt:lpstr>
      <vt:lpstr>Галактики состоят всего из трех компонент:</vt:lpstr>
      <vt:lpstr>Структура. </vt:lpstr>
      <vt:lpstr>Основные виды галактик 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Формирование галактик </vt:lpstr>
      <vt:lpstr>Презентация PowerPoint</vt:lpstr>
      <vt:lpstr>Презентация PowerPoint</vt:lpstr>
      <vt:lpstr>камертон хаббла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Галактики.  Эволюция галактик.</dc:title>
  <dc:creator>RePack by Diakov</dc:creator>
  <cp:lastModifiedBy>Степанова Анастасия Олеговна</cp:lastModifiedBy>
  <cp:revision>17</cp:revision>
  <dcterms:created xsi:type="dcterms:W3CDTF">2018-04-18T18:32:54Z</dcterms:created>
  <dcterms:modified xsi:type="dcterms:W3CDTF">2022-05-16T09:07:23Z</dcterms:modified>
</cp:coreProperties>
</file>