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87" r:id="rId3"/>
    <p:sldId id="264" r:id="rId4"/>
    <p:sldId id="265" r:id="rId5"/>
    <p:sldId id="285" r:id="rId6"/>
    <p:sldId id="266" r:id="rId7"/>
    <p:sldId id="268" r:id="rId8"/>
    <p:sldId id="269" r:id="rId9"/>
    <p:sldId id="270" r:id="rId10"/>
    <p:sldId id="271" r:id="rId11"/>
    <p:sldId id="275" r:id="rId12"/>
    <p:sldId id="276" r:id="rId13"/>
    <p:sldId id="277" r:id="rId14"/>
    <p:sldId id="286" r:id="rId15"/>
    <p:sldId id="278" r:id="rId16"/>
    <p:sldId id="279" r:id="rId17"/>
    <p:sldId id="280" r:id="rId18"/>
    <p:sldId id="281" r:id="rId19"/>
    <p:sldId id="282" r:id="rId20"/>
    <p:sldId id="288" r:id="rId21"/>
    <p:sldId id="283" r:id="rId22"/>
    <p:sldId id="284" r:id="rId23"/>
    <p:sldId id="273" r:id="rId24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8FD8"/>
    <a:srgbClr val="6E46AA"/>
    <a:srgbClr val="FD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 descr="图片8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  <a:ea typeface="宋体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1614378"/>
            <a:ext cx="7772400" cy="646331"/>
          </a:xfrm>
        </p:spPr>
        <p:txBody>
          <a:bodyPr/>
          <a:lstStyle>
            <a:lvl1pPr algn="ctr"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endParaRPr lang="zh-CN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2428875"/>
            <a:ext cx="6400800" cy="523220"/>
          </a:xfrm>
        </p:spPr>
        <p:txBody>
          <a:bodyPr>
            <a:spAutoFit/>
          </a:bodyPr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endParaRPr 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FC22A-32F2-4A1B-AEF8-99B2C8159503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357EB0-91E4-4275-AC6A-96A81A4AFA70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40513" y="292100"/>
            <a:ext cx="2057400" cy="57308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292100"/>
            <a:ext cx="6019800" cy="5730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CF4EF-B233-4AA3-9028-55AB87643CD4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4C36EC-2277-4F48-B19C-5FB21D5129DE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45EB3-3407-4C39-B139-E921E390AE53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98563"/>
            <a:ext cx="4038600" cy="4824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9313" y="1198563"/>
            <a:ext cx="4038600" cy="4824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B918B0-B9AD-402D-8DA4-05F31B960FBA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AC77F6-C603-4587-8F44-BD21E28B3DF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3BDEAA-5228-4364-8F75-63ADAB33F5BA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68B481-7AA2-4CD1-A2D0-C1E797E49142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731C4-C63E-485E-A937-79E06784CC3A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28C203-3FBC-44AC-A3A7-EA35A023B44C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 descr="图片9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  <a:ea typeface="宋体" charset="-122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287338"/>
            <a:ext cx="82296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98563"/>
            <a:ext cx="8229600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  <a:ea typeface="宋体" charset="-122"/>
              </a:defRPr>
            </a:lvl1pPr>
          </a:lstStyle>
          <a:p>
            <a:pPr>
              <a:defRPr/>
            </a:pPr>
            <a:fld id="{345EF962-6CF1-47E1-9598-869370EEF974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iming>
    <p:tnLst>
      <p:par>
        <p:cTn id="1" dur="indefinite" restart="never" nodeType="tmRoot"/>
      </p:par>
    </p:tnLst>
  </p:timing>
  <p:txStyles>
    <p:titleStyle>
      <a:lvl1pPr algn="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SimHei" pitchFamily="49" charset="-122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SimHei" pitchFamily="49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SimHei" pitchFamily="49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SimHei" pitchFamily="49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SimHei" pitchFamily="49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2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2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2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SimHei" pitchFamily="49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SimHei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SimHei" pitchFamily="49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SimHei" pitchFamily="49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SimHei" pitchFamily="49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https://yt3.ggpht.com/a/AATXAJzRUoeKaH8fRJV903eNe2Gpa_4oUVXTeTlnR5Az=s900-c-k-c0xffffffff-no-rj-m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214554"/>
            <a:ext cx="4500594" cy="4500594"/>
          </a:xfrm>
          <a:prstGeom prst="rect">
            <a:avLst/>
          </a:prstGeom>
          <a:noFill/>
        </p:spPr>
      </p:pic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428596" y="714356"/>
            <a:ext cx="8229600" cy="4824412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188FD8"/>
                </a:solidFill>
                <a:latin typeface="Bookman Old Style" pitchFamily="18" charset="0"/>
              </a:rPr>
              <a:t>Имена, имена, имена</a:t>
            </a:r>
          </a:p>
          <a:p>
            <a:pPr algn="ctr">
              <a:buNone/>
            </a:pPr>
            <a:r>
              <a:rPr lang="ru-RU" dirty="0" smtClean="0">
                <a:solidFill>
                  <a:srgbClr val="188FD8"/>
                </a:solidFill>
                <a:latin typeface="Bookman Old Style" pitchFamily="18" charset="0"/>
              </a:rPr>
              <a:t>В нашей речи звучат не случайно.</a:t>
            </a:r>
          </a:p>
          <a:p>
            <a:pPr algn="ctr">
              <a:buNone/>
            </a:pPr>
            <a:r>
              <a:rPr lang="ru-RU" dirty="0" smtClean="0">
                <a:solidFill>
                  <a:srgbClr val="188FD8"/>
                </a:solidFill>
                <a:latin typeface="Bookman Old Style" pitchFamily="18" charset="0"/>
              </a:rPr>
              <a:t>Как загадочна эта страна,</a:t>
            </a:r>
          </a:p>
          <a:p>
            <a:pPr algn="ctr">
              <a:buNone/>
            </a:pPr>
            <a:r>
              <a:rPr lang="ru-RU" dirty="0" smtClean="0">
                <a:solidFill>
                  <a:srgbClr val="188FD8"/>
                </a:solidFill>
                <a:latin typeface="Bookman Old Style" pitchFamily="18" charset="0"/>
              </a:rPr>
              <a:t>Так и имя — загадка и тайна.</a:t>
            </a:r>
            <a:endParaRPr lang="ru-RU" dirty="0">
              <a:solidFill>
                <a:srgbClr val="188FD8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285728"/>
            <a:ext cx="8229600" cy="5737247"/>
          </a:xfrm>
        </p:spPr>
        <p:txBody>
          <a:bodyPr/>
          <a:lstStyle/>
          <a:p>
            <a:pPr algn="just"/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Начиная с 10 века и вплоть до 17 века, существовала традиция давать ребёнку два имени: крестильное церковное имя и мирское имя, даваемое родителями. При этом крестильное имя было обязательным, а мирское - нет. </a:t>
            </a:r>
          </a:p>
          <a:p>
            <a:endParaRPr lang="ru-RU" dirty="0"/>
          </a:p>
        </p:txBody>
      </p:sp>
      <p:sp>
        <p:nvSpPr>
          <p:cNvPr id="34818" name="AutoShape 2" descr="https://kokurka.ru/wp-content/uploads/2019/12/kreshhenie_mladents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0" name="AutoShape 4" descr="https://kokurka.ru/wp-content/uploads/2019/12/kreshhenie_mladents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2" name="AutoShape 6" descr="https://kokurka.ru/wp-content/uploads/2019/12/kreshhenie_mladents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24" name="Picture 8" descr="https://2.bp.blogspot.com/-pIMY9kuiJYw/XEa-mpn9aCI/AAAAAAAAFKk/g_lcLGl8zxgVNh6YIqTqMWkj8aFJi-lrwCLcBGAs/s1600/2559918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2269" y="2000240"/>
            <a:ext cx="7869297" cy="4705353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1\Desktop\для выступления\изображение_viber_2021-10-22_17-03-53-506.jpg"/>
          <p:cNvPicPr>
            <a:picLocks noChangeAspect="1" noChangeArrowheads="1"/>
          </p:cNvPicPr>
          <p:nvPr/>
        </p:nvPicPr>
        <p:blipFill>
          <a:blip r:embed="rId2" cstate="print"/>
          <a:srcRect t="11451" r="2288" b="24426"/>
          <a:stretch>
            <a:fillRect/>
          </a:stretch>
        </p:blipFill>
        <p:spPr bwMode="auto">
          <a:xfrm>
            <a:off x="1173593" y="3357562"/>
            <a:ext cx="3755597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0"/>
            <a:ext cx="8229600" cy="6022975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188FD8"/>
                </a:solidFill>
                <a:latin typeface="Bookman Old Style" pitchFamily="18" charset="0"/>
              </a:rPr>
              <a:t>Анкетирование среди обучающихся начальной школы</a:t>
            </a:r>
            <a:endParaRPr lang="ru-RU" sz="2600" b="1" dirty="0" smtClean="0">
              <a:solidFill>
                <a:srgbClr val="188FD8"/>
              </a:solidFill>
              <a:latin typeface="Bookman Old Style" pitchFamily="18" charset="0"/>
            </a:endParaRPr>
          </a:p>
          <a:p>
            <a:pPr algn="just">
              <a:buNone/>
            </a:pPr>
            <a:endParaRPr lang="ru-RU" dirty="0">
              <a:solidFill>
                <a:srgbClr val="188FD8"/>
              </a:solidFill>
              <a:latin typeface="Bookman Old Style" pitchFamily="18" charset="0"/>
            </a:endParaRPr>
          </a:p>
        </p:txBody>
      </p:sp>
      <p:pic>
        <p:nvPicPr>
          <p:cNvPr id="1026" name="Picture 2" descr="C:\Users\1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857232"/>
            <a:ext cx="7072362" cy="2214578"/>
          </a:xfrm>
          <a:prstGeom prst="rect">
            <a:avLst/>
          </a:prstGeom>
          <a:noFill/>
        </p:spPr>
      </p:pic>
      <p:pic>
        <p:nvPicPr>
          <p:cNvPr id="6" name="Picture 1" descr="C:\Users\1\Desktop\для выступления\изображение_viber_2022-03-25_16-15-47-6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3071810"/>
            <a:ext cx="2518190" cy="33575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214290"/>
            <a:ext cx="8229600" cy="5808685"/>
          </a:xfrm>
        </p:spPr>
        <p:txBody>
          <a:bodyPr/>
          <a:lstStyle/>
          <a:p>
            <a:pPr algn="ctr">
              <a:buNone/>
            </a:pPr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Анкетирование позволило ответить на вопрос </a:t>
            </a:r>
          </a:p>
          <a:p>
            <a:pPr algn="ctr">
              <a:buNone/>
            </a:pPr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почему или в честь кого называют людей? </a:t>
            </a:r>
            <a:endParaRPr lang="ru-RU" sz="2400" dirty="0">
              <a:solidFill>
                <a:srgbClr val="188FD8"/>
              </a:solidFill>
              <a:latin typeface="Bookman Old Style" pitchFamily="18" charset="0"/>
            </a:endParaRPr>
          </a:p>
        </p:txBody>
      </p:sp>
      <p:pic>
        <p:nvPicPr>
          <p:cNvPr id="5" name="Рисунок 4" descr="22.jpg"/>
          <p:cNvPicPr>
            <a:picLocks noChangeAspect="1"/>
          </p:cNvPicPr>
          <p:nvPr/>
        </p:nvPicPr>
        <p:blipFill>
          <a:blip r:embed="rId2" cstate="print"/>
          <a:srcRect l="6104" t="8115" r="27343" b="39223"/>
          <a:stretch>
            <a:fillRect/>
          </a:stretch>
        </p:blipFill>
        <p:spPr>
          <a:xfrm>
            <a:off x="0" y="1357298"/>
            <a:ext cx="9144000" cy="5072098"/>
          </a:xfrm>
          <a:prstGeom prst="rect">
            <a:avLst/>
          </a:prstGeom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285728"/>
            <a:ext cx="8229600" cy="5737247"/>
          </a:xfrm>
        </p:spPr>
        <p:txBody>
          <a:bodyPr/>
          <a:lstStyle/>
          <a:p>
            <a:pPr algn="ctr">
              <a:buNone/>
            </a:pPr>
            <a:r>
              <a:rPr lang="ru-RU" sz="2400" b="1" dirty="0" smtClean="0">
                <a:solidFill>
                  <a:srgbClr val="188FD8"/>
                </a:solidFill>
                <a:latin typeface="Bookman Old Style" pitchFamily="18" charset="0"/>
              </a:rPr>
              <a:t>Мы решили продолжить работу и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188FD8"/>
                </a:solidFill>
                <a:latin typeface="Bookman Old Style" pitchFamily="18" charset="0"/>
              </a:rPr>
              <a:t>определить самые распространенные и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188FD8"/>
                </a:solidFill>
                <a:latin typeface="Bookman Old Style" pitchFamily="18" charset="0"/>
              </a:rPr>
              <a:t>редкие имена в нашей школе.</a:t>
            </a:r>
            <a:endParaRPr lang="ru-RU" sz="2400" b="1" dirty="0"/>
          </a:p>
        </p:txBody>
      </p:sp>
      <p:pic>
        <p:nvPicPr>
          <p:cNvPr id="4" name="Рисунок 3" descr="33.jpg"/>
          <p:cNvPicPr>
            <a:picLocks noChangeAspect="1"/>
          </p:cNvPicPr>
          <p:nvPr/>
        </p:nvPicPr>
        <p:blipFill>
          <a:blip r:embed="rId2" cstate="print"/>
          <a:srcRect l="5468" t="9114" r="29687" b="36740"/>
          <a:stretch>
            <a:fillRect/>
          </a:stretch>
        </p:blipFill>
        <p:spPr>
          <a:xfrm>
            <a:off x="500034" y="1643050"/>
            <a:ext cx="8349498" cy="4929222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285728"/>
            <a:ext cx="8229600" cy="5737247"/>
          </a:xfrm>
        </p:spPr>
        <p:txBody>
          <a:bodyPr/>
          <a:lstStyle/>
          <a:p>
            <a:pPr algn="just">
              <a:buNone/>
            </a:pPr>
            <a:r>
              <a:rPr lang="ru-RU" sz="2600" dirty="0" smtClean="0">
                <a:solidFill>
                  <a:srgbClr val="188FD8"/>
                </a:solidFill>
                <a:latin typeface="Bookman Old Style" pitchFamily="18" charset="0"/>
              </a:rPr>
              <a:t>    </a:t>
            </a:r>
            <a:r>
              <a:rPr lang="ru-RU" sz="2600" b="1" u="sng" dirty="0" smtClean="0">
                <a:solidFill>
                  <a:srgbClr val="188FD8"/>
                </a:solidFill>
                <a:latin typeface="Bookman Old Style" pitchFamily="18" charset="0"/>
              </a:rPr>
              <a:t>3 место </a:t>
            </a:r>
            <a:r>
              <a:rPr lang="ru-RU" sz="2600" dirty="0" smtClean="0">
                <a:solidFill>
                  <a:srgbClr val="188FD8"/>
                </a:solidFill>
                <a:latin typeface="Bookman Old Style" pitchFamily="18" charset="0"/>
              </a:rPr>
              <a:t>– </a:t>
            </a:r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Алёна, Алиса, Артём, Алина, </a:t>
            </a:r>
            <a:r>
              <a:rPr lang="ru-RU" sz="2400" dirty="0" err="1" smtClean="0">
                <a:solidFill>
                  <a:srgbClr val="188FD8"/>
                </a:solidFill>
                <a:latin typeface="Bookman Old Style" pitchFamily="18" charset="0"/>
              </a:rPr>
              <a:t>Аксения</a:t>
            </a:r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, Вероника, Виктория, Денис, Илья, Ксения, Михаил, Наталья, Павел, Полина, Светлана, Сергей, Яна, Юлия, Софья ( всего 19 имён).</a:t>
            </a:r>
            <a:endParaRPr lang="ru-RU" sz="2600" dirty="0">
              <a:solidFill>
                <a:srgbClr val="188FD8"/>
              </a:solidFill>
              <a:latin typeface="Bookman Old Style" pitchFamily="18" charset="0"/>
            </a:endParaRPr>
          </a:p>
        </p:txBody>
      </p:sp>
      <p:pic>
        <p:nvPicPr>
          <p:cNvPr id="34820" name="Picture 4" descr="облако сл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1928778"/>
            <a:ext cx="4929222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500042"/>
            <a:ext cx="8229600" cy="5522933"/>
          </a:xfrm>
        </p:spPr>
        <p:txBody>
          <a:bodyPr/>
          <a:lstStyle/>
          <a:p>
            <a:pPr algn="just"/>
            <a:r>
              <a:rPr lang="ru-RU" sz="2400" b="1" dirty="0" smtClean="0">
                <a:solidFill>
                  <a:srgbClr val="188FD8"/>
                </a:solidFill>
                <a:latin typeface="Bookman Old Style" pitchFamily="18" charset="0"/>
              </a:rPr>
              <a:t>Есть ребята, которые являются единственными обладателями имени в нашей школе: </a:t>
            </a:r>
          </a:p>
          <a:p>
            <a:pPr algn="just">
              <a:buNone/>
            </a:pPr>
            <a:r>
              <a:rPr lang="ru-RU" sz="2400" b="1" dirty="0" smtClean="0">
                <a:solidFill>
                  <a:srgbClr val="00B0F0"/>
                </a:solidFill>
                <a:latin typeface="Bookman Old Style" pitchFamily="18" charset="0"/>
              </a:rPr>
              <a:t>   </a:t>
            </a:r>
            <a:r>
              <a:rPr lang="ru-RU" sz="2400" dirty="0" smtClean="0">
                <a:solidFill>
                  <a:srgbClr val="00B0F0"/>
                </a:solidFill>
                <a:latin typeface="Bookman Old Style" pitchFamily="18" charset="0"/>
              </a:rPr>
              <a:t>Анастасия, Александр, Артур, Анатолий,</a:t>
            </a:r>
          </a:p>
          <a:p>
            <a:pPr algn="just">
              <a:buNone/>
            </a:pPr>
            <a:r>
              <a:rPr lang="ru-RU" sz="2400" dirty="0" smtClean="0">
                <a:solidFill>
                  <a:srgbClr val="00B0F0"/>
                </a:solidFill>
                <a:latin typeface="Bookman Old Style" pitchFamily="18" charset="0"/>
              </a:rPr>
              <a:t>   Богдан, Вадим, Владислав, Галина,</a:t>
            </a:r>
          </a:p>
          <a:p>
            <a:pPr algn="just">
              <a:buNone/>
            </a:pPr>
            <a:r>
              <a:rPr lang="ru-RU" sz="2400" dirty="0" smtClean="0">
                <a:solidFill>
                  <a:srgbClr val="00B0F0"/>
                </a:solidFill>
                <a:latin typeface="Bookman Old Style" pitchFamily="18" charset="0"/>
              </a:rPr>
              <a:t>   Евгения, Евгений, Ирина, Кирилл, Кира,</a:t>
            </a:r>
          </a:p>
          <a:p>
            <a:pPr algn="just">
              <a:buNone/>
            </a:pPr>
            <a:r>
              <a:rPr lang="ru-RU" sz="2400" dirty="0" smtClean="0">
                <a:solidFill>
                  <a:srgbClr val="00B0F0"/>
                </a:solidFill>
                <a:latin typeface="Bookman Old Style" pitchFamily="18" charset="0"/>
              </a:rPr>
              <a:t>   Маргарита, Максим, Надежда, </a:t>
            </a:r>
            <a:r>
              <a:rPr lang="ru-RU" sz="2400" dirty="0" err="1" smtClean="0">
                <a:solidFill>
                  <a:srgbClr val="00B0F0"/>
                </a:solidFill>
                <a:latin typeface="Bookman Old Style" pitchFamily="18" charset="0"/>
              </a:rPr>
              <a:t>Снежана</a:t>
            </a:r>
            <a:r>
              <a:rPr lang="ru-RU" sz="2400" dirty="0" smtClean="0">
                <a:solidFill>
                  <a:srgbClr val="00B0F0"/>
                </a:solidFill>
                <a:latin typeface="Bookman Old Style" pitchFamily="18" charset="0"/>
              </a:rPr>
              <a:t>,</a:t>
            </a:r>
          </a:p>
          <a:p>
            <a:pPr algn="just">
              <a:buNone/>
            </a:pPr>
            <a:r>
              <a:rPr lang="ru-RU" sz="2400" dirty="0" smtClean="0">
                <a:solidFill>
                  <a:srgbClr val="00B0F0"/>
                </a:solidFill>
                <a:latin typeface="Bookman Old Style" pitchFamily="18" charset="0"/>
              </a:rPr>
              <a:t>   Станислав, </a:t>
            </a:r>
            <a:r>
              <a:rPr lang="ru-RU" sz="2400" dirty="0" err="1" smtClean="0">
                <a:solidFill>
                  <a:srgbClr val="00B0F0"/>
                </a:solidFill>
                <a:latin typeface="Bookman Old Style" pitchFamily="18" charset="0"/>
              </a:rPr>
              <a:t>Ульяна</a:t>
            </a:r>
            <a:r>
              <a:rPr lang="ru-RU" sz="2400" dirty="0" smtClean="0">
                <a:solidFill>
                  <a:srgbClr val="00B0F0"/>
                </a:solidFill>
                <a:latin typeface="Bookman Old Style" pitchFamily="18" charset="0"/>
              </a:rPr>
              <a:t>, Фаина, Игорь, Роман,</a:t>
            </a:r>
          </a:p>
          <a:p>
            <a:pPr algn="just">
              <a:buNone/>
            </a:pPr>
            <a:r>
              <a:rPr lang="ru-RU" sz="2400" dirty="0" smtClean="0">
                <a:solidFill>
                  <a:srgbClr val="00B0F0"/>
                </a:solidFill>
                <a:latin typeface="Bookman Old Style" pitchFamily="18" charset="0"/>
              </a:rPr>
              <a:t>   Варвара, </a:t>
            </a:r>
            <a:r>
              <a:rPr lang="ru-RU" sz="2400" dirty="0" err="1" smtClean="0">
                <a:solidFill>
                  <a:srgbClr val="00B0F0"/>
                </a:solidFill>
                <a:latin typeface="Bookman Old Style" pitchFamily="18" charset="0"/>
              </a:rPr>
              <a:t>Карина</a:t>
            </a:r>
            <a:r>
              <a:rPr lang="ru-RU" sz="2400" dirty="0" smtClean="0">
                <a:solidFill>
                  <a:srgbClr val="00B0F0"/>
                </a:solidFill>
                <a:latin typeface="Bookman Old Style" pitchFamily="18" charset="0"/>
              </a:rPr>
              <a:t>, Вера, Константин, Захар</a:t>
            </a:r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 </a:t>
            </a:r>
          </a:p>
          <a:p>
            <a:pPr algn="just">
              <a:buNone/>
            </a:pPr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   </a:t>
            </a:r>
            <a:r>
              <a:rPr lang="ru-RU" sz="2400" dirty="0" smtClean="0">
                <a:solidFill>
                  <a:srgbClr val="00B0F0"/>
                </a:solidFill>
                <a:latin typeface="Bookman Old Style" pitchFamily="18" charset="0"/>
              </a:rPr>
              <a:t>( всего 27 имён). </a:t>
            </a:r>
          </a:p>
          <a:p>
            <a:pPr algn="just"/>
            <a:r>
              <a:rPr lang="ru-RU" sz="2400" b="1" dirty="0" smtClean="0">
                <a:solidFill>
                  <a:srgbClr val="188FD8"/>
                </a:solidFill>
                <a:latin typeface="Bookman Old Style" pitchFamily="18" charset="0"/>
              </a:rPr>
              <a:t>Это самые  </a:t>
            </a:r>
            <a:r>
              <a:rPr lang="ru-RU" sz="2400" b="1" u="sng" dirty="0" smtClean="0">
                <a:solidFill>
                  <a:srgbClr val="188FD8"/>
                </a:solidFill>
                <a:latin typeface="Bookman Old Style" pitchFamily="18" charset="0"/>
              </a:rPr>
              <a:t>редкие имена в нашей школе</a:t>
            </a:r>
            <a:r>
              <a:rPr lang="ru-RU" sz="2400" b="1" dirty="0" smtClean="0">
                <a:solidFill>
                  <a:srgbClr val="188FD8"/>
                </a:solidFill>
                <a:latin typeface="Bookman Old Style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9286908" cy="5808685"/>
          </a:xfrm>
        </p:spPr>
        <p:txBody>
          <a:bodyPr/>
          <a:lstStyle/>
          <a:p>
            <a:pPr algn="ctr">
              <a:buNone/>
            </a:pPr>
            <a:r>
              <a:rPr lang="ru-RU" sz="2400" b="1" u="sng" dirty="0" smtClean="0">
                <a:solidFill>
                  <a:srgbClr val="188FD8"/>
                </a:solidFill>
                <a:latin typeface="Bookman Old Style" pitchFamily="18" charset="0"/>
              </a:rPr>
              <a:t>5 из 7 имен нашего класса</a:t>
            </a:r>
          </a:p>
          <a:p>
            <a:pPr algn="ctr">
              <a:buNone/>
            </a:pPr>
            <a:r>
              <a:rPr lang="ru-RU" sz="2400" b="1" u="sng" dirty="0" smtClean="0">
                <a:solidFill>
                  <a:srgbClr val="188FD8"/>
                </a:solidFill>
                <a:latin typeface="Bookman Old Style" pitchFamily="18" charset="0"/>
              </a:rPr>
              <a:t> являются самыми популярными в школе.</a:t>
            </a:r>
          </a:p>
          <a:p>
            <a:pPr algn="just"/>
            <a:endParaRPr lang="ru-RU" dirty="0" smtClean="0">
              <a:solidFill>
                <a:srgbClr val="188FD8"/>
              </a:solidFill>
              <a:latin typeface="Bookman Old Style" pitchFamily="18" charset="0"/>
            </a:endParaRPr>
          </a:p>
          <a:p>
            <a:pPr algn="just"/>
            <a:endParaRPr lang="ru-RU" dirty="0"/>
          </a:p>
        </p:txBody>
      </p:sp>
      <p:pic>
        <p:nvPicPr>
          <p:cNvPr id="1026" name="Picture 2" descr="E:\Фото\FaceApp_1621692031325.jpg"/>
          <p:cNvPicPr>
            <a:picLocks noChangeAspect="1" noChangeArrowheads="1"/>
          </p:cNvPicPr>
          <p:nvPr/>
        </p:nvPicPr>
        <p:blipFill>
          <a:blip r:embed="rId2" cstate="print"/>
          <a:srcRect l="17500" t="33751" r="40000" b="36718"/>
          <a:stretch>
            <a:fillRect/>
          </a:stretch>
        </p:blipFill>
        <p:spPr bwMode="auto">
          <a:xfrm>
            <a:off x="500034" y="2643182"/>
            <a:ext cx="2081907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142844" y="1928802"/>
            <a:ext cx="2357454" cy="714380"/>
          </a:xfrm>
          <a:prstGeom prst="wedgeRoundRectCallout">
            <a:avLst>
              <a:gd name="adj1" fmla="val -1425"/>
              <a:gd name="adj2" fmla="val 82022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188FD8"/>
                </a:solidFill>
                <a:latin typeface="Book Antiqua" pitchFamily="18" charset="0"/>
              </a:rPr>
              <a:t>Дмитрий</a:t>
            </a:r>
            <a:endParaRPr lang="ru-RU" sz="2800" b="1" dirty="0">
              <a:solidFill>
                <a:srgbClr val="188FD8"/>
              </a:solidFill>
              <a:latin typeface="Book Antiqua" pitchFamily="18" charset="0"/>
            </a:endParaRPr>
          </a:p>
        </p:txBody>
      </p:sp>
      <p:pic>
        <p:nvPicPr>
          <p:cNvPr id="1027" name="Picture 3" descr="E:\Фото\FaceApp_1621691988576.jpg"/>
          <p:cNvPicPr>
            <a:picLocks noChangeAspect="1" noChangeArrowheads="1"/>
          </p:cNvPicPr>
          <p:nvPr/>
        </p:nvPicPr>
        <p:blipFill>
          <a:blip r:embed="rId3" cstate="print"/>
          <a:srcRect l="19252" t="32086" r="37725" b="40640"/>
          <a:stretch>
            <a:fillRect/>
          </a:stretch>
        </p:blipFill>
        <p:spPr bwMode="auto">
          <a:xfrm>
            <a:off x="2786050" y="2428868"/>
            <a:ext cx="2214578" cy="1871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E:\Фото\FaceApp_1621691892766.jpg"/>
          <p:cNvPicPr>
            <a:picLocks noChangeAspect="1" noChangeArrowheads="1"/>
          </p:cNvPicPr>
          <p:nvPr/>
        </p:nvPicPr>
        <p:blipFill>
          <a:blip r:embed="rId4" cstate="print"/>
          <a:srcRect l="20195" t="29127" r="39415" b="41745"/>
          <a:stretch>
            <a:fillRect/>
          </a:stretch>
        </p:blipFill>
        <p:spPr bwMode="auto">
          <a:xfrm>
            <a:off x="4429124" y="2643182"/>
            <a:ext cx="2071702" cy="1992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3357554" y="1571612"/>
            <a:ext cx="2428892" cy="714380"/>
          </a:xfrm>
          <a:prstGeom prst="wedgeRoundRectCallout">
            <a:avLst>
              <a:gd name="adj1" fmla="val -478"/>
              <a:gd name="adj2" fmla="val 136346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188FD8"/>
                </a:solidFill>
                <a:latin typeface="Book Antiqua" pitchFamily="18" charset="0"/>
              </a:rPr>
              <a:t>Ангелина</a:t>
            </a:r>
            <a:endParaRPr lang="ru-RU" sz="2800" b="1" dirty="0">
              <a:solidFill>
                <a:srgbClr val="188FD8"/>
              </a:solidFill>
              <a:latin typeface="Book Antiqua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6578" y="2357430"/>
            <a:ext cx="2038342" cy="2032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Скругленная прямоугольная выноска 10"/>
          <p:cNvSpPr/>
          <p:nvPr/>
        </p:nvSpPr>
        <p:spPr>
          <a:xfrm>
            <a:off x="6715108" y="1571612"/>
            <a:ext cx="2428892" cy="642942"/>
          </a:xfrm>
          <a:prstGeom prst="wedgeRoundRectCallout">
            <a:avLst>
              <a:gd name="adj1" fmla="val 5205"/>
              <a:gd name="adj2" fmla="val 113136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188FD8"/>
                </a:solidFill>
                <a:latin typeface="Book Antiqua" pitchFamily="18" charset="0"/>
              </a:rPr>
              <a:t>Елизавета</a:t>
            </a:r>
            <a:endParaRPr lang="ru-RU" sz="2800" b="1" dirty="0">
              <a:solidFill>
                <a:srgbClr val="188FD8"/>
              </a:solidFill>
              <a:latin typeface="Book Antiqua" pitchFamily="18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57422" y="4500570"/>
            <a:ext cx="2190744" cy="2204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Скругленная прямоугольная выноска 12"/>
          <p:cNvSpPr/>
          <p:nvPr/>
        </p:nvSpPr>
        <p:spPr>
          <a:xfrm>
            <a:off x="357158" y="4643446"/>
            <a:ext cx="2428892" cy="714380"/>
          </a:xfrm>
          <a:prstGeom prst="wedgeRoundRectCallout">
            <a:avLst>
              <a:gd name="adj1" fmla="val 52796"/>
              <a:gd name="adj2" fmla="val 97705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188FD8"/>
                </a:solidFill>
                <a:latin typeface="Book Antiqua" pitchFamily="18" charset="0"/>
              </a:rPr>
              <a:t>Александра</a:t>
            </a:r>
            <a:endParaRPr lang="ru-RU" sz="2800" b="1" dirty="0">
              <a:solidFill>
                <a:srgbClr val="188FD8"/>
              </a:solidFill>
              <a:latin typeface="Book Antiqua" pitchFamily="18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29190" y="4643446"/>
            <a:ext cx="2158523" cy="2077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Скругленная прямоугольная выноска 14"/>
          <p:cNvSpPr/>
          <p:nvPr/>
        </p:nvSpPr>
        <p:spPr>
          <a:xfrm>
            <a:off x="6715108" y="4500570"/>
            <a:ext cx="2428892" cy="714380"/>
          </a:xfrm>
          <a:prstGeom prst="wedgeRoundRectCallout">
            <a:avLst>
              <a:gd name="adj1" fmla="val -51265"/>
              <a:gd name="adj2" fmla="val 91667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188FD8"/>
                </a:solidFill>
                <a:latin typeface="Book Antiqua" pitchFamily="18" charset="0"/>
              </a:rPr>
              <a:t>Антон</a:t>
            </a:r>
            <a:endParaRPr lang="ru-RU" sz="2800" b="1" dirty="0">
              <a:solidFill>
                <a:srgbClr val="188FD8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4.jpg"/>
          <p:cNvPicPr>
            <a:picLocks noChangeAspect="1"/>
          </p:cNvPicPr>
          <p:nvPr/>
        </p:nvPicPr>
        <p:blipFill>
          <a:blip r:embed="rId2" cstate="print"/>
          <a:srcRect l="6250" t="9114" r="21875" b="27899"/>
          <a:stretch>
            <a:fillRect/>
          </a:stretch>
        </p:blipFill>
        <p:spPr>
          <a:xfrm>
            <a:off x="142844" y="571480"/>
            <a:ext cx="8858312" cy="61304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357166"/>
            <a:ext cx="8229600" cy="5665809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71480"/>
            <a:ext cx="8929718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928670"/>
            <a:ext cx="8229600" cy="5094305"/>
          </a:xfrm>
        </p:spPr>
        <p:txBody>
          <a:bodyPr/>
          <a:lstStyle/>
          <a:p>
            <a:pPr algn="just">
              <a:buNone/>
            </a:pPr>
            <a:endParaRPr lang="ru-RU" sz="2600" dirty="0" smtClean="0">
              <a:solidFill>
                <a:srgbClr val="188FD8"/>
              </a:solidFill>
              <a:latin typeface="Bookman Old Style" pitchFamily="18" charset="0"/>
            </a:endParaRPr>
          </a:p>
          <a:p>
            <a:endParaRPr lang="ru-RU" sz="2400" dirty="0">
              <a:solidFill>
                <a:srgbClr val="188FD8"/>
              </a:solidFill>
              <a:latin typeface="Bookman Old Style" pitchFamily="18" charset="0"/>
            </a:endParaRPr>
          </a:p>
        </p:txBody>
      </p:sp>
      <p:pic>
        <p:nvPicPr>
          <p:cNvPr id="1026" name="Picture 2" descr="C:\Users\1\Desktop\аудиосказки носова\изображение_viber_2022-03-29_18-09-15-3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71480"/>
            <a:ext cx="4000528" cy="5334036"/>
          </a:xfrm>
          <a:prstGeom prst="rect">
            <a:avLst/>
          </a:prstGeom>
          <a:noFill/>
        </p:spPr>
      </p:pic>
      <p:pic>
        <p:nvPicPr>
          <p:cNvPr id="1027" name="Picture 3" descr="C:\Users\1\Desktop\проект 3 класс\0a1a30b1b6098ea3c9c559a2a4cb6e13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214290"/>
            <a:ext cx="2064337" cy="2919278"/>
          </a:xfrm>
          <a:prstGeom prst="rect">
            <a:avLst/>
          </a:prstGeom>
          <a:noFill/>
        </p:spPr>
      </p:pic>
      <p:pic>
        <p:nvPicPr>
          <p:cNvPr id="1028" name="Picture 4" descr="C:\Users\1\Desktop\проект 3 класс\0a1a30b1b6098ea3c9c559a2a4cb6e13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928670"/>
            <a:ext cx="2048517" cy="2896905"/>
          </a:xfrm>
          <a:prstGeom prst="rect">
            <a:avLst/>
          </a:prstGeom>
          <a:noFill/>
        </p:spPr>
      </p:pic>
      <p:pic>
        <p:nvPicPr>
          <p:cNvPr id="1029" name="Picture 5" descr="C:\Users\1\Desktop\проект 3 класс\0a1a30b1b6098ea3c9c559a2a4cb6e13-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1500174"/>
            <a:ext cx="2042485" cy="2888375"/>
          </a:xfrm>
          <a:prstGeom prst="rect">
            <a:avLst/>
          </a:prstGeom>
          <a:noFill/>
        </p:spPr>
      </p:pic>
      <p:pic>
        <p:nvPicPr>
          <p:cNvPr id="1030" name="Picture 6" descr="C:\Users\1\Desktop\проект 3 класс\0a1a30b1b6098ea3c9c559a2a4cb6e13-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73850" y="2214554"/>
            <a:ext cx="1970150" cy="2786082"/>
          </a:xfrm>
          <a:prstGeom prst="rect">
            <a:avLst/>
          </a:prstGeom>
          <a:noFill/>
        </p:spPr>
      </p:pic>
      <p:pic>
        <p:nvPicPr>
          <p:cNvPr id="1031" name="Picture 7" descr="C:\Users\1\Desktop\проект 3 класс\0a1a30b1b6098ea3c9c559a2a4cb6e13-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2500306"/>
            <a:ext cx="2000264" cy="2828669"/>
          </a:xfrm>
          <a:prstGeom prst="rect">
            <a:avLst/>
          </a:prstGeom>
          <a:noFill/>
        </p:spPr>
      </p:pic>
      <p:pic>
        <p:nvPicPr>
          <p:cNvPr id="1032" name="Picture 8" descr="C:\Users\1\Desktop\проект 3 класс\0a1a30b1b6098ea3c9c559a2a4cb6e13-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29256" y="3143248"/>
            <a:ext cx="2143140" cy="3030717"/>
          </a:xfrm>
          <a:prstGeom prst="rect">
            <a:avLst/>
          </a:prstGeom>
          <a:noFill/>
        </p:spPr>
      </p:pic>
      <p:pic>
        <p:nvPicPr>
          <p:cNvPr id="1033" name="Picture 9" descr="C:\Users\1\Desktop\проект 3 класс\0a1a30b1b6098ea3c9c559a2a4cb6e13-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72264" y="3714752"/>
            <a:ext cx="2143140" cy="3030716"/>
          </a:xfrm>
          <a:prstGeom prst="rect">
            <a:avLst/>
          </a:prstGeom>
          <a:noFill/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1428736"/>
            <a:ext cx="7772400" cy="923330"/>
          </a:xfrm>
        </p:spPr>
        <p:txBody>
          <a:bodyPr/>
          <a:lstStyle/>
          <a:p>
            <a:pPr eaLnBrk="1" hangingPunct="1">
              <a:defRPr/>
            </a:pPr>
            <a:endParaRPr lang="ru-RU" sz="5400" dirty="0" smtClean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2976" y="4643446"/>
            <a:ext cx="6757990" cy="1508105"/>
          </a:xfrm>
        </p:spPr>
        <p:txBody>
          <a:bodyPr/>
          <a:lstStyle/>
          <a:p>
            <a:pPr algn="r" eaLnBrk="1" hangingPunct="1">
              <a:defRPr/>
            </a:pPr>
            <a:r>
              <a:rPr lang="ru-RU" sz="2000" dirty="0" smtClean="0">
                <a:solidFill>
                  <a:srgbClr val="188FD8"/>
                </a:solidFill>
                <a:latin typeface="Bookman Old Style" pitchFamily="18" charset="0"/>
              </a:rPr>
              <a:t>Выполнили:</a:t>
            </a:r>
          </a:p>
          <a:p>
            <a:pPr algn="r" eaLnBrk="1" hangingPunct="1">
              <a:defRPr/>
            </a:pPr>
            <a:r>
              <a:rPr lang="ru-RU" sz="2000" dirty="0" smtClean="0">
                <a:solidFill>
                  <a:srgbClr val="188FD8"/>
                </a:solidFill>
                <a:latin typeface="Bookman Old Style" pitchFamily="18" charset="0"/>
              </a:rPr>
              <a:t>ученики 3 класса</a:t>
            </a:r>
          </a:p>
          <a:p>
            <a:pPr algn="r" eaLnBrk="1" hangingPunct="1">
              <a:defRPr/>
            </a:pPr>
            <a:r>
              <a:rPr lang="ru-RU" sz="2000" dirty="0" smtClean="0">
                <a:solidFill>
                  <a:srgbClr val="188FD8"/>
                </a:solidFill>
                <a:latin typeface="Bookman Old Style" pitchFamily="18" charset="0"/>
              </a:rPr>
              <a:t>Руководитель:</a:t>
            </a:r>
          </a:p>
          <a:p>
            <a:pPr algn="r" eaLnBrk="1" hangingPunct="1">
              <a:defRPr/>
            </a:pPr>
            <a:r>
              <a:rPr lang="ru-RU" sz="2000" dirty="0" smtClean="0">
                <a:solidFill>
                  <a:srgbClr val="188FD8"/>
                </a:solidFill>
                <a:latin typeface="Bookman Old Style" pitchFamily="18" charset="0"/>
              </a:rPr>
              <a:t>Федулова А.А.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714356"/>
            <a:ext cx="6989414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5715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Проект</a:t>
            </a:r>
            <a:br>
              <a:rPr lang="ru-RU" sz="6600" b="1" spc="50" dirty="0" smtClean="0">
                <a:ln w="5715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</a:br>
            <a:r>
              <a:rPr lang="ru-RU" sz="6600" b="1" spc="50" dirty="0" smtClean="0">
                <a:ln w="5715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«Тайна имени»</a:t>
            </a:r>
            <a:endParaRPr lang="ru-RU" sz="6600" b="1" spc="50" dirty="0">
              <a:ln w="5715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4853056"/>
          </a:xfrm>
        </p:spPr>
        <p:txBody>
          <a:bodyPr/>
          <a:lstStyle/>
          <a:p>
            <a:pPr algn="just"/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Работая над темой проекта, мы получили более полное представление о наших  именах, узнали историю их происхождения и значение.</a:t>
            </a:r>
            <a:b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</a:br>
            <a:r>
              <a:rPr lang="ru-RU" sz="2400" dirty="0" smtClean="0"/>
              <a:t> </a:t>
            </a:r>
            <a:r>
              <a:rPr lang="ru-RU" sz="2400" b="1" u="sng" dirty="0" smtClean="0">
                <a:solidFill>
                  <a:srgbClr val="188FD8"/>
                </a:solidFill>
                <a:latin typeface="Bookman Old Style" pitchFamily="18" charset="0"/>
              </a:rPr>
              <a:t>Цель нашей работы достигнута</a:t>
            </a:r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 – мы определили самые популярные и редкие имена в нашей школе, узнали происхождение и значение своих имен.</a:t>
            </a:r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400" b="1" u="sng" dirty="0" smtClean="0">
                <a:solidFill>
                  <a:srgbClr val="188FD8"/>
                </a:solidFill>
                <a:latin typeface="Bookman Old Style" pitchFamily="18" charset="0"/>
              </a:rPr>
              <a:t>Выдвинутая гипотеза подтверждена.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rgbClr val="188FD8"/>
                </a:solidFill>
                <a:latin typeface="Bookman Old Style" pitchFamily="18" charset="0"/>
              </a:rPr>
              <a:t/>
            </a:r>
            <a:br>
              <a:rPr lang="ru-RU" sz="2800" dirty="0" smtClean="0">
                <a:solidFill>
                  <a:srgbClr val="188FD8"/>
                </a:solidFill>
                <a:latin typeface="Bookman Old Style" pitchFamily="18" charset="0"/>
              </a:rPr>
            </a:br>
            <a:r>
              <a:rPr lang="ru-RU" sz="2800" dirty="0" smtClean="0">
                <a:solidFill>
                  <a:srgbClr val="188FD8"/>
                </a:solidFill>
                <a:latin typeface="Bookman Old Style" pitchFamily="18" charset="0"/>
              </a:rPr>
              <a:t> </a:t>
            </a:r>
            <a:br>
              <a:rPr lang="ru-RU" sz="2800" dirty="0" smtClean="0">
                <a:solidFill>
                  <a:srgbClr val="188FD8"/>
                </a:solidFill>
                <a:latin typeface="Bookman Old Style" pitchFamily="18" charset="0"/>
              </a:rPr>
            </a:br>
            <a:endParaRPr lang="ru-RU" sz="2800" dirty="0">
              <a:solidFill>
                <a:srgbClr val="188FD8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3714751"/>
            <a:ext cx="8229600" cy="230822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3500438"/>
            <a:ext cx="4191142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285728"/>
            <a:ext cx="8229600" cy="5737247"/>
          </a:xfrm>
        </p:spPr>
        <p:txBody>
          <a:bodyPr/>
          <a:lstStyle/>
          <a:p>
            <a:pPr algn="just"/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Подводя итог нашей работы, мы можем с уверенностью сказать, что </a:t>
            </a:r>
            <a:r>
              <a:rPr lang="ru-RU" sz="2400" u="sng" dirty="0" smtClean="0">
                <a:solidFill>
                  <a:srgbClr val="188FD8"/>
                </a:solidFill>
                <a:latin typeface="Bookman Old Style" pitchFamily="18" charset="0"/>
              </a:rPr>
              <a:t>имя человека - это важная часть его личности и его </a:t>
            </a:r>
            <a:r>
              <a:rPr lang="ru-RU" sz="2400" u="sng" dirty="0" smtClean="0">
                <a:solidFill>
                  <a:srgbClr val="188FD8"/>
                </a:solidFill>
                <a:latin typeface="Bookman Old Style" pitchFamily="18" charset="0"/>
              </a:rPr>
              <a:t>жизни</a:t>
            </a:r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, </a:t>
            </a:r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дается оно только единожды и сопровождает человека всю жизнь.</a:t>
            </a:r>
          </a:p>
          <a:p>
            <a:endParaRPr lang="ru-RU" dirty="0"/>
          </a:p>
        </p:txBody>
      </p:sp>
      <p:pic>
        <p:nvPicPr>
          <p:cNvPr id="3075" name="Picture 3" descr="https://attuale.ru/wp-content/uploads/2018/11/rl_92866AA567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48103" y="2571744"/>
            <a:ext cx="6195897" cy="4152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Выноска-облако 6"/>
          <p:cNvSpPr/>
          <p:nvPr/>
        </p:nvSpPr>
        <p:spPr>
          <a:xfrm>
            <a:off x="71406" y="2928934"/>
            <a:ext cx="2857520" cy="1428760"/>
          </a:xfrm>
          <a:prstGeom prst="cloudCallout">
            <a:avLst>
              <a:gd name="adj1" fmla="val 72104"/>
              <a:gd name="adj2" fmla="val 88127"/>
            </a:avLst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Book Antiqua" pitchFamily="18" charset="0"/>
              </a:rPr>
              <a:t>Я буду гордиться своим именем!</a:t>
            </a:r>
            <a:endParaRPr lang="ru-RU" sz="1600" dirty="0">
              <a:solidFill>
                <a:schemeClr val="tx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25474"/>
            <a:ext cx="8229600" cy="646331"/>
          </a:xfrm>
        </p:spPr>
        <p:txBody>
          <a:bodyPr/>
          <a:lstStyle/>
          <a:p>
            <a:pPr algn="ctr"/>
            <a:endParaRPr lang="ru-RU" dirty="0">
              <a:solidFill>
                <a:srgbClr val="188FD8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3071809"/>
            <a:ext cx="8229600" cy="295116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https://ds04.infourok.ru/uploads/ex/01af/00185826-207edf05/5/img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428596" y="142852"/>
            <a:ext cx="8269317" cy="5880123"/>
          </a:xfrm>
        </p:spPr>
        <p:txBody>
          <a:bodyPr/>
          <a:lstStyle/>
          <a:p>
            <a:pPr algn="just"/>
            <a:r>
              <a:rPr lang="ru-RU" sz="2400" b="1" u="sng" dirty="0" smtClean="0">
                <a:solidFill>
                  <a:srgbClr val="188FD8"/>
                </a:solidFill>
                <a:latin typeface="Bookman Old Style" pitchFamily="18" charset="0"/>
              </a:rPr>
              <a:t>Цель нашей работы:</a:t>
            </a:r>
            <a:r>
              <a:rPr lang="ru-RU" sz="2400" b="1" dirty="0" smtClean="0">
                <a:solidFill>
                  <a:srgbClr val="188FD8"/>
                </a:solidFill>
                <a:latin typeface="Bookman Old Style" pitchFamily="18" charset="0"/>
              </a:rPr>
              <a:t> </a:t>
            </a:r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узнать историю происхождения имен и определить самые популярные и редкие имена в нашей школе. </a:t>
            </a:r>
          </a:p>
          <a:p>
            <a:pPr algn="just"/>
            <a:r>
              <a:rPr lang="ru-RU" sz="2400" b="1" u="sng" dirty="0" smtClean="0">
                <a:solidFill>
                  <a:srgbClr val="188FD8"/>
                </a:solidFill>
                <a:latin typeface="Bookman Old Style" pitchFamily="18" charset="0"/>
              </a:rPr>
              <a:t>Задачи  нашего исследования:</a:t>
            </a:r>
            <a:r>
              <a:rPr lang="ru-RU" sz="2400" b="1" dirty="0" smtClean="0">
                <a:solidFill>
                  <a:srgbClr val="188FD8"/>
                </a:solidFill>
                <a:latin typeface="Bookman Old Style" pitchFamily="18" charset="0"/>
              </a:rPr>
              <a:t> </a:t>
            </a:r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расширить знания об именах; познакомиться с историей возникновения традиции имянаречения; узнать значение своего имени и его происхождение.</a:t>
            </a:r>
          </a:p>
          <a:p>
            <a:endParaRPr lang="ru-RU" dirty="0" smtClean="0">
              <a:solidFill>
                <a:srgbClr val="00B0F0"/>
              </a:solidFill>
              <a:latin typeface="Bookman Old Style" pitchFamily="18" charset="0"/>
            </a:endParaRPr>
          </a:p>
        </p:txBody>
      </p:sp>
      <p:pic>
        <p:nvPicPr>
          <p:cNvPr id="21510" name="Picture 6" descr="https://lucky-women.ru/wp-content/uploads/2018/01/shutterstock_4966500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857496"/>
            <a:ext cx="4000504" cy="40005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1" name="Picture 9" descr="https://xn-----8kcaibcawycetpe7abbfm0ad0dwrc2a.xn--p1ai/wp-content/uploads/2020/10/1172653_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786058"/>
            <a:ext cx="4195709" cy="314678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71480"/>
            <a:ext cx="8340755" cy="5451495"/>
          </a:xfrm>
        </p:spPr>
        <p:txBody>
          <a:bodyPr/>
          <a:lstStyle/>
          <a:p>
            <a:pPr algn="just"/>
            <a:r>
              <a:rPr lang="ru-RU" sz="2400" b="1" u="sng" dirty="0" smtClean="0">
                <a:solidFill>
                  <a:srgbClr val="188FD8"/>
                </a:solidFill>
                <a:latin typeface="Bookman Old Style" pitchFamily="18" charset="0"/>
              </a:rPr>
              <a:t>Гипотеза</a:t>
            </a:r>
            <a:r>
              <a:rPr lang="ru-RU" sz="2400" b="1" dirty="0" smtClean="0">
                <a:solidFill>
                  <a:srgbClr val="188FD8"/>
                </a:solidFill>
                <a:latin typeface="Bookman Old Style" pitchFamily="18" charset="0"/>
              </a:rPr>
              <a:t>:</a:t>
            </a:r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 имя - это не просто слово, которое дают родители при рождении своему ребёнку, у каждого имени есть своя история.</a:t>
            </a:r>
          </a:p>
          <a:p>
            <a:endParaRPr lang="ru-RU" dirty="0"/>
          </a:p>
        </p:txBody>
      </p:sp>
      <p:pic>
        <p:nvPicPr>
          <p:cNvPr id="28675" name="Picture 3" descr="https://thumbs.dreamstime.com/b/%D1%81%D1%82%D0%B0%D1%80%D0%BE%D0%B4%D0%B5%D0%B4%D0%BE%D0%B2%D1%81%D0%BA%D0%B0%D1%8F-%D1%80%D0%B0%D1%81%D0%BA%D1%80%D1%8B%D1%82%D0%B0%D1%8F-%D0%BA%D0%BD%D0%B8%D0%B3%D0%B0-86104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1362" y="2071678"/>
            <a:ext cx="5243522" cy="3143272"/>
          </a:xfrm>
          <a:prstGeom prst="rect">
            <a:avLst/>
          </a:prstGeom>
          <a:noFill/>
        </p:spPr>
      </p:pic>
      <p:sp>
        <p:nvSpPr>
          <p:cNvPr id="28677" name="AutoShape 5" descr="https://c.pxhere.com/images/15/6a/440d604ab5b15bc91cd97b28046c-1428411.jpg!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9" name="AutoShape 7" descr="http://www.centromut.ru/kartinki20212/AKidQeury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357166"/>
            <a:ext cx="8229600" cy="5665809"/>
          </a:xfrm>
        </p:spPr>
        <p:txBody>
          <a:bodyPr/>
          <a:lstStyle/>
          <a:p>
            <a:pPr algn="just"/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Имена людей – это часть истории народов, а  знать историю своего народа должен каждый человек. В этом и  заключается</a:t>
            </a:r>
            <a:r>
              <a:rPr lang="ru-RU" sz="2400" b="1" dirty="0" smtClean="0">
                <a:solidFill>
                  <a:srgbClr val="188FD8"/>
                </a:solidFill>
                <a:latin typeface="Bookman Old Style" pitchFamily="18" charset="0"/>
              </a:rPr>
              <a:t> </a:t>
            </a:r>
            <a:r>
              <a:rPr lang="ru-RU" sz="2400" b="1" u="sng" dirty="0" smtClean="0">
                <a:solidFill>
                  <a:srgbClr val="188FD8"/>
                </a:solidFill>
                <a:latin typeface="Bookman Old Style" pitchFamily="18" charset="0"/>
              </a:rPr>
              <a:t>актуальность</a:t>
            </a:r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 нашего проекта.</a:t>
            </a:r>
          </a:p>
          <a:p>
            <a:endParaRPr lang="ru-RU" dirty="0"/>
          </a:p>
        </p:txBody>
      </p:sp>
      <p:pic>
        <p:nvPicPr>
          <p:cNvPr id="2050" name="Picture 2" descr="https://xn----jtbefgzqeet0c9d.xn--p1ai/images/stati/3/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928802"/>
            <a:ext cx="7874845" cy="478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428604"/>
            <a:ext cx="8229600" cy="5594371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188FD8"/>
                </a:solidFill>
                <a:latin typeface="Bookman Old Style" pitchFamily="18" charset="0"/>
              </a:rPr>
              <a:t>«Имя» по-гречески – «</a:t>
            </a:r>
            <a:r>
              <a:rPr lang="ru-RU" dirty="0" err="1" smtClean="0">
                <a:solidFill>
                  <a:srgbClr val="188FD8"/>
                </a:solidFill>
                <a:latin typeface="Bookman Old Style" pitchFamily="18" charset="0"/>
              </a:rPr>
              <a:t>онома</a:t>
            </a:r>
            <a:r>
              <a:rPr lang="ru-RU" dirty="0" smtClean="0">
                <a:solidFill>
                  <a:srgbClr val="188FD8"/>
                </a:solidFill>
                <a:latin typeface="Bookman Old Style" pitchFamily="18" charset="0"/>
              </a:rPr>
              <a:t>», поэтому во всем мире наука об именах называется </a:t>
            </a:r>
            <a:r>
              <a:rPr lang="ru-RU" b="1" dirty="0" smtClean="0">
                <a:solidFill>
                  <a:srgbClr val="188FD8"/>
                </a:solidFill>
                <a:latin typeface="Bookman Old Style" pitchFamily="18" charset="0"/>
              </a:rPr>
              <a:t>ОНОМАСТИКА. </a:t>
            </a:r>
          </a:p>
          <a:p>
            <a:endParaRPr lang="ru-RU" dirty="0"/>
          </a:p>
        </p:txBody>
      </p:sp>
      <p:pic>
        <p:nvPicPr>
          <p:cNvPr id="29707" name="Picture 11" descr="https://numerolog8.ru/wp-content/uploads/2019/12/Num-imeni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714488"/>
            <a:ext cx="7500990" cy="4964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86874" cy="5808685"/>
          </a:xfrm>
        </p:spPr>
        <p:txBody>
          <a:bodyPr/>
          <a:lstStyle/>
          <a:p>
            <a:pPr algn="ctr">
              <a:buNone/>
            </a:pPr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В древние времена имя давалось человеку как примета, по которой можно было отличить его от остальных. </a:t>
            </a:r>
          </a:p>
          <a:p>
            <a:pPr algn="ctr">
              <a:buNone/>
            </a:pPr>
            <a:r>
              <a:rPr lang="ru-RU" sz="1800" b="1" u="sng" dirty="0" smtClean="0">
                <a:solidFill>
                  <a:srgbClr val="188FD8"/>
                </a:solidFill>
                <a:latin typeface="Bookman Old Style" pitchFamily="18" charset="0"/>
              </a:rPr>
              <a:t>Вот несколько примеров древних имен:</a:t>
            </a:r>
          </a:p>
          <a:p>
            <a:pPr lvl="0">
              <a:buFont typeface="Wingdings" pitchFamily="2" charset="2"/>
              <a:buChar char="Ø"/>
            </a:pPr>
            <a:r>
              <a:rPr lang="ru-RU" sz="1800" b="1" i="1" u="sng" dirty="0" smtClean="0">
                <a:solidFill>
                  <a:srgbClr val="188FD8"/>
                </a:solidFill>
                <a:latin typeface="Bookman Old Style" pitchFamily="18" charset="0"/>
              </a:rPr>
              <a:t>Мал, Беляк, Косой, Кудряш, Черныш </a:t>
            </a:r>
            <a:r>
              <a:rPr lang="ru-RU" sz="1800" dirty="0" smtClean="0">
                <a:solidFill>
                  <a:srgbClr val="188FD8"/>
                </a:solidFill>
                <a:latin typeface="Bookman Old Style" pitchFamily="18" charset="0"/>
              </a:rPr>
              <a:t>– эти имена давались по внешности человека;</a:t>
            </a:r>
          </a:p>
          <a:p>
            <a:pPr lvl="0">
              <a:buFont typeface="Wingdings" pitchFamily="2" charset="2"/>
              <a:buChar char="Ø"/>
            </a:pPr>
            <a:r>
              <a:rPr lang="ru-RU" sz="1800" b="1" i="1" dirty="0" smtClean="0">
                <a:solidFill>
                  <a:srgbClr val="188FD8"/>
                </a:solidFill>
                <a:latin typeface="Bookman Old Style" pitchFamily="18" charset="0"/>
              </a:rPr>
              <a:t>Добр, Храбр, Горд, Умник, </a:t>
            </a:r>
            <a:r>
              <a:rPr lang="ru-RU" sz="1800" b="1" i="1" dirty="0" err="1" smtClean="0">
                <a:solidFill>
                  <a:srgbClr val="188FD8"/>
                </a:solidFill>
                <a:latin typeface="Bookman Old Style" pitchFamily="18" charset="0"/>
              </a:rPr>
              <a:t>Дурак</a:t>
            </a:r>
            <a:r>
              <a:rPr lang="ru-RU" sz="1800" b="1" i="1" dirty="0" smtClean="0">
                <a:solidFill>
                  <a:srgbClr val="188FD8"/>
                </a:solidFill>
                <a:latin typeface="Bookman Old Style" pitchFamily="18" charset="0"/>
              </a:rPr>
              <a:t> </a:t>
            </a:r>
            <a:r>
              <a:rPr lang="ru-RU" sz="1800" dirty="0" smtClean="0">
                <a:solidFill>
                  <a:srgbClr val="188FD8"/>
                </a:solidFill>
                <a:latin typeface="Bookman Old Style" pitchFamily="18" charset="0"/>
              </a:rPr>
              <a:t>– такие имена давались по характеру человека;</a:t>
            </a:r>
          </a:p>
          <a:p>
            <a:pPr lvl="0">
              <a:buFont typeface="Wingdings" pitchFamily="2" charset="2"/>
              <a:buChar char="Ø"/>
            </a:pPr>
            <a:r>
              <a:rPr lang="ru-RU" sz="1800" b="1" i="1" dirty="0" smtClean="0">
                <a:solidFill>
                  <a:srgbClr val="188FD8"/>
                </a:solidFill>
                <a:latin typeface="Bookman Old Style" pitchFamily="18" charset="0"/>
              </a:rPr>
              <a:t>Первый, Второй, </a:t>
            </a:r>
            <a:r>
              <a:rPr lang="ru-RU" sz="1800" b="1" i="1" dirty="0" err="1" smtClean="0">
                <a:solidFill>
                  <a:srgbClr val="188FD8"/>
                </a:solidFill>
                <a:latin typeface="Bookman Old Style" pitchFamily="18" charset="0"/>
              </a:rPr>
              <a:t>Друган</a:t>
            </a:r>
            <a:r>
              <a:rPr lang="ru-RU" sz="1800" b="1" i="1" dirty="0" smtClean="0">
                <a:solidFill>
                  <a:srgbClr val="188FD8"/>
                </a:solidFill>
                <a:latin typeface="Bookman Old Style" pitchFamily="18" charset="0"/>
              </a:rPr>
              <a:t>, Третьяк, </a:t>
            </a:r>
            <a:r>
              <a:rPr lang="ru-RU" sz="1800" b="1" i="1" dirty="0" err="1" smtClean="0">
                <a:solidFill>
                  <a:srgbClr val="188FD8"/>
                </a:solidFill>
                <a:latin typeface="Bookman Old Style" pitchFamily="18" charset="0"/>
              </a:rPr>
              <a:t>Ждан</a:t>
            </a:r>
            <a:r>
              <a:rPr lang="ru-RU" sz="1800" b="1" i="1" dirty="0" smtClean="0">
                <a:solidFill>
                  <a:srgbClr val="188FD8"/>
                </a:solidFill>
                <a:latin typeface="Bookman Old Style" pitchFamily="18" charset="0"/>
              </a:rPr>
              <a:t>, </a:t>
            </a:r>
            <a:r>
              <a:rPr lang="ru-RU" sz="1800" b="1" i="1" dirty="0" err="1" smtClean="0">
                <a:solidFill>
                  <a:srgbClr val="188FD8"/>
                </a:solidFill>
                <a:latin typeface="Bookman Old Style" pitchFamily="18" charset="0"/>
              </a:rPr>
              <a:t>Нечай</a:t>
            </a:r>
            <a:r>
              <a:rPr lang="ru-RU" sz="1800" b="1" i="1" dirty="0" smtClean="0">
                <a:solidFill>
                  <a:srgbClr val="188FD8"/>
                </a:solidFill>
                <a:latin typeface="Bookman Old Style" pitchFamily="18" charset="0"/>
              </a:rPr>
              <a:t>, Меньшак, Старшой  </a:t>
            </a:r>
            <a:r>
              <a:rPr lang="ru-RU" sz="1800" dirty="0" smtClean="0">
                <a:solidFill>
                  <a:srgbClr val="188FD8"/>
                </a:solidFill>
                <a:latin typeface="Bookman Old Style" pitchFamily="18" charset="0"/>
              </a:rPr>
              <a:t>- так называли детей в больших семьях;</a:t>
            </a:r>
          </a:p>
          <a:p>
            <a:pPr lvl="0">
              <a:buNone/>
            </a:pPr>
            <a:endParaRPr lang="ru-RU" sz="2000" dirty="0" smtClean="0">
              <a:solidFill>
                <a:srgbClr val="188FD8"/>
              </a:solidFill>
              <a:latin typeface="Bookman Old Style" pitchFamily="18" charset="0"/>
            </a:endParaRPr>
          </a:p>
          <a:p>
            <a:pPr algn="just"/>
            <a:endParaRPr lang="ru-RU" dirty="0">
              <a:solidFill>
                <a:srgbClr val="188FD8"/>
              </a:solidFill>
              <a:latin typeface="Bookman Old Style" pitchFamily="18" charset="0"/>
            </a:endParaRPr>
          </a:p>
        </p:txBody>
      </p:sp>
      <p:pic>
        <p:nvPicPr>
          <p:cNvPr id="16386" name="Picture 2" descr="https://ds03.infourok.ru/uploads/ex/01b5/000272b4-48595bae/img5.jpg"/>
          <p:cNvPicPr>
            <a:picLocks noChangeAspect="1" noChangeArrowheads="1"/>
          </p:cNvPicPr>
          <p:nvPr/>
        </p:nvPicPr>
        <p:blipFill>
          <a:blip r:embed="rId2" cstate="print"/>
          <a:srcRect t="20673" r="1562" b="19791"/>
          <a:stretch>
            <a:fillRect/>
          </a:stretch>
        </p:blipFill>
        <p:spPr bwMode="auto">
          <a:xfrm>
            <a:off x="1142976" y="3571876"/>
            <a:ext cx="6929486" cy="3143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142852"/>
            <a:ext cx="8229600" cy="5880123"/>
          </a:xfrm>
        </p:spPr>
        <p:txBody>
          <a:bodyPr/>
          <a:lstStyle/>
          <a:p>
            <a:pPr algn="just"/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Люди жили в тесной связи с природой. Поэтому древние славяне стали использовать в качестве имен названия животных, птиц, растений, различных предметов: </a:t>
            </a:r>
            <a:r>
              <a:rPr lang="ru-RU" sz="2400" b="1" dirty="0" smtClean="0">
                <a:solidFill>
                  <a:srgbClr val="188FD8"/>
                </a:solidFill>
                <a:latin typeface="Bookman Old Style" pitchFamily="18" charset="0"/>
              </a:rPr>
              <a:t>Волк, Медведь, Соловей, Жук, Орел, Щука, Дуб, Береза.</a:t>
            </a:r>
          </a:p>
          <a:p>
            <a:endParaRPr lang="ru-RU" dirty="0"/>
          </a:p>
        </p:txBody>
      </p:sp>
      <p:pic>
        <p:nvPicPr>
          <p:cNvPr id="31748" name="Picture 4" descr="https://mir-s3-cdn-cf.behance.net/project_modules/max_1200/3c2b2032076329.566e3fd637a6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000240"/>
            <a:ext cx="6513198" cy="4857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i.pinimg.com/736x/5f/1a/a2/5f1aa277435f0ec87909cb313cf14b15--russian-beauty-russian-sty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57166"/>
            <a:ext cx="4254348" cy="607223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5" y="714356"/>
            <a:ext cx="4857783" cy="5308619"/>
          </a:xfrm>
        </p:spPr>
        <p:txBody>
          <a:bodyPr/>
          <a:lstStyle/>
          <a:p>
            <a:pPr algn="just">
              <a:buNone/>
            </a:pPr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Позднее стали появляться</a:t>
            </a:r>
          </a:p>
          <a:p>
            <a:pPr algn="just">
              <a:buNone/>
            </a:pPr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новые сложные имена.</a:t>
            </a:r>
          </a:p>
          <a:p>
            <a:pPr algn="just">
              <a:buNone/>
            </a:pPr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Например: </a:t>
            </a:r>
          </a:p>
          <a:p>
            <a:pPr algn="just">
              <a:buNone/>
            </a:pPr>
            <a:r>
              <a:rPr lang="ru-RU" sz="2400" b="1" i="1" dirty="0" smtClean="0">
                <a:solidFill>
                  <a:srgbClr val="188FD8"/>
                </a:solidFill>
                <a:latin typeface="Bookman Old Style" pitchFamily="18" charset="0"/>
              </a:rPr>
              <a:t>Борислав, </a:t>
            </a:r>
            <a:r>
              <a:rPr lang="ru-RU" sz="2400" b="1" i="1" dirty="0" err="1" smtClean="0">
                <a:solidFill>
                  <a:srgbClr val="188FD8"/>
                </a:solidFill>
                <a:latin typeface="Bookman Old Style" pitchFamily="18" charset="0"/>
              </a:rPr>
              <a:t>Доброслав</a:t>
            </a:r>
            <a:r>
              <a:rPr lang="ru-RU" sz="2400" b="1" i="1" dirty="0" smtClean="0">
                <a:solidFill>
                  <a:srgbClr val="188FD8"/>
                </a:solidFill>
                <a:latin typeface="Bookman Old Style" pitchFamily="18" charset="0"/>
              </a:rPr>
              <a:t>,</a:t>
            </a:r>
          </a:p>
          <a:p>
            <a:pPr algn="just">
              <a:buNone/>
            </a:pPr>
            <a:r>
              <a:rPr lang="ru-RU" sz="2400" b="1" i="1" dirty="0" smtClean="0">
                <a:solidFill>
                  <a:srgbClr val="188FD8"/>
                </a:solidFill>
                <a:latin typeface="Bookman Old Style" pitchFamily="18" charset="0"/>
              </a:rPr>
              <a:t>Святослав, </a:t>
            </a:r>
            <a:r>
              <a:rPr lang="ru-RU" sz="2400" b="1" i="1" dirty="0" err="1" smtClean="0">
                <a:solidFill>
                  <a:srgbClr val="188FD8"/>
                </a:solidFill>
                <a:latin typeface="Bookman Old Style" pitchFamily="18" charset="0"/>
              </a:rPr>
              <a:t>Радомир</a:t>
            </a:r>
            <a:r>
              <a:rPr lang="ru-RU" sz="2400" b="1" i="1" dirty="0" smtClean="0">
                <a:solidFill>
                  <a:srgbClr val="188FD8"/>
                </a:solidFill>
                <a:latin typeface="Bookman Old Style" pitchFamily="18" charset="0"/>
              </a:rPr>
              <a:t>. </a:t>
            </a:r>
          </a:p>
          <a:p>
            <a:pPr algn="just">
              <a:buNone/>
            </a:pPr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Такие имена давались</a:t>
            </a:r>
          </a:p>
          <a:p>
            <a:pPr algn="just">
              <a:buNone/>
            </a:pPr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только </a:t>
            </a:r>
            <a:r>
              <a:rPr lang="ru-RU" sz="2400" b="1" dirty="0" smtClean="0">
                <a:solidFill>
                  <a:srgbClr val="188FD8"/>
                </a:solidFill>
                <a:latin typeface="Bookman Old Style" pitchFamily="18" charset="0"/>
              </a:rPr>
              <a:t>князьям</a:t>
            </a:r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 и </a:t>
            </a:r>
            <a:r>
              <a:rPr lang="ru-RU" sz="2400" b="1" dirty="0" smtClean="0">
                <a:solidFill>
                  <a:srgbClr val="188FD8"/>
                </a:solidFill>
                <a:latin typeface="Bookman Old Style" pitchFamily="18" charset="0"/>
              </a:rPr>
              <a:t>другим</a:t>
            </a:r>
          </a:p>
          <a:p>
            <a:pPr algn="just">
              <a:buNone/>
            </a:pPr>
            <a:r>
              <a:rPr lang="ru-RU" sz="2400" b="1" dirty="0" smtClean="0">
                <a:solidFill>
                  <a:srgbClr val="188FD8"/>
                </a:solidFill>
                <a:latin typeface="Bookman Old Style" pitchFamily="18" charset="0"/>
              </a:rPr>
              <a:t>знатным людям,</a:t>
            </a:r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 чтобы</a:t>
            </a:r>
          </a:p>
          <a:p>
            <a:pPr algn="just">
              <a:buNone/>
            </a:pPr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выделить их среди простых</a:t>
            </a:r>
          </a:p>
          <a:p>
            <a:pPr algn="just">
              <a:buNone/>
            </a:pPr>
            <a:r>
              <a:rPr lang="ru-RU" sz="2400" dirty="0" smtClean="0">
                <a:solidFill>
                  <a:srgbClr val="188FD8"/>
                </a:solidFill>
                <a:latin typeface="Bookman Old Style" pitchFamily="18" charset="0"/>
              </a:rPr>
              <a:t>людей.</a:t>
            </a:r>
          </a:p>
          <a:p>
            <a:endParaRPr lang="ru-RU" dirty="0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2925b6139608f3c7ab52ff6d8d4bfe1321288b"/>
</p:tagLst>
</file>

<file path=ppt/theme/theme1.xml><?xml version="1.0" encoding="utf-8"?>
<a:theme xmlns:a="http://schemas.openxmlformats.org/drawingml/2006/main" name="默认设计模板">
  <a:themeElements>
    <a:clrScheme name="默认设计模板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5B8CC1"/>
      </a:accent1>
      <a:accent2>
        <a:srgbClr val="333399"/>
      </a:accent2>
      <a:accent3>
        <a:srgbClr val="FFFFFF"/>
      </a:accent3>
      <a:accent4>
        <a:srgbClr val="000000"/>
      </a:accent4>
      <a:accent5>
        <a:srgbClr val="B5C5DD"/>
      </a:accent5>
      <a:accent6>
        <a:srgbClr val="2D2D8A"/>
      </a:accent6>
      <a:hlink>
        <a:srgbClr val="002850"/>
      </a:hlink>
      <a:folHlink>
        <a:srgbClr val="66B2FE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B8CC1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D2D8A"/>
        </a:accent6>
        <a:hlink>
          <a:srgbClr val="002850"/>
        </a:hlink>
        <a:folHlink>
          <a:srgbClr val="66B2F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157255460</TotalTime>
  <Pages>0</Pages>
  <Words>570</Words>
  <Characters>0</Characters>
  <Application>Microsoft Office PowerPoint</Application>
  <DocSecurity>0</DocSecurity>
  <PresentationFormat>Экран (4:3)</PresentationFormat>
  <Lines>0</Lines>
  <Paragraphs>58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默认设计模板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Работая над темой проекта, мы получили более полное представление о наших  именах, узнали историю их происхождения и значение.  Цель нашей работы достигнута – мы определили самые популярные и редкие имена в нашей школе, узнали происхождение и значение своих имен.  Выдвинутая гипотеза подтверждена.     </vt:lpstr>
      <vt:lpstr>Слайд 21</vt:lpstr>
      <vt:lpstr>Слайд 22</vt:lpstr>
      <vt:lpstr>Спасибо за внимание!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creator>1</dc:creator>
  <cp:lastModifiedBy>1</cp:lastModifiedBy>
  <cp:revision>41</cp:revision>
  <cp:lastPrinted>1899-12-30T00:00:00Z</cp:lastPrinted>
  <dcterms:created xsi:type="dcterms:W3CDTF">2009-07-27T15:44:56Z</dcterms:created>
  <dcterms:modified xsi:type="dcterms:W3CDTF">2022-04-12T09:22:23Z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1033-8.1.0.3018</vt:lpwstr>
  </property>
</Properties>
</file>