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6" r:id="rId9"/>
    <p:sldId id="265" r:id="rId10"/>
    <p:sldId id="268" r:id="rId11"/>
    <p:sldId id="269" r:id="rId12"/>
    <p:sldId id="270" r:id="rId13"/>
    <p:sldId id="271" r:id="rId14"/>
    <p:sldId id="272" r:id="rId15"/>
    <p:sldId id="276" r:id="rId16"/>
    <p:sldId id="277" r:id="rId17"/>
    <p:sldId id="275" r:id="rId18"/>
    <p:sldId id="273" r:id="rId19"/>
    <p:sldId id="274" r:id="rId20"/>
    <p:sldId id="278" r:id="rId21"/>
    <p:sldId id="279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B0720A"/>
    <a:srgbClr val="CEA766"/>
    <a:srgbClr val="FCFC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8" autoAdjust="0"/>
    <p:restoredTop sz="87772" autoAdjust="0"/>
  </p:normalViewPr>
  <p:slideViewPr>
    <p:cSldViewPr snapToGrid="0">
      <p:cViewPr varScale="1">
        <p:scale>
          <a:sx n="78" d="100"/>
          <a:sy n="78" d="100"/>
        </p:scale>
        <p:origin x="20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9157DB-B5E0-40CB-BEDC-3BAB3ECDBF9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03CF86-DB0E-4708-BB34-3E1608825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4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3CF86-DB0E-4708-BB34-3E16088254C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267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3CF86-DB0E-4708-BB34-3E16088254C3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085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8349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584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2038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204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767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546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123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2189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441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577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552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291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305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490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853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724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929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AAB45E0-E58F-4E97-9A8F-082CC6538D6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7B57607-7624-437C-BD1C-88010A546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6654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5.png"/><Relationship Id="rId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61955" y="1278298"/>
            <a:ext cx="7795133" cy="2421464"/>
          </a:xfrm>
        </p:spPr>
        <p:txBody>
          <a:bodyPr>
            <a:noAutofit/>
          </a:bodyPr>
          <a:lstStyle/>
          <a:p>
            <a:r>
              <a:rPr lang="ru-RU" sz="6600" b="1" dirty="0" smtClean="0"/>
              <a:t>Военное искусство древнего мира</a:t>
            </a:r>
            <a:endParaRPr lang="ru-RU" sz="6600" b="1" dirty="0"/>
          </a:p>
        </p:txBody>
      </p:sp>
      <p:sp>
        <p:nvSpPr>
          <p:cNvPr id="4" name="Половина рамки 3"/>
          <p:cNvSpPr/>
          <p:nvPr/>
        </p:nvSpPr>
        <p:spPr>
          <a:xfrm>
            <a:off x="2868763" y="1491283"/>
            <a:ext cx="786384" cy="914400"/>
          </a:xfrm>
          <a:prstGeom prst="halfFrame">
            <a:avLst/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оловина рамки 4"/>
          <p:cNvSpPr/>
          <p:nvPr/>
        </p:nvSpPr>
        <p:spPr>
          <a:xfrm rot="10800000">
            <a:off x="10663896" y="2990520"/>
            <a:ext cx="786384" cy="914400"/>
          </a:xfrm>
          <a:prstGeom prst="halfFrame">
            <a:avLst/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3714054" y="1564817"/>
            <a:ext cx="7114032" cy="27433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417940" y="3756140"/>
            <a:ext cx="7114032" cy="27433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9379" y="2346300"/>
            <a:ext cx="4031107" cy="36089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0" name="Picture 6" descr="https://forums.civfanatics.com/data/avatars/m/271/271593.jpg?159029219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129" y="3230868"/>
            <a:ext cx="576334" cy="5763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media.vgbaike.com/database/2020/0525/16/15264_y6qj2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19" y="3132383"/>
            <a:ext cx="693857" cy="6804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tatic.wikia.nocookie.net/civ/images/6/6b/%D0%9C%D0%B0%D0%B2%D0%B7%D0%BE%D0%BB%D0%B5%D0%B9_%D0%B2_%D0%93%D0%B0%D0%BB%D0%B8%D0%BA%D0%B0%D1%80%D0%BD%D0%B0%D1%81%D0%B5_%28Civ6%29.png/revision/latest?cb=20180130071953&amp;path-prefix=r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78" y="2743558"/>
            <a:ext cx="384616" cy="373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tatic.wikia.nocookie.net/civ/images/c/c3/%D0%9F%D0%B8%D1%80%D0%B0%D0%BC%D0%B8%D0%B4%D1%8B_%28Civ6%29.png/revision/latest?cb=20171126195616&amp;path-prefix=r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009" y="3640538"/>
            <a:ext cx="592744" cy="5832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static.wikia.nocookie.net/civ/images/f/f7/%D0%A5%D1%80%D0%B0%D0%BC_%D0%90%D1%80%D1%82%D0%B5%D0%BC%D0%B8%D0%B4%D1%8B_%28Civ6%29.png/revision/latest?cb=20180419052853&amp;path-prefix=r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74" y="2570421"/>
            <a:ext cx="428401" cy="4200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static.wikia.nocookie.net/civ/images/c/c2/%D0%9A%D0%BE%D0%BB%D0%BE%D1%81%D1%81_%28Civ6%29.png/revision/latest?cb=20171119093350&amp;path-prefix=ru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51" y="2580305"/>
            <a:ext cx="986505" cy="9707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static.wikia.nocookie.net/civ/images/d/d7/%D0%9F%D1%80%D0%B0%D1%89%D0%BD%D0%B8%D0%BA_%28Civ6%29.png/revision/latest?cb=20171110110339&amp;path-prefix=ru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097" y="587873"/>
            <a:ext cx="2008754" cy="20087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static.wikia.nocookie.net/civ/images/1/1a/%D0%9B%D1%83%D1%87%D0%BD%D0%B8%D0%BA_%D0%BD%D0%B0_%D0%BA%D0%BE%D0%BB%D0%B5%D1%81%D0%BD%D0%B8%D1%86%D0%B5_%D0%BC%D0%B0%D1%80%D1%8C%D1%8F%D0%BD%D0%BD%D1%83_%28Civ6%29.png/revision/latest?cb=20171127072410&amp;path-prefix=ru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9983" y="2230571"/>
            <a:ext cx="2000593" cy="20005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562" y="3461454"/>
            <a:ext cx="5122526" cy="38060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46" name="Picture 22" descr="https://static.wikia.nocookie.net/civ/images/d/d8/%D0%9E%D1%81%D0%B0%D0%B4%D0%BD%D0%B0%D1%8F_%D0%B1%D0%B0%D1%88%D0%BD%D1%8F_%28Civ5%29.png/revision/latest?cb=20200510163407&amp;path-prefix=ru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542" y="274260"/>
            <a:ext cx="1325055" cy="132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s://static.wikia.nocookie.net/civ/images/9/9e/%D0%91%D0%BE%D0%B5%D0%B2%D0%B0%D1%8F_%D0%BA%D0%BE%D0%BB%D0%B5%D1%81%D0%BD%D0%B8%D1%86%D0%B0_%28Civ5%29.png/revision/latest?cb=20200529111334&amp;path-prefix=ru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408" y="585080"/>
            <a:ext cx="976119" cy="97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static.wikia.nocookie.net/civ/images/9/9f/%D0%90%D0%BA%D0%BA%D0%B0%D0%B4%D1%81%D0%BA%D0%B8%D0%B9_%D0%BB%D1%83%D1%87%D0%BD%D0%B8%D0%BA_%28Civ5%29.png/revision/latest?cb=20130728150049&amp;path-prefix=ru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443" y="577211"/>
            <a:ext cx="1030656" cy="103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748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2578" y="67824"/>
            <a:ext cx="5762624" cy="9704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Военный подъем Ассирии</a:t>
            </a:r>
            <a:endParaRPr lang="ru-RU" b="1" dirty="0"/>
          </a:p>
        </p:txBody>
      </p:sp>
      <p:sp>
        <p:nvSpPr>
          <p:cNvPr id="6" name="Половина рамки 5"/>
          <p:cNvSpPr/>
          <p:nvPr/>
        </p:nvSpPr>
        <p:spPr>
          <a:xfrm>
            <a:off x="2743016" y="183330"/>
            <a:ext cx="619125" cy="674702"/>
          </a:xfrm>
          <a:prstGeom prst="halfFrame">
            <a:avLst>
              <a:gd name="adj1" fmla="val 24102"/>
              <a:gd name="adj2" fmla="val 22564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10800000">
            <a:off x="7940676" y="340895"/>
            <a:ext cx="612774" cy="697420"/>
          </a:xfrm>
          <a:prstGeom prst="halfFrame">
            <a:avLst>
              <a:gd name="adj1" fmla="val 22452"/>
              <a:gd name="adj2" fmla="val 25562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70201" y="911835"/>
            <a:ext cx="4991100" cy="1342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429000" y="233171"/>
            <a:ext cx="4933950" cy="9570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1784416" y="858032"/>
            <a:ext cx="10093358" cy="539089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Во втором тысячелетии до нашей эры, в Междуречье, в верхнем течении реки Тигр и к северу от Вавилона, появилось крупное и сильное государство — </a:t>
            </a:r>
            <a:r>
              <a:rPr lang="ru-RU" sz="2000" b="1" dirty="0"/>
              <a:t>Ассирия</a:t>
            </a:r>
            <a:r>
              <a:rPr lang="ru-RU" sz="2000" dirty="0"/>
              <a:t> со столицей в городе </a:t>
            </a:r>
            <a:r>
              <a:rPr lang="ru-RU" sz="2000" b="1" dirty="0" err="1"/>
              <a:t>Ашшур</a:t>
            </a:r>
            <a:r>
              <a:rPr lang="ru-RU" sz="2000" dirty="0"/>
              <a:t>. Значительная часть территории Ассирии занята горами, страна имеет более суровый климат, чем Вавилон. Ее жители занимались земледелием и скотоводством. Коневодство развито не было, и лошадей для войска Ассирия получала из Армении и Ирана</a:t>
            </a:r>
            <a:r>
              <a:rPr lang="ru-RU" sz="2000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В течение первых 4-5 веков существования, Ассирия не предпринимала сколь бы это было серьезных завоевательных походов и только копила силы, постепенно подчиняя слабо защищенные свободные города по-соседству. Однако к XV веку до н.э., обстоятельства сложились для воинственных ассирийцев крайне благоприятно, к тому же правителями страны была разработана, если так можно выразиться, “завоевательная концепция” Ассирии, после чего начался небывалый военный подъем государства.</a:t>
            </a:r>
          </a:p>
        </p:txBody>
      </p:sp>
      <p:pic>
        <p:nvPicPr>
          <p:cNvPr id="2050" name="Picture 2" descr="https://static.wikia.nocookie.net/civ/images/4/47/%D0%AD%D1%82%D0%B5%D0%BC%D0%B5%D0%BD%D0%B0%D0%BD%D0%BA%D0%B8_%28Civ6%29.png/revision/latest/scale-to-width-down/256?cb=20210328050325&amp;path-prefix=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65" y="598223"/>
            <a:ext cx="2145337" cy="21453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tatic.wikia.nocookie.net/civ/images/9/9f/%D0%90%D0%BA%D0%BA%D0%B0%D0%B4%D1%81%D0%BA%D0%B8%D0%B9_%D0%BB%D1%83%D1%87%D0%BD%D0%B8%D0%BA_%28Civ5%29.png/revision/latest?cb=20130728150049&amp;path-prefix=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36" y="2188671"/>
            <a:ext cx="1408667" cy="14086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14131"/>
            <a:ext cx="2034246" cy="22021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036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3979" y="67824"/>
            <a:ext cx="6364799" cy="970492"/>
          </a:xfrm>
        </p:spPr>
        <p:txBody>
          <a:bodyPr>
            <a:normAutofit/>
          </a:bodyPr>
          <a:lstStyle/>
          <a:p>
            <a:r>
              <a:rPr lang="ru-RU" sz="2400" dirty="0"/>
              <a:t>Ассирийская военная реформа</a:t>
            </a:r>
          </a:p>
        </p:txBody>
      </p:sp>
      <p:sp>
        <p:nvSpPr>
          <p:cNvPr id="6" name="Половина рамки 5"/>
          <p:cNvSpPr/>
          <p:nvPr/>
        </p:nvSpPr>
        <p:spPr>
          <a:xfrm>
            <a:off x="2743016" y="183330"/>
            <a:ext cx="619125" cy="674702"/>
          </a:xfrm>
          <a:prstGeom prst="halfFrame">
            <a:avLst>
              <a:gd name="adj1" fmla="val 24102"/>
              <a:gd name="adj2" fmla="val 22564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10800000">
            <a:off x="7940676" y="340895"/>
            <a:ext cx="612774" cy="697420"/>
          </a:xfrm>
          <a:prstGeom prst="halfFrame">
            <a:avLst>
              <a:gd name="adj1" fmla="val 22452"/>
              <a:gd name="adj2" fmla="val 25562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70201" y="911835"/>
            <a:ext cx="4991100" cy="1342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429000" y="233171"/>
            <a:ext cx="4933950" cy="9570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2870201" y="867652"/>
            <a:ext cx="8883585" cy="5390895"/>
          </a:xfrm>
        </p:spPr>
        <p:txBody>
          <a:bodyPr>
            <a:normAutofit/>
          </a:bodyPr>
          <a:lstStyle/>
          <a:p>
            <a:r>
              <a:rPr lang="ru-RU" sz="2000" dirty="0"/>
              <a:t>Во время правления царя </a:t>
            </a:r>
            <a:r>
              <a:rPr lang="ru-RU" sz="2000" b="1" dirty="0" err="1"/>
              <a:t>Тиглат-Палассара</a:t>
            </a:r>
            <a:r>
              <a:rPr lang="ru-RU" sz="2000" b="1" dirty="0"/>
              <a:t> III</a:t>
            </a:r>
            <a:r>
              <a:rPr lang="ru-RU" sz="2000" dirty="0"/>
              <a:t> (745—727 гг. до и. э.) было реорганизовано ассирийское войско, которое раньше состояло из “обеспеченных” воинов, имевших земельные наделы. С этих пор войско стали комплектовать, главным образом, из обедневших земледельцев, вооружая их за счет государства. Так возникло постоянное войско, носившее название “</a:t>
            </a:r>
            <a:r>
              <a:rPr lang="ru-RU" sz="2000" i="1" dirty="0"/>
              <a:t>царский отряд</a:t>
            </a:r>
            <a:r>
              <a:rPr lang="ru-RU" sz="2000" dirty="0"/>
              <a:t>”, в который включались и пленные. Кроме того, имелся особый отряд воинов, охранявший царя. Численность постоянного войска так возросла, что некоторые походы </a:t>
            </a:r>
            <a:r>
              <a:rPr lang="ru-RU" sz="2000" dirty="0" err="1"/>
              <a:t>Тиглат-Палассар</a:t>
            </a:r>
            <a:r>
              <a:rPr lang="ru-RU" sz="2000" dirty="0"/>
              <a:t> осуществил, не прибегая к племенным ополчениям.</a:t>
            </a:r>
          </a:p>
          <a:p>
            <a:r>
              <a:rPr lang="ru-RU" sz="2000" dirty="0"/>
              <a:t>Вооружение ассирийского войска отличалось большим разнообразием и для своего времени высокими качествами. Применялись лук со стрелами, имевшими металлические наконечники, праща, короткое копье с бронзовым наконечником, меч, кинжал, палица, окованная железом.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52367" y="371432"/>
            <a:ext cx="3874675" cy="6383333"/>
          </a:xfrm>
          <a:prstGeom prst="rect">
            <a:avLst/>
          </a:prstGeom>
        </p:spPr>
      </p:pic>
      <p:pic>
        <p:nvPicPr>
          <p:cNvPr id="3074" name="Picture 2" descr="https://static.wikia.nocookie.net/civ/images/d/d7/%D0%9F%D1%80%D0%B0%D1%89%D0%BD%D0%B8%D0%BA_%28Civ6%29.png/revision/latest/scale-to-width-down/256?cb=20171110110339&amp;path-prefix=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013" y="4071110"/>
            <a:ext cx="1674273" cy="1674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static.wikia.nocookie.net/civ/images/c/c1/%D0%90%D1%88%D1%88%D1%83%D1%80%D0%B1%D0%B0%D0%BD%D0%B0%D0%BF%D0%B0%D0%BB_%28Civ5%29.png/revision/latest?cb=20200510155651&amp;path-prefix=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439" y="1124335"/>
            <a:ext cx="1515603" cy="15156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80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3979" y="67824"/>
            <a:ext cx="6364799" cy="970492"/>
          </a:xfrm>
        </p:spPr>
        <p:txBody>
          <a:bodyPr>
            <a:normAutofit/>
          </a:bodyPr>
          <a:lstStyle/>
          <a:p>
            <a:r>
              <a:rPr lang="ru-RU" sz="2400" dirty="0"/>
              <a:t>Ассирийская военная реформа</a:t>
            </a:r>
          </a:p>
        </p:txBody>
      </p:sp>
      <p:sp>
        <p:nvSpPr>
          <p:cNvPr id="6" name="Половина рамки 5"/>
          <p:cNvSpPr/>
          <p:nvPr/>
        </p:nvSpPr>
        <p:spPr>
          <a:xfrm>
            <a:off x="2743016" y="183330"/>
            <a:ext cx="619125" cy="674702"/>
          </a:xfrm>
          <a:prstGeom prst="halfFrame">
            <a:avLst>
              <a:gd name="adj1" fmla="val 24102"/>
              <a:gd name="adj2" fmla="val 22564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10800000">
            <a:off x="7940676" y="340895"/>
            <a:ext cx="612774" cy="697420"/>
          </a:xfrm>
          <a:prstGeom prst="halfFrame">
            <a:avLst>
              <a:gd name="adj1" fmla="val 22452"/>
              <a:gd name="adj2" fmla="val 25562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70201" y="911835"/>
            <a:ext cx="4991100" cy="1342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429000" y="233171"/>
            <a:ext cx="4933950" cy="9570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3362141" y="1107421"/>
            <a:ext cx="8623382" cy="5660935"/>
          </a:xfrm>
        </p:spPr>
        <p:txBody>
          <a:bodyPr>
            <a:normAutofit/>
          </a:bodyPr>
          <a:lstStyle/>
          <a:p>
            <a:r>
              <a:rPr lang="ru-RU" sz="2400" dirty="0"/>
              <a:t>Усовершенствовано </a:t>
            </a:r>
            <a:r>
              <a:rPr lang="ru-RU" sz="2400" dirty="0" smtClean="0"/>
              <a:t>защитное </a:t>
            </a:r>
            <a:r>
              <a:rPr lang="ru-RU" sz="2400" dirty="0"/>
              <a:t>вооружение: шлем </a:t>
            </a:r>
            <a:r>
              <a:rPr lang="ru-RU" sz="2400" dirty="0" smtClean="0"/>
              <a:t>с подвеской, </a:t>
            </a:r>
            <a:r>
              <a:rPr lang="ru-RU" sz="2400" dirty="0"/>
              <a:t>прикрывавшую затылок и боковые части головы; воины, </a:t>
            </a:r>
            <a:r>
              <a:rPr lang="ru-RU" sz="2400" dirty="0" smtClean="0"/>
              <a:t>ведущие осадные работы, </a:t>
            </a:r>
            <a:r>
              <a:rPr lang="ru-RU" sz="2400" dirty="0"/>
              <a:t>были одеты в сплошные длинные панцири, </a:t>
            </a:r>
            <a:r>
              <a:rPr lang="ru-RU" sz="2400" dirty="0" smtClean="0"/>
              <a:t>обшитые </a:t>
            </a:r>
            <a:r>
              <a:rPr lang="ru-RU" sz="2400" dirty="0"/>
              <a:t>продолговатыми бронзовыми пластинками; щиты </a:t>
            </a:r>
            <a:r>
              <a:rPr lang="ru-RU" sz="2400" dirty="0" smtClean="0"/>
              <a:t>воинов </a:t>
            </a:r>
            <a:r>
              <a:rPr lang="ru-RU" sz="2400" dirty="0"/>
              <a:t>были разнообразны как по форме и </a:t>
            </a:r>
            <a:r>
              <a:rPr lang="ru-RU" sz="2400" dirty="0" smtClean="0"/>
              <a:t>материалу.</a:t>
            </a:r>
            <a:endParaRPr lang="ru-RU" sz="2400" dirty="0"/>
          </a:p>
          <a:p>
            <a:r>
              <a:rPr lang="ru-RU" sz="2400" dirty="0"/>
              <a:t>Воин имел при себе бронзовую кирку на длинной деревянной рукоятке, которая применялась при прокладке дорог, устройстве </a:t>
            </a:r>
            <a:r>
              <a:rPr lang="ru-RU" sz="2400" dirty="0" smtClean="0"/>
              <a:t>обороны, </a:t>
            </a:r>
            <a:r>
              <a:rPr lang="ru-RU" sz="2400" dirty="0"/>
              <a:t>разрушении </a:t>
            </a:r>
            <a:r>
              <a:rPr lang="ru-RU" sz="2400" dirty="0" smtClean="0"/>
              <a:t>крепостей, </a:t>
            </a:r>
            <a:r>
              <a:rPr lang="ru-RU" sz="2400" dirty="0"/>
              <a:t>а также железный топор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Запасы </a:t>
            </a:r>
            <a:r>
              <a:rPr lang="ru-RU" sz="2400" dirty="0"/>
              <a:t>оружия и снаряжения хранились в царских арсеналах, оружие по возможности было как можно более однообразным по составу. Тоже касалось и защитного снаряжения.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6004" y="1038316"/>
            <a:ext cx="3878275" cy="52784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163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3979" y="67824"/>
            <a:ext cx="6364799" cy="970492"/>
          </a:xfrm>
        </p:spPr>
        <p:txBody>
          <a:bodyPr>
            <a:normAutofit/>
          </a:bodyPr>
          <a:lstStyle/>
          <a:p>
            <a:r>
              <a:rPr lang="ru-RU" sz="2400" dirty="0"/>
              <a:t>Ассирийская военная реформа</a:t>
            </a:r>
          </a:p>
        </p:txBody>
      </p:sp>
      <p:sp>
        <p:nvSpPr>
          <p:cNvPr id="6" name="Половина рамки 5"/>
          <p:cNvSpPr/>
          <p:nvPr/>
        </p:nvSpPr>
        <p:spPr>
          <a:xfrm>
            <a:off x="2743016" y="183330"/>
            <a:ext cx="619125" cy="674702"/>
          </a:xfrm>
          <a:prstGeom prst="halfFrame">
            <a:avLst>
              <a:gd name="adj1" fmla="val 24102"/>
              <a:gd name="adj2" fmla="val 22564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10800000">
            <a:off x="7940676" y="340895"/>
            <a:ext cx="612774" cy="697420"/>
          </a:xfrm>
          <a:prstGeom prst="halfFrame">
            <a:avLst>
              <a:gd name="adj1" fmla="val 22452"/>
              <a:gd name="adj2" fmla="val 25562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70201" y="911835"/>
            <a:ext cx="4991100" cy="1342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429000" y="233171"/>
            <a:ext cx="4933950" cy="9570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1253765" y="1582271"/>
            <a:ext cx="10520314" cy="3874416"/>
          </a:xfrm>
        </p:spPr>
        <p:txBody>
          <a:bodyPr>
            <a:normAutofit/>
          </a:bodyPr>
          <a:lstStyle/>
          <a:p>
            <a:r>
              <a:rPr lang="ru-RU" sz="2000" dirty="0"/>
              <a:t>Характерна структура войска Ассирии: на 200 пехотинцев приходилось в среднем 10 всадников и одна боевая колесница; на одного тяжело вооруженного пехотинца — два лучника.</a:t>
            </a:r>
          </a:p>
          <a:p>
            <a:r>
              <a:rPr lang="ru-RU" sz="2000" dirty="0"/>
              <a:t>Совершенствовались организационные формы войска. Основной организационной единицей был </a:t>
            </a:r>
            <a:r>
              <a:rPr lang="ru-RU" sz="2000" b="1" dirty="0" err="1"/>
              <a:t>кисир</a:t>
            </a:r>
            <a:r>
              <a:rPr lang="ru-RU" sz="2000" dirty="0"/>
              <a:t> (отряд), насчитывавший 500—2000 воинов. </a:t>
            </a:r>
            <a:r>
              <a:rPr lang="ru-RU" sz="2000" dirty="0" err="1"/>
              <a:t>Кисир</a:t>
            </a:r>
            <a:r>
              <a:rPr lang="ru-RU" sz="2000" dirty="0"/>
              <a:t> делился на </a:t>
            </a:r>
            <a:r>
              <a:rPr lang="ru-RU" sz="2000" b="1" dirty="0" err="1"/>
              <a:t>пятидесятки</a:t>
            </a:r>
            <a:r>
              <a:rPr lang="ru-RU" sz="2000" dirty="0"/>
              <a:t>, которые подразделялись на </a:t>
            </a:r>
            <a:r>
              <a:rPr lang="ru-RU" sz="2000" b="1" dirty="0"/>
              <a:t>десятки</a:t>
            </a:r>
            <a:r>
              <a:rPr lang="ru-RU" sz="2000" dirty="0"/>
              <a:t>. Несколько </a:t>
            </a:r>
            <a:r>
              <a:rPr lang="ru-RU" sz="2000" dirty="0" err="1"/>
              <a:t>кисир</a:t>
            </a:r>
            <a:r>
              <a:rPr lang="ru-RU" sz="2000" dirty="0"/>
              <a:t> составляли </a:t>
            </a:r>
            <a:r>
              <a:rPr lang="ru-RU" sz="2000" b="1" dirty="0" err="1"/>
              <a:t>эмуку</a:t>
            </a:r>
            <a:r>
              <a:rPr lang="ru-RU" sz="2000" dirty="0"/>
              <a:t> (силу). Таким образом, ассирийское войско имело довольно сложные для того времени формы организации</a:t>
            </a:r>
            <a:r>
              <a:rPr lang="ru-RU" sz="2000" dirty="0" smtClean="0"/>
              <a:t>. </a:t>
            </a:r>
            <a:r>
              <a:rPr lang="ru-RU" sz="2000" dirty="0"/>
              <a:t>Важную часть ассирийского войска составляли боевые колесницы, в которые были запряжены две-четыре лошади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Кроме того, в ассирийском войске появились зачатки совершенно новых родов войск — конницы и “инженерных” войск.</a:t>
            </a:r>
          </a:p>
        </p:txBody>
      </p:sp>
      <p:pic>
        <p:nvPicPr>
          <p:cNvPr id="5122" name="Picture 2" descr="https://static.wikia.nocookie.net/civ/images/2/2f/%D0%9A%D0%BE%D0%BD%D0%BD%D1%8B%D0%B9_%D0%BB%D1%83%D1%87%D0%BD%D0%B8%D0%BA_%D1%81%D0%B0%D0%BA%D0%B0_%28Civ6%29.png/revision/latest/scale-to-width-down/256?cb=20171111130331&amp;path-prefix=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802" y="3978625"/>
            <a:ext cx="2022017" cy="2022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tatic.wikia.nocookie.net/civ/images/6/61/%D0%91%D0%BE%D0%B5%D0%B2%D0%B0%D1%8F_%D0%BA%D0%BE%D0%BB%D0%B5%D1%81%D0%BD%D0%B8%D1%86%D0%B0_%28Civ6%29.png/revision/latest?cb=20171127203854&amp;path-prefix=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0462"/>
            <a:ext cx="1787908" cy="178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tatic.wikia.nocookie.net/civ/images/2/2c/%D0%92%D0%BE%D0%B5%D0%BD%D0%BD%D1%8B%D0%B9_%D0%BA%D1%83%D1%80%D1%81_%28Civ6%29.png/revision/latest/scale-to-width-down/111?cb=20171209063336&amp;path-prefix=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00" y="1253260"/>
            <a:ext cx="701924" cy="885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Пехота ассирийской арми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686" y="0"/>
            <a:ext cx="6721229" cy="686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21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3979" y="67824"/>
            <a:ext cx="6364799" cy="97049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Военный флот и осады</a:t>
            </a:r>
            <a:endParaRPr lang="ru-RU" sz="3200" dirty="0"/>
          </a:p>
        </p:txBody>
      </p:sp>
      <p:sp>
        <p:nvSpPr>
          <p:cNvPr id="6" name="Половина рамки 5"/>
          <p:cNvSpPr/>
          <p:nvPr/>
        </p:nvSpPr>
        <p:spPr>
          <a:xfrm>
            <a:off x="2743016" y="183330"/>
            <a:ext cx="619125" cy="674702"/>
          </a:xfrm>
          <a:prstGeom prst="halfFrame">
            <a:avLst>
              <a:gd name="adj1" fmla="val 24102"/>
              <a:gd name="adj2" fmla="val 22564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10800000">
            <a:off x="7940676" y="340895"/>
            <a:ext cx="612774" cy="697420"/>
          </a:xfrm>
          <a:prstGeom prst="halfFrame">
            <a:avLst>
              <a:gd name="adj1" fmla="val 22452"/>
              <a:gd name="adj2" fmla="val 25562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70201" y="911835"/>
            <a:ext cx="4991100" cy="1342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429000" y="233171"/>
            <a:ext cx="4933950" cy="9570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3193979" y="1203663"/>
            <a:ext cx="8391563" cy="5244271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Финикийские или греческие</a:t>
            </a:r>
            <a:r>
              <a:rPr lang="ru-RU" sz="2000" dirty="0"/>
              <a:t>, мастера строили для Ассирии </a:t>
            </a:r>
            <a:r>
              <a:rPr lang="ru-RU" sz="2000" i="1" dirty="0"/>
              <a:t>боевые корабли</a:t>
            </a:r>
            <a:r>
              <a:rPr lang="ru-RU" sz="2000" dirty="0"/>
              <a:t> типа галер с острым носом для нанесения таранного удара судам </a:t>
            </a:r>
            <a:r>
              <a:rPr lang="ru-RU" sz="2000" dirty="0" smtClean="0"/>
              <a:t>противника. Корабли </a:t>
            </a:r>
            <a:r>
              <a:rPr lang="ru-RU" sz="2000" dirty="0"/>
              <a:t>строились на Тигре и Евфрате и спускались в Персидский залив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Для выполнения различного рода землекопных, дорожных, мостовых и других работ ассирийское войско </a:t>
            </a:r>
            <a:r>
              <a:rPr lang="ru-RU" sz="2000" dirty="0" smtClean="0"/>
              <a:t>имело </a:t>
            </a:r>
            <a:r>
              <a:rPr lang="ru-RU" sz="2000" dirty="0"/>
              <a:t>отряды, положившие </a:t>
            </a:r>
            <a:r>
              <a:rPr lang="ru-RU" sz="2000" dirty="0" smtClean="0"/>
              <a:t>начало инженерным войскам. </a:t>
            </a:r>
            <a:r>
              <a:rPr lang="ru-RU" sz="2000" dirty="0"/>
              <a:t>На вооружении </a:t>
            </a:r>
            <a:r>
              <a:rPr lang="ru-RU" sz="2000" dirty="0" smtClean="0"/>
              <a:t>были </a:t>
            </a:r>
            <a:r>
              <a:rPr lang="ru-RU" sz="2000" dirty="0"/>
              <a:t>тараны для разрушения </a:t>
            </a:r>
            <a:r>
              <a:rPr lang="ru-RU" sz="2000" dirty="0" smtClean="0"/>
              <a:t>стен</a:t>
            </a:r>
            <a:r>
              <a:rPr lang="ru-RU" sz="2000" dirty="0"/>
              <a:t>, осадные башни и штурмовые лестницы, а также переправочные средства — бурдюки (на них переправлялись через реки </a:t>
            </a:r>
            <a:r>
              <a:rPr lang="ru-RU" sz="2000" dirty="0" smtClean="0"/>
              <a:t>и создавались </a:t>
            </a:r>
            <a:r>
              <a:rPr lang="ru-RU" sz="2000" dirty="0"/>
              <a:t>плавучие мосты). Таким образом, ассирийское войско располагало самой передовой техникой того времени.</a:t>
            </a:r>
          </a:p>
          <a:p>
            <a:r>
              <a:rPr lang="ru-RU" sz="2000" dirty="0"/>
              <a:t>В ассирийском войске </a:t>
            </a:r>
            <a:r>
              <a:rPr lang="ru-RU" sz="2000" dirty="0" smtClean="0"/>
              <a:t>искусно </a:t>
            </a:r>
            <a:r>
              <a:rPr lang="ru-RU" sz="2000" dirty="0"/>
              <a:t>проводились </a:t>
            </a:r>
            <a:r>
              <a:rPr lang="ru-RU" sz="2000" i="1" dirty="0"/>
              <a:t>осада и </a:t>
            </a:r>
            <a:r>
              <a:rPr lang="ru-RU" sz="2000" i="1" dirty="0" smtClean="0"/>
              <a:t>штурм</a:t>
            </a:r>
            <a:r>
              <a:rPr lang="ru-RU" sz="2000" dirty="0" smtClean="0"/>
              <a:t>. </a:t>
            </a:r>
            <a:r>
              <a:rPr lang="ru-RU" sz="2000" dirty="0"/>
              <a:t>Одна из </a:t>
            </a:r>
            <a:r>
              <a:rPr lang="ru-RU" sz="2000" dirty="0" smtClean="0"/>
              <a:t>задач </a:t>
            </a:r>
            <a:r>
              <a:rPr lang="ru-RU" sz="2000" dirty="0"/>
              <a:t>штурма заключалась в устройстве пролома в стене или в разрушении ворот. Для этой цели применялись тараны — толстые бревна с широкими или острыми наконечниками. Таран подвешивался на цепях к деревянному каркасу, установленному на четырех- или шестиколесной повозке. Каркас обычно покрывался щитами из тростника или кожи и защищал находившихся внутри каркаса воинов. В передней части каркаса устраивалась башенка, в которой помещались лучники, оборонявшие таран.</a:t>
            </a:r>
          </a:p>
          <a:p>
            <a:endParaRPr lang="ru-RU" sz="2000" dirty="0" smtClean="0"/>
          </a:p>
        </p:txBody>
      </p:sp>
      <p:pic>
        <p:nvPicPr>
          <p:cNvPr id="9" name="Picture 6" descr="https://static.wikia.nocookie.net/civ/images/d/d8/%D0%9E%D1%81%D0%B0%D0%B4%D0%BD%D0%B0%D1%8F_%D0%B1%D0%B0%D1%88%D0%BD%D1%8F_%28Civ5%29.png/revision/latest?cb=20200510163407&amp;path-prefix=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55" y="3613687"/>
            <a:ext cx="2622136" cy="262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static.wikia.nocookie.net/civ/images/c/c3/%D0%93%D0%B0%D0%BB%D0%B5%D1%80%D0%B0_%28Civ6%29.png/revision/latest/scale-to-width-down/256?cb=20171119083159&amp;path-prefix=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55" y="783132"/>
            <a:ext cx="2618445" cy="261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50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3979" y="67824"/>
            <a:ext cx="6364799" cy="97049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Военный флот и осады</a:t>
            </a:r>
            <a:endParaRPr lang="ru-RU" sz="3200" dirty="0"/>
          </a:p>
        </p:txBody>
      </p:sp>
      <p:sp>
        <p:nvSpPr>
          <p:cNvPr id="6" name="Половина рамки 5"/>
          <p:cNvSpPr/>
          <p:nvPr/>
        </p:nvSpPr>
        <p:spPr>
          <a:xfrm>
            <a:off x="2743016" y="183330"/>
            <a:ext cx="619125" cy="674702"/>
          </a:xfrm>
          <a:prstGeom prst="halfFrame">
            <a:avLst>
              <a:gd name="adj1" fmla="val 24102"/>
              <a:gd name="adj2" fmla="val 22564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10800000">
            <a:off x="7940676" y="340895"/>
            <a:ext cx="612774" cy="697420"/>
          </a:xfrm>
          <a:prstGeom prst="halfFrame">
            <a:avLst>
              <a:gd name="adj1" fmla="val 22452"/>
              <a:gd name="adj2" fmla="val 25562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70201" y="911835"/>
            <a:ext cx="4991100" cy="1342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429000" y="233171"/>
            <a:ext cx="4933950" cy="9570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89820" y="1013067"/>
            <a:ext cx="6845528" cy="5608378"/>
          </a:xfrm>
        </p:spPr>
        <p:txBody>
          <a:bodyPr>
            <a:normAutofit lnSpcReduction="10000"/>
          </a:bodyPr>
          <a:lstStyle/>
          <a:p>
            <a:r>
              <a:rPr lang="ru-RU" sz="2000" dirty="0"/>
              <a:t>При осаде </a:t>
            </a:r>
            <a:r>
              <a:rPr lang="ru-RU" sz="2000" dirty="0" smtClean="0"/>
              <a:t>крепости </a:t>
            </a:r>
            <a:r>
              <a:rPr lang="ru-RU" sz="2000" dirty="0"/>
              <a:t>ассирийцы </a:t>
            </a:r>
            <a:r>
              <a:rPr lang="ru-RU" sz="2000" dirty="0" smtClean="0"/>
              <a:t>могли применить </a:t>
            </a:r>
            <a:r>
              <a:rPr lang="ru-RU" sz="2000" dirty="0"/>
              <a:t>одновременно семь таранов. Оборонявшиеся вели борьбу </a:t>
            </a:r>
            <a:r>
              <a:rPr lang="ru-RU" sz="2000" dirty="0" smtClean="0"/>
              <a:t>ними </a:t>
            </a:r>
            <a:r>
              <a:rPr lang="ru-RU" sz="2000" dirty="0"/>
              <a:t>при помощи цепей, которые набрасывались на </a:t>
            </a:r>
            <a:r>
              <a:rPr lang="ru-RU" sz="2000" dirty="0" smtClean="0"/>
              <a:t>таран </a:t>
            </a:r>
            <a:r>
              <a:rPr lang="ru-RU" sz="2000" dirty="0"/>
              <a:t>и подтягивали ее кверху, или при помощи метательных </a:t>
            </a:r>
            <a:r>
              <a:rPr lang="ru-RU" sz="2000" dirty="0" smtClean="0"/>
              <a:t>сосудов </a:t>
            </a:r>
            <a:r>
              <a:rPr lang="ru-RU" sz="2000" dirty="0"/>
              <a:t>с </a:t>
            </a:r>
            <a:r>
              <a:rPr lang="ru-RU" sz="2000" dirty="0" smtClean="0"/>
              <a:t>горючим, </a:t>
            </a:r>
            <a:r>
              <a:rPr lang="ru-RU" sz="2000" dirty="0"/>
              <a:t>которым зажигались </a:t>
            </a:r>
            <a:r>
              <a:rPr lang="ru-RU" sz="2000" dirty="0" smtClean="0"/>
              <a:t>перекрытия.</a:t>
            </a:r>
            <a:endParaRPr lang="ru-RU" sz="2000" dirty="0"/>
          </a:p>
          <a:p>
            <a:r>
              <a:rPr lang="ru-RU" sz="2000" dirty="0" smtClean="0"/>
              <a:t>Ассирийцы </a:t>
            </a:r>
            <a:r>
              <a:rPr lang="ru-RU" sz="2000" dirty="0"/>
              <a:t>применяли при осадах подвижные башни и подкопы, </a:t>
            </a:r>
            <a:r>
              <a:rPr lang="ru-RU" sz="2000" dirty="0" smtClean="0"/>
              <a:t>с </a:t>
            </a:r>
            <a:r>
              <a:rPr lang="ru-RU" sz="2000" dirty="0"/>
              <a:t>тем, чтобы господствовать над стенами осажденного города и метать в осажденных факелы и зажигательные стрелы. Для прикрытия лучников от обстрела со стен осажденного города вкапывались в землю </a:t>
            </a:r>
            <a:r>
              <a:rPr lang="ru-RU" sz="2000" dirty="0" smtClean="0"/>
              <a:t>щиты.</a:t>
            </a:r>
            <a:endParaRPr lang="ru-RU" sz="2000" dirty="0"/>
          </a:p>
          <a:p>
            <a:r>
              <a:rPr lang="ru-RU" sz="2000" dirty="0"/>
              <a:t>При штурме крепости действовали </a:t>
            </a:r>
            <a:r>
              <a:rPr lang="ru-RU" sz="2000" dirty="0" smtClean="0"/>
              <a:t>так: </a:t>
            </a:r>
            <a:r>
              <a:rPr lang="ru-RU" sz="2000" dirty="0">
                <a:solidFill>
                  <a:srgbClr val="FF0000"/>
                </a:solidFill>
              </a:rPr>
              <a:t>таранами пробивали бреши</a:t>
            </a:r>
            <a:r>
              <a:rPr lang="ru-RU" sz="2000" dirty="0"/>
              <a:t>; </a:t>
            </a:r>
            <a:r>
              <a:rPr lang="ru-RU" sz="2000" dirty="0">
                <a:solidFill>
                  <a:srgbClr val="FFFF00"/>
                </a:solidFill>
              </a:rPr>
              <a:t>затем легкая пехота через брешь или по штурмовым лестницам шла на штурм</a:t>
            </a:r>
            <a:r>
              <a:rPr lang="ru-RU" sz="2000" dirty="0"/>
              <a:t>; </a:t>
            </a:r>
            <a:r>
              <a:rPr lang="ru-RU" sz="2000" dirty="0">
                <a:solidFill>
                  <a:srgbClr val="FFC000"/>
                </a:solidFill>
              </a:rPr>
              <a:t>тяжелые пехотинцы </a:t>
            </a:r>
            <a:r>
              <a:rPr lang="ru-RU" sz="2000" dirty="0" smtClean="0">
                <a:solidFill>
                  <a:srgbClr val="FFC000"/>
                </a:solidFill>
              </a:rPr>
              <a:t>щитами </a:t>
            </a:r>
            <a:r>
              <a:rPr lang="ru-RU" sz="2000" dirty="0">
                <a:solidFill>
                  <a:srgbClr val="FFC000"/>
                </a:solidFill>
              </a:rPr>
              <a:t>прикрывали лучников и пращников, которые </a:t>
            </a:r>
            <a:r>
              <a:rPr lang="ru-RU" sz="2000" dirty="0" smtClean="0">
                <a:solidFill>
                  <a:srgbClr val="FFC000"/>
                </a:solidFill>
              </a:rPr>
              <a:t>обеспечивали </a:t>
            </a:r>
            <a:r>
              <a:rPr lang="ru-RU" sz="2000" dirty="0">
                <a:solidFill>
                  <a:srgbClr val="FFC000"/>
                </a:solidFill>
              </a:rPr>
              <a:t>движение штурмовых колонн</a:t>
            </a:r>
            <a:r>
              <a:rPr lang="ru-RU" sz="2000" dirty="0"/>
              <a:t>.</a:t>
            </a:r>
          </a:p>
          <a:p>
            <a:endParaRPr lang="ru-RU" sz="2000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493" y="340895"/>
            <a:ext cx="3599568" cy="36720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https://i.pinimg.com/originals/0d/70/4a/0d704ad90570235335e39ca852c2ba60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828" y="3817256"/>
            <a:ext cx="5546548" cy="25103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31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pinimg.com/originals/04/4c/c7/044cc79687e09d7660aac1d2000922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" y="0"/>
            <a:ext cx="4692203" cy="688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7541" y="35435"/>
            <a:ext cx="4667322" cy="97049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Внешний вид солдат</a:t>
            </a:r>
            <a:endParaRPr lang="ru-RU" sz="3200" dirty="0"/>
          </a:p>
        </p:txBody>
      </p:sp>
      <p:sp>
        <p:nvSpPr>
          <p:cNvPr id="6" name="Половина рамки 5"/>
          <p:cNvSpPr/>
          <p:nvPr/>
        </p:nvSpPr>
        <p:spPr>
          <a:xfrm>
            <a:off x="5959591" y="118218"/>
            <a:ext cx="619125" cy="674702"/>
          </a:xfrm>
          <a:prstGeom prst="halfFrame">
            <a:avLst>
              <a:gd name="adj1" fmla="val 24102"/>
              <a:gd name="adj2" fmla="val 22564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10800000">
            <a:off x="10115171" y="171971"/>
            <a:ext cx="612774" cy="697420"/>
          </a:xfrm>
          <a:prstGeom prst="halfFrame">
            <a:avLst>
              <a:gd name="adj1" fmla="val 22452"/>
              <a:gd name="adj2" fmla="val 25562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097541" y="792920"/>
            <a:ext cx="3980712" cy="22719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578716" y="240449"/>
            <a:ext cx="3941800" cy="10362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4886632" y="1005927"/>
            <a:ext cx="7138220" cy="5716530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AutoNum type="arabicParenR"/>
            </a:pPr>
            <a:r>
              <a:rPr lang="ru-RU" sz="2000" b="1" dirty="0" smtClean="0"/>
              <a:t>Араб </a:t>
            </a:r>
            <a:r>
              <a:rPr lang="ru-RU" sz="2000" b="1" dirty="0" err="1" smtClean="0"/>
              <a:t>Мидианитянин</a:t>
            </a:r>
            <a:endParaRPr lang="ru-RU" sz="2000" b="1" dirty="0" smtClean="0"/>
          </a:p>
          <a:p>
            <a:pPr marL="457200" indent="-457200">
              <a:buAutoNum type="arabicParenR"/>
            </a:pPr>
            <a:r>
              <a:rPr lang="ru-RU" sz="2000" b="1" dirty="0" smtClean="0"/>
              <a:t>Киммериец</a:t>
            </a:r>
          </a:p>
          <a:p>
            <a:pPr marL="457200" indent="-457200">
              <a:buAutoNum type="arabicParenR"/>
            </a:pPr>
            <a:r>
              <a:rPr lang="ru-RU" sz="2000" b="1" dirty="0" smtClean="0"/>
              <a:t>Ассирийская колесница </a:t>
            </a:r>
          </a:p>
          <a:p>
            <a:pPr marL="457200" indent="-457200">
              <a:buAutoNum type="arabicParenR"/>
            </a:pPr>
            <a:r>
              <a:rPr lang="ru-RU" sz="2000" b="1" dirty="0" smtClean="0"/>
              <a:t>Ассирийская кавалерия</a:t>
            </a:r>
          </a:p>
          <a:p>
            <a:pPr marL="457200" indent="-457200">
              <a:buAutoNum type="arabicParenR"/>
            </a:pPr>
            <a:r>
              <a:rPr lang="ru-RU" sz="2000" b="1" dirty="0" smtClean="0"/>
              <a:t>Арамейский </a:t>
            </a:r>
            <a:r>
              <a:rPr lang="ru-RU" sz="2000" b="1" dirty="0" err="1" smtClean="0"/>
              <a:t>Ауксиларий</a:t>
            </a: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FFC000"/>
                </a:solidFill>
              </a:rPr>
              <a:t>(</a:t>
            </a:r>
            <a:r>
              <a:rPr lang="ru-RU" sz="2000" b="1" dirty="0">
                <a:solidFill>
                  <a:srgbClr val="FFC000"/>
                </a:solidFill>
              </a:rPr>
              <a:t>Вспомогательное </a:t>
            </a:r>
            <a:r>
              <a:rPr lang="ru-RU" sz="2000" b="1" dirty="0" smtClean="0">
                <a:solidFill>
                  <a:srgbClr val="FFC000"/>
                </a:solidFill>
              </a:rPr>
              <a:t>подразделение)</a:t>
            </a:r>
          </a:p>
          <a:p>
            <a:pPr marL="457200" indent="-457200">
              <a:buAutoNum type="arabicParenR"/>
            </a:pPr>
            <a:r>
              <a:rPr lang="ru-RU" sz="2000" b="1" dirty="0" smtClean="0"/>
              <a:t>Вавилонский солдат</a:t>
            </a:r>
          </a:p>
          <a:p>
            <a:pPr marL="457200" indent="-457200">
              <a:buAutoNum type="arabicParenR"/>
            </a:pPr>
            <a:r>
              <a:rPr lang="ru-RU" sz="2000" b="1" dirty="0" smtClean="0"/>
              <a:t>Халдейский лучник</a:t>
            </a:r>
          </a:p>
          <a:p>
            <a:pPr marL="457200" indent="-457200">
              <a:buAutoNum type="arabicParenR"/>
            </a:pPr>
            <a:r>
              <a:rPr lang="ru-RU" sz="2000" b="1" dirty="0" smtClean="0"/>
              <a:t>Ассирийский гвардеец </a:t>
            </a:r>
            <a:r>
              <a:rPr lang="ru-RU" sz="2000" b="1" dirty="0" smtClean="0">
                <a:solidFill>
                  <a:srgbClr val="FFC000"/>
                </a:solidFill>
              </a:rPr>
              <a:t>(</a:t>
            </a:r>
            <a:r>
              <a:rPr lang="ru-RU" sz="2000" b="1" dirty="0" err="1" smtClean="0">
                <a:solidFill>
                  <a:srgbClr val="FFC000"/>
                </a:solidFill>
              </a:rPr>
              <a:t>Курубути</a:t>
            </a:r>
            <a:r>
              <a:rPr lang="ru-RU" sz="2000" b="1" dirty="0" smtClean="0">
                <a:solidFill>
                  <a:srgbClr val="FFC000"/>
                </a:solidFill>
              </a:rPr>
              <a:t>)</a:t>
            </a:r>
          </a:p>
          <a:p>
            <a:pPr marL="457200" indent="-457200">
              <a:buAutoNum type="arabicParenR"/>
            </a:pPr>
            <a:r>
              <a:rPr lang="ru-RU" sz="2000" b="1" dirty="0" smtClean="0"/>
              <a:t>Ассирийский копейщик </a:t>
            </a:r>
            <a:r>
              <a:rPr lang="ru-RU" sz="2000" b="1" dirty="0" smtClean="0">
                <a:solidFill>
                  <a:srgbClr val="FFC000"/>
                </a:solidFill>
              </a:rPr>
              <a:t>(</a:t>
            </a:r>
            <a:r>
              <a:rPr lang="ru-RU" sz="2000" b="1" dirty="0" err="1" smtClean="0">
                <a:solidFill>
                  <a:srgbClr val="FFC000"/>
                </a:solidFill>
              </a:rPr>
              <a:t>Ауксиларий</a:t>
            </a:r>
            <a:r>
              <a:rPr lang="ru-RU" sz="2000" b="1" dirty="0" smtClean="0">
                <a:solidFill>
                  <a:srgbClr val="FFC000"/>
                </a:solidFill>
              </a:rPr>
              <a:t>)</a:t>
            </a:r>
          </a:p>
          <a:p>
            <a:pPr marL="457200" indent="-457200">
              <a:buAutoNum type="arabicParenR"/>
            </a:pPr>
            <a:r>
              <a:rPr lang="ru-RU" sz="2000" b="1" dirty="0" smtClean="0"/>
              <a:t>Ассирийский лучник </a:t>
            </a:r>
            <a:r>
              <a:rPr lang="ru-RU" sz="2000" b="1" dirty="0" smtClean="0">
                <a:solidFill>
                  <a:srgbClr val="FFC000"/>
                </a:solidFill>
              </a:rPr>
              <a:t>(</a:t>
            </a:r>
            <a:r>
              <a:rPr lang="ru-RU" sz="2000" b="1" dirty="0" err="1" smtClean="0">
                <a:solidFill>
                  <a:srgbClr val="FFC000"/>
                </a:solidFill>
              </a:rPr>
              <a:t>Кисир</a:t>
            </a:r>
            <a:r>
              <a:rPr lang="ru-RU" sz="2000" b="1" dirty="0" smtClean="0">
                <a:solidFill>
                  <a:srgbClr val="FFC000"/>
                </a:solidFill>
              </a:rPr>
              <a:t> </a:t>
            </a:r>
            <a:r>
              <a:rPr lang="ru-RU" sz="2000" b="1" dirty="0" err="1" smtClean="0">
                <a:solidFill>
                  <a:srgbClr val="FFC000"/>
                </a:solidFill>
              </a:rPr>
              <a:t>Шаррути</a:t>
            </a:r>
            <a:r>
              <a:rPr lang="ru-RU" sz="2000" b="1" dirty="0" smtClean="0">
                <a:solidFill>
                  <a:srgbClr val="FFC000"/>
                </a:solidFill>
              </a:rPr>
              <a:t> – Царский полк)</a:t>
            </a:r>
          </a:p>
          <a:p>
            <a:pPr marL="457200" indent="-457200">
              <a:buAutoNum type="arabicParenR"/>
            </a:pPr>
            <a:r>
              <a:rPr lang="ru-RU" sz="2000" b="1" dirty="0" smtClean="0"/>
              <a:t>Ассирийский копейщик </a:t>
            </a:r>
          </a:p>
          <a:p>
            <a:pPr marL="457200" indent="-457200">
              <a:buAutoNum type="arabicParenR"/>
            </a:pPr>
            <a:r>
              <a:rPr lang="ru-RU" sz="2000" b="1" dirty="0" smtClean="0"/>
              <a:t>Ассирийский царь </a:t>
            </a:r>
          </a:p>
          <a:p>
            <a:pPr marL="457200" indent="-457200">
              <a:buAutoNum type="arabicParenR"/>
            </a:pPr>
            <a:r>
              <a:rPr lang="ru-RU" sz="2000" b="1" dirty="0" err="1" smtClean="0"/>
              <a:t>Ауксиларий</a:t>
            </a:r>
            <a:r>
              <a:rPr lang="ru-RU" sz="2000" b="1" dirty="0" smtClean="0"/>
              <a:t> Урарту </a:t>
            </a:r>
          </a:p>
          <a:p>
            <a:pPr marL="457200" indent="-457200">
              <a:buAutoNum type="arabicParenR"/>
            </a:pPr>
            <a:r>
              <a:rPr lang="ru-RU" sz="2000" b="1" dirty="0" smtClean="0"/>
              <a:t>Ассирийские щиты</a:t>
            </a:r>
          </a:p>
          <a:p>
            <a:pPr marL="457200" indent="-457200">
              <a:buAutoNum type="arabicParenR"/>
            </a:pPr>
            <a:r>
              <a:rPr lang="ru-RU" sz="2000" b="1" dirty="0" smtClean="0"/>
              <a:t>Ассирийский штандарт</a:t>
            </a:r>
          </a:p>
          <a:p>
            <a:pPr marL="457200" indent="-457200">
              <a:buAutoNum type="arabicParenR"/>
            </a:pPr>
            <a:r>
              <a:rPr lang="ru-RU" sz="2000" b="1" dirty="0" smtClean="0"/>
              <a:t>Тили Ассирийской униформы </a:t>
            </a:r>
          </a:p>
          <a:p>
            <a:pPr marL="457200" indent="-457200">
              <a:buAutoNum type="arabicParenR"/>
            </a:pPr>
            <a:r>
              <a:rPr lang="ru-RU" sz="2000" b="1" dirty="0" smtClean="0"/>
              <a:t>Иудейский солдат</a:t>
            </a:r>
            <a:endParaRPr lang="ru-RU" sz="2000" b="1" dirty="0"/>
          </a:p>
          <a:p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257272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2000" y="176981"/>
            <a:ext cx="5479025" cy="1456267"/>
          </a:xfrm>
        </p:spPr>
        <p:txBody>
          <a:bodyPr/>
          <a:lstStyle/>
          <a:p>
            <a:r>
              <a:rPr lang="ru-RU" b="1" dirty="0" smtClean="0"/>
              <a:t>Военное дело Ассирии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524" y="652086"/>
            <a:ext cx="11879824" cy="620591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000" b="1" dirty="0"/>
              <a:t>С системой организации агентурной разведки мы впервые встречаемся в ассирийском государстве</a:t>
            </a:r>
            <a:r>
              <a:rPr lang="ru-RU" sz="2000" b="1" dirty="0" smtClean="0"/>
              <a:t>.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20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sz="2000" b="1" dirty="0"/>
              <a:t>Ассирийское войско, осаждавшее крепость, располагалось обычно в лагере, обнесенном круговым валом. Внутри лагеря имелись крестообразные улицы, а для выхода войск из лагеря устраивались ворота. Это были предшественники римских лагерей</a:t>
            </a:r>
            <a:r>
              <a:rPr lang="ru-RU" sz="2000" b="1" dirty="0" smtClean="0"/>
              <a:t>.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20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sz="2000" b="1" dirty="0" smtClean="0"/>
              <a:t>Это </a:t>
            </a:r>
            <a:r>
              <a:rPr lang="ru-RU" sz="2000" b="1" dirty="0"/>
              <a:t>позволяло ассирийцам вести войну даже довольно далеко от родных земель. Например, найденные археологами записи сообщают, что в середине XIII века до н. э. состоялся поход ассирийского войска, состоявшего из 28 800 хеттских воинов. Войско преодолело высокие горы, труднопроходимую лесистую местность, проложив тропы в горах и прорубив бронзовыми топорами просеки в лесах. В бою “с 43 царями стран </a:t>
            </a:r>
            <a:r>
              <a:rPr lang="ru-RU" sz="2000" b="1" dirty="0" err="1"/>
              <a:t>Наири</a:t>
            </a:r>
            <a:r>
              <a:rPr lang="ru-RU" sz="2000" b="1" dirty="0"/>
              <a:t>”, т. е. с войском союзных племен страны </a:t>
            </a:r>
            <a:r>
              <a:rPr lang="ru-RU" sz="2000" b="1" dirty="0" err="1"/>
              <a:t>Наири</a:t>
            </a:r>
            <a:r>
              <a:rPr lang="ru-RU" sz="2000" b="1" dirty="0"/>
              <a:t>, расположенной в районе “моря </a:t>
            </a:r>
            <a:r>
              <a:rPr lang="ru-RU" sz="2000" b="1" dirty="0" err="1"/>
              <a:t>Наири</a:t>
            </a:r>
            <a:r>
              <a:rPr lang="ru-RU" sz="2000" b="1" dirty="0"/>
              <a:t>” (озера Ван), ассирийцы нанесли им поражение.</a:t>
            </a:r>
          </a:p>
        </p:txBody>
      </p:sp>
      <p:sp>
        <p:nvSpPr>
          <p:cNvPr id="4" name="Половина рамки 3"/>
          <p:cNvSpPr/>
          <p:nvPr/>
        </p:nvSpPr>
        <p:spPr>
          <a:xfrm>
            <a:off x="2862429" y="472180"/>
            <a:ext cx="619125" cy="674702"/>
          </a:xfrm>
          <a:prstGeom prst="halfFrame">
            <a:avLst>
              <a:gd name="adj1" fmla="val 24102"/>
              <a:gd name="adj2" fmla="val 22564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оловина рамки 4"/>
          <p:cNvSpPr/>
          <p:nvPr/>
        </p:nvSpPr>
        <p:spPr>
          <a:xfrm rot="10800000">
            <a:off x="7660571" y="652086"/>
            <a:ext cx="619125" cy="674702"/>
          </a:xfrm>
          <a:prstGeom prst="halfFrame">
            <a:avLst>
              <a:gd name="adj1" fmla="val 24102"/>
              <a:gd name="adj2" fmla="val 22564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41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3979" y="67824"/>
            <a:ext cx="5073327" cy="97049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Закат величия Ассирии</a:t>
            </a:r>
            <a:endParaRPr lang="ru-RU" sz="3200" dirty="0"/>
          </a:p>
        </p:txBody>
      </p:sp>
      <p:sp>
        <p:nvSpPr>
          <p:cNvPr id="6" name="Половина рамки 5"/>
          <p:cNvSpPr/>
          <p:nvPr/>
        </p:nvSpPr>
        <p:spPr>
          <a:xfrm>
            <a:off x="2743016" y="183330"/>
            <a:ext cx="619125" cy="674702"/>
          </a:xfrm>
          <a:prstGeom prst="halfFrame">
            <a:avLst>
              <a:gd name="adj1" fmla="val 24102"/>
              <a:gd name="adj2" fmla="val 22564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10800000">
            <a:off x="7940676" y="340895"/>
            <a:ext cx="612774" cy="697420"/>
          </a:xfrm>
          <a:prstGeom prst="halfFrame">
            <a:avLst>
              <a:gd name="adj1" fmla="val 22452"/>
              <a:gd name="adj2" fmla="val 25562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70201" y="911835"/>
            <a:ext cx="4991100" cy="1342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429000" y="233171"/>
            <a:ext cx="4933950" cy="9570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2017337" y="911835"/>
            <a:ext cx="9568206" cy="5536099"/>
          </a:xfrm>
        </p:spPr>
        <p:txBody>
          <a:bodyPr>
            <a:normAutofit/>
          </a:bodyPr>
          <a:lstStyle/>
          <a:p>
            <a:r>
              <a:rPr lang="ru-RU" sz="2000" dirty="0"/>
              <a:t>Однако, через некоторое время Ассирия столкнулась с проблемой, в условиях Древнего Мира неразрешимой. Дело в том, что военно-паразитическому государству, для поддержки существующего положения вещей, всегда требуется большое и хорошо обученное войско. Однако ресурсы его комплектования были жестко ограничены – пока большая часть мужчин страны была на войне или проходила военное обучение, дома кто-то должен был пахать и убирать урожай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Когда </a:t>
            </a:r>
            <a:r>
              <a:rPr lang="ru-RU" sz="2000" dirty="0"/>
              <a:t>Ассирия была ослаблена внутренними восстаниями рабов и порабощенных племен и начала терпеть поражения, ассирийское войско быстро стало терять боеспособность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  <a:p>
            <a:r>
              <a:rPr lang="ru-RU" sz="2000" dirty="0"/>
              <a:t>В 605 году до н. э. под ударами вавилонян и мидян ассирийское государство распалось.</a:t>
            </a:r>
          </a:p>
          <a:p>
            <a:endParaRPr lang="ru-RU" sz="2000" dirty="0" smtClean="0"/>
          </a:p>
        </p:txBody>
      </p:sp>
      <p:pic>
        <p:nvPicPr>
          <p:cNvPr id="10" name="Picture 2" descr="https://static.wikia.nocookie.net/civ/images/5/5c/%D0%90%D1%81%D1%81%D0%B8%D1%80%D0%B8%D1%8F_%28Civ5%29.png/revision/latest/scale-to-width-down/256?cb=20200510152549&amp;path-prefix=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637" y="1000060"/>
            <a:ext cx="1357103" cy="1357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static.wikia.nocookie.net/civ/images/d/d7/%D0%9F%D0%BE%D1%81%D0%B5%D0%BB%D0%B5%D0%BD%D0%B5%D1%86_%28Civ5%29.png/revision/latest/scale-to-width-down/256?cb=20130723093554&amp;path-prefix=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05" y="2663025"/>
            <a:ext cx="1589431" cy="158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895873" y="2556194"/>
            <a:ext cx="1339874" cy="8059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961172" y="4376710"/>
            <a:ext cx="1339874" cy="8059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6" name="Picture 4" descr="https://static.wikia.nocookie.net/civ/images/e/ee/%D0%A5%D0%B0%D0%BC%D0%BC%D1%83%D1%80%D0%B0%D0%BF%D0%B8_%28Civ6%29.png/revision/latest?cb=20201124150841&amp;path-prefix=r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05" y="4587003"/>
            <a:ext cx="1454809" cy="145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26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www.pngarts.com/files/4/World-Map-Free-PNG-Imag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87" y="26004"/>
            <a:ext cx="11375923" cy="68367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https://static.wikia.nocookie.net/civ/images/c/c3/%D0%9F%D0%B8%D1%80%D0%B0%D0%BC%D0%B8%D0%B4%D1%8B_%28Civ6%29.png/revision/latest?cb=20171126195616&amp;path-prefix=r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686" y="2321718"/>
            <a:ext cx="568224" cy="559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static.wikia.nocookie.net/civ/images/a/a7/%D0%A6%D0%B0%D1%80%D1%81%D0%BA%D0%B0%D1%8F_%D0%B1%D0%B8%D0%B1%D0%BB%D0%B8%D0%BE%D1%82%D0%B5%D0%BA%D0%B0_%28Civ5%29.png/revision/latest?cb=20140603103836&amp;path-prefix=r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910" y="2121731"/>
            <a:ext cx="557290" cy="55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static.wikia.nocookie.net/civ/images/a/ac/%D0%A1%D0%BE%D0%B1%D0%BE%D1%80_%D0%92%D0%B0%D1%81%D0%B8%D0%BB%D0%B8%D1%8F_%D0%91%D0%BB%D0%B0%D0%B6%D0%B5%D0%BD%D0%BD%D0%BE%D0%B3%D0%BE_%28Civ6%29.png/revision/latest?cb=20190822153528&amp;path-prefix=r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744" y="981850"/>
            <a:ext cx="532811" cy="522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036555" y="981850"/>
            <a:ext cx="3047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Наша страна здесь</a:t>
            </a:r>
            <a:endParaRPr lang="ru-RU" sz="2400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64317" y="2318271"/>
            <a:ext cx="1438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Ассирия</a:t>
            </a:r>
            <a:endParaRPr lang="ru-RU" sz="2400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73972" y="2779936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Египет</a:t>
            </a:r>
            <a:endParaRPr lang="ru-RU" sz="2400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519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2048" y="84814"/>
            <a:ext cx="10131425" cy="1456267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Государство на берегах Нила</a:t>
            </a:r>
            <a:endParaRPr lang="ru-RU" sz="5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553" y="2334479"/>
            <a:ext cx="3738764" cy="37919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226" y="1868888"/>
            <a:ext cx="3095625" cy="1809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Половина рамки 7"/>
          <p:cNvSpPr/>
          <p:nvPr/>
        </p:nvSpPr>
        <p:spPr>
          <a:xfrm>
            <a:off x="685801" y="211123"/>
            <a:ext cx="786384" cy="914400"/>
          </a:xfrm>
          <a:prstGeom prst="halfFrame">
            <a:avLst/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оловина рамки 9"/>
          <p:cNvSpPr/>
          <p:nvPr/>
        </p:nvSpPr>
        <p:spPr>
          <a:xfrm rot="10800000">
            <a:off x="10006055" y="508147"/>
            <a:ext cx="786384" cy="914400"/>
          </a:xfrm>
          <a:prstGeom prst="halfFrame">
            <a:avLst/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72048" y="1262669"/>
            <a:ext cx="9034007" cy="9540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559250" y="335945"/>
            <a:ext cx="9000082" cy="21863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226" y="3828851"/>
            <a:ext cx="3869635" cy="2297596"/>
          </a:xfrm>
          <a:prstGeom prst="rect">
            <a:avLst/>
          </a:prstGeom>
        </p:spPr>
      </p:pic>
      <p:sp>
        <p:nvSpPr>
          <p:cNvPr id="17" name="Заголовок 3"/>
          <p:cNvSpPr txBox="1">
            <a:spLocks/>
          </p:cNvSpPr>
          <p:nvPr/>
        </p:nvSpPr>
        <p:spPr>
          <a:xfrm>
            <a:off x="8397371" y="1868888"/>
            <a:ext cx="286531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600" b="1" dirty="0" smtClean="0">
                <a:ln w="19050" cmpd="sng">
                  <a:solidFill>
                    <a:schemeClr val="bg1"/>
                  </a:solidFill>
                </a:ln>
              </a:rPr>
              <a:t>Египет</a:t>
            </a:r>
            <a:endParaRPr lang="ru-RU" sz="6600" b="1" dirty="0">
              <a:ln w="19050" cmpd="sng">
                <a:solidFill>
                  <a:schemeClr val="bg1"/>
                </a:solidFill>
              </a:ln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8993" y="4674431"/>
            <a:ext cx="1651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ЕГИПЕТ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9" name="Заголовок 3"/>
          <p:cNvSpPr txBox="1">
            <a:spLocks/>
          </p:cNvSpPr>
          <p:nvPr/>
        </p:nvSpPr>
        <p:spPr>
          <a:xfrm>
            <a:off x="8636708" y="4215747"/>
            <a:ext cx="3525078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800" b="1" dirty="0" smtClean="0">
                <a:ln w="19050" cmpd="sng">
                  <a:solidFill>
                    <a:schemeClr val="bg1"/>
                  </a:solidFill>
                </a:ln>
              </a:rPr>
              <a:t>ПИРАМИДЫ</a:t>
            </a:r>
            <a:endParaRPr lang="ru-RU" sz="4800" b="1" dirty="0">
              <a:ln w="19050" cmpd="sng">
                <a:solidFill>
                  <a:schemeClr val="bg1"/>
                </a:solidFill>
              </a:ln>
            </a:endParaRPr>
          </a:p>
        </p:txBody>
      </p:sp>
      <p:pic>
        <p:nvPicPr>
          <p:cNvPr id="20" name="Picture 12" descr="https://static.wikia.nocookie.net/civ/images/c/c3/%D0%9F%D0%B8%D1%80%D0%B0%D0%BC%D0%B8%D0%B4%D1%8B_%28Civ6%29.png/revision/latest?cb=20171126195616&amp;path-prefix=r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673" y="2597021"/>
            <a:ext cx="1502430" cy="14783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https://media.vgbaike.com/database/2020/0525/16/15264_y6qj2s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673" y="1362005"/>
            <a:ext cx="1514265" cy="14849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static.wikia.nocookie.net/civ/images/7/72/%D0%95%D0%B3%D0%B8%D0%BF%D0%B5%D1%82_%28Civ6%29.png/revision/latest/scale-to-width-down/256?cb=20190807205103&amp;path-prefix=ru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564" y="3924159"/>
            <a:ext cx="750272" cy="75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Civilization VI - All Egypt them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22063" y="63071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76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2104" y="167148"/>
            <a:ext cx="4318818" cy="1456267"/>
          </a:xfrm>
        </p:spPr>
        <p:txBody>
          <a:bodyPr/>
          <a:lstStyle/>
          <a:p>
            <a:r>
              <a:rPr lang="ru-RU" b="1" dirty="0" smtClean="0"/>
              <a:t>Проверка знаний</a:t>
            </a:r>
            <a:endParaRPr lang="ru-RU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3066846" y="1226467"/>
            <a:ext cx="4991100" cy="1342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8" descr="https://static.wikia.nocookie.net/civ/images/c/c1/%D0%90%D1%88%D1%88%D1%83%D1%80%D0%B1%D0%B0%D0%BD%D0%B0%D0%BF%D0%B0%D0%BB_%28Civ5%29.png/revision/latest?cb=20200510155651&amp;path-prefix=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18" y="1226467"/>
            <a:ext cx="2347928" cy="23479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static.wikia.nocookie.net/civilization/images/1/12/Nebuchadnezzar_II_%28Civ5%29.png/revision/latest/scale-to-width-down/256?cb=202104031249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292" y="1265039"/>
            <a:ext cx="2540188" cy="25401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8597" y="3277305"/>
            <a:ext cx="2268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>
                <a:solidFill>
                  <a:srgbClr val="FFC000"/>
                </a:solidFill>
              </a:rPr>
              <a:t>Ашшурбанапал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99725" y="3508137"/>
            <a:ext cx="1927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B0F0"/>
                </a:solidFill>
                <a:latin typeface="Segoe UI" panose="020B0502040204020203" pitchFamily="34" charset="0"/>
              </a:rPr>
              <a:t>Хаммурапи</a:t>
            </a:r>
            <a:endParaRPr lang="ru-RU" sz="2400" b="1" dirty="0">
              <a:solidFill>
                <a:srgbClr val="00B0F0"/>
              </a:solidFill>
            </a:endParaRPr>
          </a:p>
        </p:txBody>
      </p:sp>
      <p:pic>
        <p:nvPicPr>
          <p:cNvPr id="5124" name="Picture 4" descr="https://www.film.ru/sites/default/files/movies/frames/3847710-13790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229" y="1392133"/>
            <a:ext cx="3048000" cy="2286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445899" y="3738969"/>
            <a:ext cx="2128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Царь Соломон</a:t>
            </a:r>
            <a:endParaRPr lang="ru-RU" sz="2400" b="1" dirty="0"/>
          </a:p>
        </p:txBody>
      </p:sp>
      <p:pic>
        <p:nvPicPr>
          <p:cNvPr id="12" name="Picture 6" descr="https://forums.civfanatics.com/data/avatars/m/271/271593.jpg?159029219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175" y="3902094"/>
            <a:ext cx="1390291" cy="13902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59253" y="4830722"/>
            <a:ext cx="3050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Вавилонское царство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38681" y="5917265"/>
            <a:ext cx="3709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92D050"/>
                </a:solidFill>
              </a:rPr>
              <a:t>Древнееврейское царство</a:t>
            </a:r>
            <a:endParaRPr lang="ru-RU" sz="2400" b="1" dirty="0">
              <a:solidFill>
                <a:srgbClr val="92D05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1778" y="4273186"/>
            <a:ext cx="2507740" cy="157673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81591" y="5816240"/>
            <a:ext cx="3127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Ассирийская держава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1" name="Picture 2" descr="https://static.wikia.nocookie.net/civ/images/4/47/%D0%AD%D1%82%D0%B5%D0%BC%D0%B5%D0%BD%D0%B0%D0%BD%D0%BA%D0%B8_%28Civ6%29.png/revision/latest/scale-to-width-down/256?cb=20210328050325&amp;path-prefix=r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36" y="4416364"/>
            <a:ext cx="1752046" cy="175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Скругленная соединительная линия 21"/>
          <p:cNvCxnSpPr>
            <a:stCxn id="20" idx="0"/>
            <a:endCxn id="7" idx="2"/>
          </p:cNvCxnSpPr>
          <p:nvPr/>
        </p:nvCxnSpPr>
        <p:spPr>
          <a:xfrm rot="16200000" flipV="1">
            <a:off x="1130403" y="4501449"/>
            <a:ext cx="2077270" cy="552311"/>
          </a:xfrm>
          <a:prstGeom prst="curvedConnector3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кругленная соединительная линия 25"/>
          <p:cNvCxnSpPr>
            <a:stCxn id="15" idx="0"/>
            <a:endCxn id="11" idx="3"/>
          </p:cNvCxnSpPr>
          <p:nvPr/>
        </p:nvCxnSpPr>
        <p:spPr>
          <a:xfrm rot="16200000" flipV="1">
            <a:off x="6310195" y="4234167"/>
            <a:ext cx="1947463" cy="1418733"/>
          </a:xfrm>
          <a:prstGeom prst="curvedConnector2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кругленная соединительная линия 27"/>
          <p:cNvCxnSpPr>
            <a:stCxn id="9" idx="0"/>
            <a:endCxn id="8" idx="2"/>
          </p:cNvCxnSpPr>
          <p:nvPr/>
        </p:nvCxnSpPr>
        <p:spPr>
          <a:xfrm rot="5400000" flipH="1" flipV="1">
            <a:off x="6843456" y="2410793"/>
            <a:ext cx="860920" cy="3978939"/>
          </a:xfrm>
          <a:prstGeom prst="curvedConnector3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136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9" grpId="0"/>
      <p:bldP spid="15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6941" y="-157316"/>
            <a:ext cx="10131425" cy="1456267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B0720A"/>
                </a:solidFill>
                <a:latin typeface="Comic Sans MS" panose="030F0702030302020204" pitchFamily="66" charset="0"/>
              </a:rPr>
              <a:t/>
            </a:r>
            <a:br>
              <a:rPr lang="ru-RU" sz="3200" b="1" dirty="0" smtClean="0">
                <a:solidFill>
                  <a:srgbClr val="B0720A"/>
                </a:solidFill>
                <a:latin typeface="Comic Sans MS" panose="030F0702030302020204" pitchFamily="66" charset="0"/>
              </a:rPr>
            </a:br>
            <a:r>
              <a:rPr lang="ru-RU" sz="3200" b="1" dirty="0" smtClean="0">
                <a:solidFill>
                  <a:srgbClr val="B0720A"/>
                </a:solidFill>
                <a:latin typeface="Comic Sans MS" panose="030F0702030302020204" pitchFamily="66" charset="0"/>
              </a:rPr>
              <a:t>Спасибо за Активную работу </a:t>
            </a:r>
            <a:br>
              <a:rPr lang="ru-RU" sz="3200" b="1" dirty="0" smtClean="0">
                <a:solidFill>
                  <a:srgbClr val="B0720A"/>
                </a:solidFill>
                <a:latin typeface="Comic Sans MS" panose="030F0702030302020204" pitchFamily="66" charset="0"/>
              </a:rPr>
            </a:br>
            <a:r>
              <a:rPr lang="ru-RU" sz="3200" b="1" dirty="0" smtClean="0">
                <a:solidFill>
                  <a:srgbClr val="B0720A"/>
                </a:solidFill>
                <a:latin typeface="Comic Sans MS" panose="030F0702030302020204" pitchFamily="66" charset="0"/>
              </a:rPr>
              <a:t>на уроке</a:t>
            </a:r>
            <a:endParaRPr lang="ru-RU" sz="3200" b="1" dirty="0">
              <a:solidFill>
                <a:srgbClr val="B0720A"/>
              </a:solidFill>
              <a:latin typeface="Comic Sans MS" panose="030F0702030302020204" pitchFamily="66" charset="0"/>
            </a:endParaRPr>
          </a:p>
        </p:txBody>
      </p:sp>
      <p:pic>
        <p:nvPicPr>
          <p:cNvPr id="6146" name="Picture 2" descr="https://catherineasquithgallery.com/uploads/posts/2021-03/1614596083_43-p-ornament-na-belom-fone-46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360955" y="272033"/>
            <a:ext cx="9503325" cy="47516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826" y="2761729"/>
            <a:ext cx="539287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Домашнее задание</a:t>
            </a:r>
            <a:r>
              <a:rPr lang="en-US" b="1" dirty="0" smtClean="0">
                <a:latin typeface="Comic Sans MS" panose="030F0702030302020204" pitchFamily="66" charset="0"/>
              </a:rPr>
              <a:t>:</a:t>
            </a:r>
            <a:endParaRPr lang="ru-RU" b="1" dirty="0" smtClean="0">
              <a:latin typeface="Comic Sans MS" panose="030F0702030302020204" pitchFamily="66" charset="0"/>
            </a:endParaRPr>
          </a:p>
          <a:p>
            <a:pPr marL="342900" indent="-342900" algn="ctr">
              <a:buAutoNum type="arabicParenR"/>
            </a:pPr>
            <a:r>
              <a:rPr lang="ru-RU" b="1" dirty="0" smtClean="0">
                <a:latin typeface="Comic Sans MS" panose="030F0702030302020204" pitchFamily="66" charset="0"/>
              </a:rPr>
              <a:t>Нарисовать в цвете </a:t>
            </a:r>
            <a:r>
              <a:rPr lang="ru-RU" b="1" dirty="0" smtClean="0">
                <a:latin typeface="Comic Sans MS" panose="030F0702030302020204" pitchFamily="66" charset="0"/>
              </a:rPr>
              <a:t>солдата Ассирийской </a:t>
            </a:r>
            <a:r>
              <a:rPr lang="ru-RU" b="1" dirty="0" smtClean="0">
                <a:latin typeface="Comic Sans MS" panose="030F0702030302020204" pitchFamily="66" charset="0"/>
              </a:rPr>
              <a:t>армии на листе формата А4</a:t>
            </a:r>
          </a:p>
          <a:p>
            <a:pPr marL="342900" indent="-342900" algn="ctr">
              <a:buAutoNum type="arabicParenR"/>
            </a:pPr>
            <a:r>
              <a:rPr lang="ru-RU" b="1" dirty="0" smtClean="0">
                <a:latin typeface="Comic Sans MS" panose="030F0702030302020204" pitchFamily="66" charset="0"/>
              </a:rPr>
              <a:t>На другом листе написать небольшой рассказ об этом солдате</a:t>
            </a:r>
            <a:r>
              <a:rPr lang="en-US" b="1" dirty="0" smtClean="0">
                <a:latin typeface="Comic Sans MS" panose="030F0702030302020204" pitchFamily="66" charset="0"/>
              </a:rPr>
              <a:t>:</a:t>
            </a:r>
            <a:endParaRPr lang="ru-RU" b="1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 – из какого он города, была ли у него семья</a:t>
            </a:r>
            <a:r>
              <a:rPr lang="en-US" b="1" dirty="0" smtClean="0">
                <a:latin typeface="Comic Sans MS" panose="030F0702030302020204" pitchFamily="66" charset="0"/>
              </a:rPr>
              <a:t>;</a:t>
            </a:r>
            <a:r>
              <a:rPr lang="ru-RU" b="1" dirty="0" smtClean="0">
                <a:latin typeface="Comic Sans MS" panose="030F0702030302020204" pitchFamily="66" charset="0"/>
              </a:rPr>
              <a:t> </a:t>
            </a:r>
          </a:p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 – каким видом ремесла занимался в мирное время, был ли рабом или свободным</a:t>
            </a:r>
            <a:r>
              <a:rPr lang="en-US" b="1" dirty="0" smtClean="0">
                <a:latin typeface="Comic Sans MS" panose="030F0702030302020204" pitchFamily="66" charset="0"/>
              </a:rPr>
              <a:t>;</a:t>
            </a:r>
            <a:endParaRPr lang="ru-RU" b="1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– в каком сражении участвовал и как вел себя на поле боя</a:t>
            </a:r>
            <a:r>
              <a:rPr lang="en-US" b="1" dirty="0" smtClean="0">
                <a:latin typeface="Comic Sans MS" panose="030F0702030302020204" pitchFamily="66" charset="0"/>
              </a:rPr>
              <a:t>;</a:t>
            </a:r>
            <a:endParaRPr lang="ru-RU" b="1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– вернулся ли живым с войны или погиб в </a:t>
            </a:r>
            <a:r>
              <a:rPr lang="ru-RU" b="1" dirty="0" smtClean="0">
                <a:latin typeface="Comic Sans MS" panose="030F0702030302020204" pitchFamily="66" charset="0"/>
              </a:rPr>
              <a:t>сражении.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53830" y="2761729"/>
            <a:ext cx="515480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Домашнее задание</a:t>
            </a:r>
            <a:r>
              <a:rPr lang="en-US" b="1" dirty="0" smtClean="0">
                <a:latin typeface="Comic Sans MS" panose="030F0702030302020204" pitchFamily="66" charset="0"/>
              </a:rPr>
              <a:t>:</a:t>
            </a:r>
            <a:endParaRPr lang="ru-RU" b="1" dirty="0" smtClean="0">
              <a:latin typeface="Comic Sans MS" panose="030F0702030302020204" pitchFamily="66" charset="0"/>
            </a:endParaRPr>
          </a:p>
          <a:p>
            <a:pPr marL="342900" indent="-342900" algn="ctr">
              <a:buAutoNum type="arabicParenR"/>
            </a:pPr>
            <a:r>
              <a:rPr lang="ru-RU" b="1" dirty="0" smtClean="0">
                <a:latin typeface="Comic Sans MS" panose="030F0702030302020204" pitchFamily="66" charset="0"/>
              </a:rPr>
              <a:t>Нарисовать в цвете оружие древнеегипетского воина на листе формата А4</a:t>
            </a:r>
          </a:p>
          <a:p>
            <a:pPr marL="342900" indent="-342900" algn="ctr">
              <a:buAutoNum type="arabicParenR"/>
            </a:pPr>
            <a:r>
              <a:rPr lang="ru-RU" b="1" dirty="0" smtClean="0">
                <a:latin typeface="Comic Sans MS" panose="030F0702030302020204" pitchFamily="66" charset="0"/>
              </a:rPr>
              <a:t>На другом листе написать небольшой рассказ об этом оружии</a:t>
            </a:r>
            <a:r>
              <a:rPr lang="en-US" b="1" dirty="0" smtClean="0">
                <a:latin typeface="Comic Sans MS" panose="030F0702030302020204" pitchFamily="66" charset="0"/>
              </a:rPr>
              <a:t>:</a:t>
            </a:r>
            <a:endParaRPr lang="ru-RU" b="1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 – из какого материала оно было выполнено</a:t>
            </a:r>
            <a:r>
              <a:rPr lang="en-US" b="1" dirty="0" smtClean="0">
                <a:latin typeface="Comic Sans MS" panose="030F0702030302020204" pitchFamily="66" charset="0"/>
              </a:rPr>
              <a:t>;</a:t>
            </a:r>
            <a:r>
              <a:rPr lang="ru-RU" b="1" dirty="0" smtClean="0">
                <a:latin typeface="Comic Sans MS" panose="030F0702030302020204" pitchFamily="66" charset="0"/>
              </a:rPr>
              <a:t> </a:t>
            </a:r>
          </a:p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 – каким родом войск использовался данный вид оружия и почему</a:t>
            </a:r>
            <a:r>
              <a:rPr lang="en-US" b="1" dirty="0" smtClean="0">
                <a:latin typeface="Comic Sans MS" panose="030F0702030302020204" pitchFamily="66" charset="0"/>
              </a:rPr>
              <a:t>;</a:t>
            </a:r>
            <a:endParaRPr lang="ru-RU" b="1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– хранится ли данный вид оружие в одном из музеев России, если да, то в каком</a:t>
            </a:r>
            <a:r>
              <a:rPr lang="ru-RU" b="1" dirty="0" smtClean="0">
                <a:latin typeface="Comic Sans MS" panose="030F0702030302020204" pitchFamily="66" charset="0"/>
              </a:rPr>
              <a:t>?</a:t>
            </a:r>
            <a:endParaRPr lang="ru-RU" b="1" dirty="0" smtClean="0">
              <a:latin typeface="Comic Sans MS" panose="030F0702030302020204" pitchFamily="66" charset="0"/>
            </a:endParaRPr>
          </a:p>
        </p:txBody>
      </p:sp>
      <p:pic>
        <p:nvPicPr>
          <p:cNvPr id="7" name="Picture 2" descr="https://static.wikia.nocookie.net/civ/images/5/5c/%D0%90%D1%81%D1%81%D0%B8%D1%80%D0%B8%D1%8F_%28Civ5%29.png/revision/latest/scale-to-width-down/256?cb=20200510152549&amp;path-prefix=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527" y="1146208"/>
            <a:ext cx="1164182" cy="11641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25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39" y="17747"/>
            <a:ext cx="3553874" cy="68402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6" name="Прямая со стрелкой 5"/>
          <p:cNvCxnSpPr/>
          <p:nvPr/>
        </p:nvCxnSpPr>
        <p:spPr>
          <a:xfrm>
            <a:off x="2568271" y="2433101"/>
            <a:ext cx="1822754" cy="2434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3"/>
          <p:cNvSpPr>
            <a:spLocks noGrp="1"/>
          </p:cNvSpPr>
          <p:nvPr>
            <p:ph type="title"/>
          </p:nvPr>
        </p:nvSpPr>
        <p:spPr>
          <a:xfrm>
            <a:off x="3790950" y="201083"/>
            <a:ext cx="8401050" cy="145626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Военное дело Древнего Египта периода Древнего Царства</a:t>
            </a:r>
          </a:p>
        </p:txBody>
      </p:sp>
      <p:sp>
        <p:nvSpPr>
          <p:cNvPr id="11" name="Половина рамки 10"/>
          <p:cNvSpPr/>
          <p:nvPr/>
        </p:nvSpPr>
        <p:spPr>
          <a:xfrm>
            <a:off x="4067175" y="134408"/>
            <a:ext cx="647699" cy="887128"/>
          </a:xfrm>
          <a:prstGeom prst="halfFrame">
            <a:avLst/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0800000">
            <a:off x="10963275" y="929216"/>
            <a:ext cx="552450" cy="794809"/>
          </a:xfrm>
          <a:prstGeom prst="halfFrame">
            <a:avLst/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255273" y="1626091"/>
            <a:ext cx="6572292" cy="0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807723" y="236499"/>
            <a:ext cx="6572292" cy="0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4255273" y="3487446"/>
            <a:ext cx="740330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effectLst/>
                <a:latin typeface="Roboto"/>
              </a:rPr>
              <a:t>Началом </a:t>
            </a:r>
            <a:r>
              <a:rPr lang="ru-RU" sz="2000" b="1" i="0" dirty="0" smtClean="0">
                <a:effectLst/>
                <a:latin typeface="Roboto"/>
              </a:rPr>
              <a:t>периода Древнего царства</a:t>
            </a:r>
            <a:r>
              <a:rPr lang="ru-RU" sz="2000" b="0" i="0" dirty="0" smtClean="0">
                <a:effectLst/>
                <a:latin typeface="Roboto"/>
              </a:rPr>
              <a:t> на территории современного Египта, считается объединение северного и южного египетских государств, сложившихся в Верхнем и Нижнем Египте к концу IV тысячелетия до н.э. Эта централизация имела важные последствия — расширение и совершенствование оросительной системы, обеспечившие развитие земледелия. Развивались ремесла, появились целые ремесленные мастерские, в которых, в частности, изготовлялось оружие. Расширялась торговля, а это, в свою очередь, способствовало развитию кораблестроения.</a:t>
            </a:r>
            <a:endParaRPr lang="ru-RU" sz="2000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175" y="1420549"/>
            <a:ext cx="3409950" cy="25335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Заголовок 3"/>
          <p:cNvSpPr txBox="1">
            <a:spLocks/>
          </p:cNvSpPr>
          <p:nvPr/>
        </p:nvSpPr>
        <p:spPr>
          <a:xfrm>
            <a:off x="7077054" y="2151992"/>
            <a:ext cx="4581525" cy="107070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dirty="0" smtClean="0"/>
              <a:t>Боевая колесница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77164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7591" y="1341967"/>
            <a:ext cx="11452632" cy="5382683"/>
          </a:xfrm>
        </p:spPr>
        <p:txBody>
          <a:bodyPr>
            <a:normAutofit fontScale="70000" lnSpcReduction="20000"/>
          </a:bodyPr>
          <a:lstStyle/>
          <a:p>
            <a:r>
              <a:rPr lang="ru-RU" sz="2700" b="1" dirty="0" smtClean="0"/>
              <a:t>Войско </a:t>
            </a:r>
            <a:r>
              <a:rPr lang="ru-RU" sz="2700" b="1" dirty="0"/>
              <a:t>было организовано в форме военных поселений, расположенных в центре </a:t>
            </a:r>
            <a:r>
              <a:rPr lang="ru-RU" sz="2700" b="1" dirty="0" smtClean="0"/>
              <a:t>и </a:t>
            </a:r>
            <a:r>
              <a:rPr lang="ru-RU" sz="2700" b="1" dirty="0"/>
              <a:t>на </a:t>
            </a:r>
            <a:r>
              <a:rPr lang="ru-RU" sz="2700" b="1" dirty="0" smtClean="0"/>
              <a:t>угрожаемых </a:t>
            </a:r>
            <a:r>
              <a:rPr lang="ru-RU" sz="2700" b="1" dirty="0"/>
              <a:t>направлениях; главные силы находились в Нижнем </a:t>
            </a:r>
            <a:r>
              <a:rPr lang="ru-RU" sz="2700" b="1" dirty="0" smtClean="0"/>
              <a:t>Египте, </a:t>
            </a:r>
            <a:r>
              <a:rPr lang="ru-RU" sz="2700" b="1" dirty="0"/>
              <a:t>так как соседние нубийские </a:t>
            </a:r>
            <a:r>
              <a:rPr lang="ru-RU" sz="2700" b="1" dirty="0" smtClean="0"/>
              <a:t>племена с Севера </a:t>
            </a:r>
            <a:r>
              <a:rPr lang="ru-RU" sz="2700" b="1" dirty="0"/>
              <a:t>не могли быть серьезным противником египтян вследствие своей раздробленности.</a:t>
            </a:r>
            <a:br>
              <a:rPr lang="ru-RU" sz="2700" b="1" dirty="0"/>
            </a:br>
            <a:endParaRPr lang="ru-RU" sz="2700" b="1" dirty="0" smtClean="0"/>
          </a:p>
          <a:p>
            <a:r>
              <a:rPr lang="ru-RU" sz="2700" b="1" dirty="0" smtClean="0"/>
              <a:t>Покоренные </a:t>
            </a:r>
            <a:r>
              <a:rPr lang="ru-RU" sz="2700" b="1" dirty="0"/>
              <a:t>нубийские племена были обязаны давать Египту определенное количество воинов для несения внутренней “полицейской” службы.</a:t>
            </a:r>
          </a:p>
          <a:p>
            <a:r>
              <a:rPr lang="ru-RU" sz="2700" b="1" dirty="0"/>
              <a:t>Во время </a:t>
            </a:r>
            <a:r>
              <a:rPr lang="ru-RU" sz="2700" b="1" dirty="0" smtClean="0"/>
              <a:t>походов </a:t>
            </a:r>
            <a:r>
              <a:rPr lang="ru-RU" sz="2700" b="1" dirty="0"/>
              <a:t>фараоны усиливали </a:t>
            </a:r>
            <a:r>
              <a:rPr lang="ru-RU" sz="2700" b="1" dirty="0" smtClean="0"/>
              <a:t>войско </a:t>
            </a:r>
            <a:r>
              <a:rPr lang="ru-RU" sz="2700" b="1" dirty="0"/>
              <a:t>за счет покоренных </a:t>
            </a:r>
            <a:r>
              <a:rPr lang="ru-RU" sz="2700" b="1" dirty="0" smtClean="0"/>
              <a:t>племен</a:t>
            </a:r>
            <a:r>
              <a:rPr lang="ru-RU" sz="2700" b="1" dirty="0"/>
              <a:t>. Этих воинов нельзя считать наемниками, так как нет никаких данных о том, что за участие в походе они получали какую-либо плату. </a:t>
            </a:r>
            <a:endParaRPr lang="ru-RU" sz="2700" b="1" dirty="0" smtClean="0"/>
          </a:p>
          <a:p>
            <a:r>
              <a:rPr lang="ru-RU" sz="2700" b="1" dirty="0" smtClean="0"/>
              <a:t>Политическая </a:t>
            </a:r>
            <a:r>
              <a:rPr lang="ru-RU" sz="2700" b="1" dirty="0"/>
              <a:t>централизация была основой военной централизации. Верховная власть принадлежала фараону, который назначал начальника войска, а также начальников отрядов или флотов. </a:t>
            </a:r>
            <a:r>
              <a:rPr lang="ru-RU" sz="2700" b="1" dirty="0" smtClean="0"/>
              <a:t/>
            </a:r>
            <a:br>
              <a:rPr lang="ru-RU" sz="2700" b="1" dirty="0" smtClean="0"/>
            </a:br>
            <a:endParaRPr lang="ru-RU" sz="2700" b="1" dirty="0" smtClean="0"/>
          </a:p>
          <a:p>
            <a:r>
              <a:rPr lang="ru-RU" sz="2700" b="1" dirty="0" smtClean="0"/>
              <a:t>В </a:t>
            </a:r>
            <a:r>
              <a:rPr lang="ru-RU" sz="2700" b="1" dirty="0"/>
              <a:t>документах времен Древнего царства упоминается </a:t>
            </a:r>
            <a:r>
              <a:rPr lang="ru-RU" sz="2700" b="1" i="1" dirty="0"/>
              <a:t>“дом оружия”</a:t>
            </a:r>
            <a:r>
              <a:rPr lang="ru-RU" sz="2700" b="1" dirty="0"/>
              <a:t> — своего рода военное ведомство, в ведении которого находилось изготовление оружия, постройка кораблей, снабжение войска и постройка оборонительных сооружений. Данных о численности египетского войска периода Древнего царства нет. В отношении флота имеется лишь одно упоминание об отряде из 40 кораблей, посланном за кедрами.</a:t>
            </a:r>
          </a:p>
          <a:p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171450" y="0"/>
            <a:ext cx="1181100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 smtClean="0"/>
              <a:t>Организация армии периода Древнего царства</a:t>
            </a:r>
            <a:endParaRPr lang="ru-RU" b="1" dirty="0"/>
          </a:p>
        </p:txBody>
      </p:sp>
      <p:sp>
        <p:nvSpPr>
          <p:cNvPr id="5" name="Половина рамки 4"/>
          <p:cNvSpPr/>
          <p:nvPr/>
        </p:nvSpPr>
        <p:spPr>
          <a:xfrm>
            <a:off x="619125" y="173023"/>
            <a:ext cx="786384" cy="914400"/>
          </a:xfrm>
          <a:prstGeom prst="halfFrame">
            <a:avLst/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rot="10800000">
            <a:off x="10817226" y="427567"/>
            <a:ext cx="786384" cy="914400"/>
          </a:xfrm>
          <a:prstGeom prst="halfFrame">
            <a:avLst/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857250" y="1162050"/>
            <a:ext cx="9836965" cy="6841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495425" y="306426"/>
            <a:ext cx="9836965" cy="6841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https://static.wikia.nocookie.net/civ/images/f/f8/%D0%93%D0%BB%D0%B8%D0%BD%D1%8F%D0%BD%D0%B0%D1%8F_%D0%BC%D0%B5%D1%87%D0%B5%D1%82%D1%8C_%28Civ5%29.png/revision/latest?cb=20130927133053&amp;path-prefix=r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08" y="1212205"/>
            <a:ext cx="1056833" cy="105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tatic.wikia.nocookie.net/civ/images/e/e0/%D0%9B%D1%83%D1%87%D0%BD%D0%B8%D0%BA-%D0%BF%D0%B8%D1%82%D0%B0%D1%82%D0%B8_%28Civ6%29.png/revision/latest/scale-to-width-down/256?cb=20210131121923&amp;path-prefix=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9" y="2031395"/>
            <a:ext cx="1152043" cy="1152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tatic.wikia.nocookie.net/civ/images/4/40/%D0%9B%D1%83%D1%87%D0%BD%D0%B8%D0%BA_%28Civ6%29.png/revision/latest?cb=20171110192859&amp;path-prefix=r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4" y="2958466"/>
            <a:ext cx="1032509" cy="1032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tatic.wikia.nocookie.net/civ/images/c/c9/%D0%A0%D0%B0%D0%BC%D1%81%D0%B5%D1%81_II_%28Civ5%29.png/revision/latest?cb=20200529111144&amp;path-prefix=r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33" y="3872866"/>
            <a:ext cx="1022984" cy="1022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static.wikia.nocookie.net/civ/images/d/df/%D0%91%D0%B0%D0%B7%D0%B0%D1%80_%28Civ5%29.png/revision/latest?cb=20131115140226&amp;path-prefix=r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7" y="4680403"/>
            <a:ext cx="1099094" cy="1099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51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825" y="1186165"/>
            <a:ext cx="11382375" cy="548004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На вооружении воинов Древнего царства были: </a:t>
            </a:r>
            <a:endParaRPr lang="ru-RU" dirty="0" smtClean="0"/>
          </a:p>
          <a:p>
            <a:r>
              <a:rPr lang="ru-RU" dirty="0" smtClean="0"/>
              <a:t>булава </a:t>
            </a:r>
            <a:r>
              <a:rPr lang="ru-RU" dirty="0"/>
              <a:t>с каменным </a:t>
            </a:r>
            <a:r>
              <a:rPr lang="ru-RU" dirty="0" smtClean="0"/>
              <a:t>наконечником</a:t>
            </a:r>
            <a:r>
              <a:rPr lang="en-US" dirty="0" smtClean="0"/>
              <a:t>;</a:t>
            </a:r>
            <a:r>
              <a:rPr lang="ru-RU" dirty="0" smtClean="0"/>
              <a:t> </a:t>
            </a:r>
          </a:p>
          <a:p>
            <a:r>
              <a:rPr lang="ru-RU" dirty="0" smtClean="0"/>
              <a:t>боевой </a:t>
            </a:r>
            <a:r>
              <a:rPr lang="ru-RU" dirty="0"/>
              <a:t>топор из </a:t>
            </a:r>
            <a:r>
              <a:rPr lang="ru-RU" dirty="0" smtClean="0"/>
              <a:t>меди</a:t>
            </a:r>
            <a:r>
              <a:rPr lang="en-US" dirty="0"/>
              <a:t>;</a:t>
            </a:r>
            <a:endParaRPr lang="ru-RU" dirty="0" smtClean="0"/>
          </a:p>
          <a:p>
            <a:r>
              <a:rPr lang="ru-RU" dirty="0" smtClean="0"/>
              <a:t>копье </a:t>
            </a:r>
            <a:r>
              <a:rPr lang="ru-RU" dirty="0"/>
              <a:t>с каменным </a:t>
            </a:r>
            <a:r>
              <a:rPr lang="ru-RU" dirty="0" smtClean="0"/>
              <a:t>наконечником</a:t>
            </a:r>
            <a:r>
              <a:rPr lang="en-US" dirty="0"/>
              <a:t>;</a:t>
            </a:r>
            <a:endParaRPr lang="ru-RU" dirty="0" smtClean="0"/>
          </a:p>
          <a:p>
            <a:r>
              <a:rPr lang="ru-RU" dirty="0" smtClean="0"/>
              <a:t>боевой </a:t>
            </a:r>
            <a:r>
              <a:rPr lang="ru-RU" dirty="0"/>
              <a:t>кинжал из камня или </a:t>
            </a:r>
            <a:r>
              <a:rPr lang="ru-RU" dirty="0" smtClean="0"/>
              <a:t>меди</a:t>
            </a:r>
            <a:r>
              <a:rPr lang="en-US" dirty="0"/>
              <a:t>;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более ранний период широко применялся бумеранг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/>
              <a:t>Основным оружием служили лук и </a:t>
            </a:r>
            <a:r>
              <a:rPr lang="ru-RU" dirty="0" smtClean="0"/>
              <a:t>топор</a:t>
            </a:r>
            <a:r>
              <a:rPr lang="ru-RU" dirty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/>
              <a:t>качестве защитного </a:t>
            </a:r>
            <a:r>
              <a:rPr lang="ru-RU" dirty="0" smtClean="0"/>
              <a:t>оружия имели </a:t>
            </a:r>
            <a:r>
              <a:rPr lang="ru-RU" dirty="0"/>
              <a:t>деревянный щит, обтянутый мехом. </a:t>
            </a:r>
            <a:endParaRPr lang="en-US" dirty="0" smtClean="0"/>
          </a:p>
          <a:p>
            <a:r>
              <a:rPr lang="ru-RU" dirty="0" smtClean="0"/>
              <a:t>Войско </a:t>
            </a:r>
            <a:r>
              <a:rPr lang="ru-RU" dirty="0"/>
              <a:t>состояло из отрядов. Дошедшие до нас источники говорят о том, что воины занимались боевой подготовкой, которой ведал специальный начальник военного обучения. Уже в период Древнего царства египтяне применяли построение шеренгами. Все воины в строю имели однообразное оружие.</a:t>
            </a:r>
          </a:p>
          <a:p>
            <a:endParaRPr lang="ru-RU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-323850" y="0"/>
            <a:ext cx="1251585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dirty="0" smtClean="0"/>
              <a:t>Вооружение и состав войска периода Древнего царства</a:t>
            </a:r>
            <a:endParaRPr lang="ru-RU" sz="3200" b="1" dirty="0"/>
          </a:p>
        </p:txBody>
      </p:sp>
      <p:sp>
        <p:nvSpPr>
          <p:cNvPr id="6" name="Половина рамки 5"/>
          <p:cNvSpPr/>
          <p:nvPr/>
        </p:nvSpPr>
        <p:spPr>
          <a:xfrm rot="10800000">
            <a:off x="10941051" y="341842"/>
            <a:ext cx="786384" cy="914400"/>
          </a:xfrm>
          <a:prstGeom prst="halfFrame">
            <a:avLst/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>
            <a:off x="200025" y="182548"/>
            <a:ext cx="786384" cy="914400"/>
          </a:xfrm>
          <a:prstGeom prst="halfFrame">
            <a:avLst/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90118" y="1096948"/>
            <a:ext cx="10427108" cy="6841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045247" y="376492"/>
            <a:ext cx="10288996" cy="34358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https://ic.pics.livejournal.com/andrewbek_1974/78542193/263867/263867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545" y="1360473"/>
            <a:ext cx="3497180" cy="5239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64.media.tumblr.com/ee66a54761fea0fdb80ada542d1d8984/tumblr_mf21erve1v1rubnq0o1_12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209964" y="2838986"/>
            <a:ext cx="5304342" cy="237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i.pinimg.com/originals/66/2c/f4/662cf49cf9cc06ed77e9bf6110f546f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545" y="1456267"/>
            <a:ext cx="5715000" cy="380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i.pinimg.com/originals/e0/79/bf/e079bfd27ac6e45fab8d6de85168a36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777" y="1349201"/>
            <a:ext cx="4452423" cy="5357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static.wikia.nocookie.net/civ/images/6/62/%D0%92%D0%BE%D0%B8%D0%BD_%28Civ5%29.png/revision/latest?cb=20130916162621&amp;path-prefix=r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466" y="4597400"/>
            <a:ext cx="1031875" cy="103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81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-323850" y="0"/>
            <a:ext cx="1251585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dirty="0" smtClean="0"/>
              <a:t>Вооружение и состав войска периода Древнего царства</a:t>
            </a:r>
            <a:endParaRPr lang="ru-RU" sz="3200" b="1" dirty="0"/>
          </a:p>
        </p:txBody>
      </p:sp>
      <p:sp>
        <p:nvSpPr>
          <p:cNvPr id="6" name="Половина рамки 5"/>
          <p:cNvSpPr/>
          <p:nvPr/>
        </p:nvSpPr>
        <p:spPr>
          <a:xfrm rot="10800000">
            <a:off x="10941051" y="341842"/>
            <a:ext cx="786384" cy="914400"/>
          </a:xfrm>
          <a:prstGeom prst="halfFrame">
            <a:avLst/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>
            <a:off x="200025" y="182548"/>
            <a:ext cx="786384" cy="914400"/>
          </a:xfrm>
          <a:prstGeom prst="halfFrame">
            <a:avLst/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90118" y="1096948"/>
            <a:ext cx="10427108" cy="6841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045247" y="376492"/>
            <a:ext cx="10288996" cy="34358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бъект 2"/>
          <p:cNvSpPr>
            <a:spLocks noGrp="1"/>
          </p:cNvSpPr>
          <p:nvPr>
            <p:ph idx="1"/>
          </p:nvPr>
        </p:nvSpPr>
        <p:spPr>
          <a:xfrm>
            <a:off x="5334000" y="1096948"/>
            <a:ext cx="6591300" cy="591608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Крепости периода Древнего царства были различной формы, встречались тут и круг, и овал и прямоугольник – никаких сведений о том, что их строительство регламентировалось, у нас нет. Крепостные стены иногда имели круглые башни в форме усеченного конуса с площадкой наверху и бруствером. Так, крепость около Абидоса построена в форме прямоугольника; длина ее сторон достигала 125 и 68 м, высота стен — 7—11 м, толщина в верхней части — 2 м. У крепости были один главный и два дополнительных входа. Крепости в </a:t>
            </a:r>
            <a:r>
              <a:rPr lang="ru-RU" sz="2000" dirty="0" err="1"/>
              <a:t>Семнэ</a:t>
            </a:r>
            <a:r>
              <a:rPr lang="ru-RU" sz="2000" dirty="0"/>
              <a:t> и </a:t>
            </a:r>
            <a:r>
              <a:rPr lang="ru-RU" sz="2000" dirty="0" err="1"/>
              <a:t>Куммэ</a:t>
            </a:r>
            <a:r>
              <a:rPr lang="ru-RU" sz="2000" dirty="0"/>
              <a:t> были уже сложными оборонительными сооружениями имевшими выступы, стены и башню</a:t>
            </a:r>
            <a:r>
              <a:rPr lang="ru-RU" sz="2000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При штурме крепостей египтяне применят штурмовые лестницы с деревянными дисковыми колесиками, облегчавшими их остановку и передвижение вдоль крепостной стены и таранами.</a:t>
            </a:r>
          </a:p>
        </p:txBody>
      </p:sp>
      <p:pic>
        <p:nvPicPr>
          <p:cNvPr id="6146" name="Picture 2" descr="https://avatars.mds.yandex.net/get-zen_doc/59126/pub_5bee85ea96f86400aa1f8735_5bf05585ca856b00a8ef2767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456267"/>
            <a:ext cx="5048289" cy="332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tatic.wikia.nocookie.net/civ/images/c/ce/%D0%A2%D0%B0%D1%80%D0%B0%D0%BD_%28Civ5%29.png/revision/latest/scale-to-width-down/256?cb=20130929120251&amp;path-prefix=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594" y="4574631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691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-323850" y="0"/>
            <a:ext cx="1251585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dirty="0" smtClean="0"/>
              <a:t>Вооружение и состав войска периода Древнего царства</a:t>
            </a:r>
            <a:endParaRPr lang="ru-RU" sz="3200" b="1" dirty="0"/>
          </a:p>
        </p:txBody>
      </p:sp>
      <p:sp>
        <p:nvSpPr>
          <p:cNvPr id="6" name="Половина рамки 5"/>
          <p:cNvSpPr/>
          <p:nvPr/>
        </p:nvSpPr>
        <p:spPr>
          <a:xfrm rot="10800000">
            <a:off x="10941051" y="341842"/>
            <a:ext cx="786384" cy="914400"/>
          </a:xfrm>
          <a:prstGeom prst="halfFrame">
            <a:avLst/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>
            <a:off x="200025" y="182548"/>
            <a:ext cx="786384" cy="914400"/>
          </a:xfrm>
          <a:prstGeom prst="halfFrame">
            <a:avLst/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90118" y="1096948"/>
            <a:ext cx="10427108" cy="6841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045247" y="376492"/>
            <a:ext cx="10288996" cy="34358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бъект 2"/>
          <p:cNvSpPr>
            <a:spLocks noGrp="1"/>
          </p:cNvSpPr>
          <p:nvPr>
            <p:ph idx="1"/>
          </p:nvPr>
        </p:nvSpPr>
        <p:spPr>
          <a:xfrm>
            <a:off x="6098160" y="1009650"/>
            <a:ext cx="5629275" cy="495036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/>
              <a:t>Корабли </a:t>
            </a:r>
            <a:r>
              <a:rPr lang="ru-RU" sz="2000" dirty="0"/>
              <a:t>египтян были гребные, но на них имелись паруса. На каждом корабле находилась постоянная команда с начальником во главе. </a:t>
            </a:r>
            <a:endParaRPr lang="ru-RU" sz="2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/>
              <a:t>Отряд </a:t>
            </a:r>
            <a:r>
              <a:rPr lang="ru-RU" sz="2000" dirty="0"/>
              <a:t>кораблей возглавлял </a:t>
            </a:r>
            <a:r>
              <a:rPr lang="ru-RU" sz="2000" i="1" dirty="0"/>
              <a:t>начальник флота</a:t>
            </a:r>
            <a:r>
              <a:rPr lang="ru-RU" sz="2000" dirty="0"/>
              <a:t>. Постройкой кораблей ведал так называемый </a:t>
            </a:r>
            <a:r>
              <a:rPr lang="ru-RU" sz="2000" i="1" dirty="0"/>
              <a:t>строитель кораблей</a:t>
            </a:r>
            <a:r>
              <a:rPr lang="ru-RU" sz="2000" dirty="0"/>
              <a:t>. Всего египтяне располагали двумя “большими флотами” одним — в Верхнем, другим — в Нижнем Египте.</a:t>
            </a:r>
          </a:p>
        </p:txBody>
      </p:sp>
      <p:pic>
        <p:nvPicPr>
          <p:cNvPr id="7170" name="Picture 2" descr="https://www.goldenhind.ru/img_sh/187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18" y="1490917"/>
            <a:ext cx="5268802" cy="433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126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12108" y="100553"/>
            <a:ext cx="3678809" cy="1456267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ДА или нет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754" y="2014924"/>
            <a:ext cx="10928022" cy="4456696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000" b="1" dirty="0" smtClean="0"/>
              <a:t>Египет располагается на обеих берегах реки Нева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/>
              <a:t>Главным нововведением в армии Египта являлась Боевая колесница 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/>
              <a:t>В древнем Египте была четкая военная организация. Фараон назначал начальников войск и речных флотов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/>
              <a:t> Древние египтяне использовали орудия из золота и железа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/>
              <a:t>В древнем Египте существовал «дом оружия», который можно считать аналогом военного ведомства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err="1" smtClean="0"/>
              <a:t>Хопеш</a:t>
            </a:r>
            <a:r>
              <a:rPr lang="ru-RU" sz="2000" b="1" dirty="0" smtClean="0"/>
              <a:t> являлся основным оружием воинов древнего Египта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/>
              <a:t>Египтяне не строили крепостей, так как в пустыне нет </a:t>
            </a:r>
            <a:r>
              <a:rPr lang="ru-RU" sz="2000" b="1" dirty="0"/>
              <a:t>подходящих материалов </a:t>
            </a:r>
            <a:r>
              <a:rPr lang="ru-RU" sz="2000" b="1" dirty="0" smtClean="0"/>
              <a:t>для строительства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/>
              <a:t>Корабли в древнем Египте были только гребными и могли спокойно ходить по рекам, морям и океанам</a:t>
            </a:r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Половина рамки 3"/>
          <p:cNvSpPr/>
          <p:nvPr/>
        </p:nvSpPr>
        <p:spPr>
          <a:xfrm>
            <a:off x="3518916" y="191975"/>
            <a:ext cx="786384" cy="914400"/>
          </a:xfrm>
          <a:prstGeom prst="halfFrame">
            <a:avLst/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оловина рамки 4"/>
          <p:cNvSpPr/>
          <p:nvPr/>
        </p:nvSpPr>
        <p:spPr>
          <a:xfrm rot="10800000">
            <a:off x="6642428" y="558658"/>
            <a:ext cx="786384" cy="914400"/>
          </a:xfrm>
          <a:prstGeom prst="halfFrame">
            <a:avLst/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3518916" y="1357123"/>
            <a:ext cx="2975401" cy="2586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4378326" y="349163"/>
            <a:ext cx="2975401" cy="2586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трелка влево 9"/>
          <p:cNvSpPr/>
          <p:nvPr/>
        </p:nvSpPr>
        <p:spPr>
          <a:xfrm>
            <a:off x="6183984" y="1734532"/>
            <a:ext cx="851636" cy="414779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лево 10"/>
          <p:cNvSpPr/>
          <p:nvPr/>
        </p:nvSpPr>
        <p:spPr>
          <a:xfrm rot="10800000">
            <a:off x="7231930" y="1734532"/>
            <a:ext cx="851636" cy="41477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лево 11"/>
          <p:cNvSpPr/>
          <p:nvPr/>
        </p:nvSpPr>
        <p:spPr>
          <a:xfrm>
            <a:off x="8438561" y="2149311"/>
            <a:ext cx="851636" cy="414779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лево 12"/>
          <p:cNvSpPr/>
          <p:nvPr/>
        </p:nvSpPr>
        <p:spPr>
          <a:xfrm rot="10800000">
            <a:off x="9478652" y="2149311"/>
            <a:ext cx="851636" cy="41477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>
            <a:off x="7431955" y="3161793"/>
            <a:ext cx="851636" cy="414779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лево 14"/>
          <p:cNvSpPr/>
          <p:nvPr/>
        </p:nvSpPr>
        <p:spPr>
          <a:xfrm rot="10800000">
            <a:off x="8438561" y="3161793"/>
            <a:ext cx="851636" cy="41477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лево 15"/>
          <p:cNvSpPr/>
          <p:nvPr/>
        </p:nvSpPr>
        <p:spPr>
          <a:xfrm>
            <a:off x="7428812" y="4260067"/>
            <a:ext cx="851636" cy="414779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лево 16"/>
          <p:cNvSpPr/>
          <p:nvPr/>
        </p:nvSpPr>
        <p:spPr>
          <a:xfrm rot="10800000">
            <a:off x="8438561" y="4265939"/>
            <a:ext cx="851636" cy="41477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лево 17"/>
          <p:cNvSpPr/>
          <p:nvPr/>
        </p:nvSpPr>
        <p:spPr>
          <a:xfrm>
            <a:off x="9928376" y="4674846"/>
            <a:ext cx="851636" cy="414779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лево 18"/>
          <p:cNvSpPr/>
          <p:nvPr/>
        </p:nvSpPr>
        <p:spPr>
          <a:xfrm rot="10800000">
            <a:off x="10938125" y="4674846"/>
            <a:ext cx="851636" cy="41477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лево 19"/>
          <p:cNvSpPr/>
          <p:nvPr/>
        </p:nvSpPr>
        <p:spPr>
          <a:xfrm>
            <a:off x="1915212" y="5714215"/>
            <a:ext cx="851636" cy="414779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 влево 20"/>
          <p:cNvSpPr/>
          <p:nvPr/>
        </p:nvSpPr>
        <p:spPr>
          <a:xfrm rot="10800000">
            <a:off x="2906598" y="5712030"/>
            <a:ext cx="851636" cy="41477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лево 21"/>
          <p:cNvSpPr/>
          <p:nvPr/>
        </p:nvSpPr>
        <p:spPr>
          <a:xfrm>
            <a:off x="2355251" y="2887745"/>
            <a:ext cx="851636" cy="340036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лево 22"/>
          <p:cNvSpPr/>
          <p:nvPr/>
        </p:nvSpPr>
        <p:spPr>
          <a:xfrm rot="10800000">
            <a:off x="3332416" y="2882611"/>
            <a:ext cx="851636" cy="37692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лево 23"/>
          <p:cNvSpPr/>
          <p:nvPr/>
        </p:nvSpPr>
        <p:spPr>
          <a:xfrm>
            <a:off x="1911530" y="3928940"/>
            <a:ext cx="851636" cy="414779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трелка влево 24"/>
          <p:cNvSpPr/>
          <p:nvPr/>
        </p:nvSpPr>
        <p:spPr>
          <a:xfrm rot="10800000">
            <a:off x="2872091" y="3935719"/>
            <a:ext cx="851636" cy="41477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41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0" grpId="0" animBg="1"/>
      <p:bldP spid="10" grpId="1" animBg="1"/>
      <p:bldP spid="11" grpId="0" animBg="1"/>
      <p:bldP spid="12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 animBg="1"/>
      <p:bldP spid="16" grpId="1" animBg="1"/>
      <p:bldP spid="17" grpId="0" animBg="1"/>
      <p:bldP spid="18" grpId="0" animBg="1"/>
      <p:bldP spid="18" grpId="1" animBg="1"/>
      <p:bldP spid="19" grpId="0" animBg="1"/>
      <p:bldP spid="20" grpId="0" animBg="1"/>
      <p:bldP spid="20" grpId="1" animBg="1"/>
      <p:bldP spid="21" grpId="0" animBg="1"/>
      <p:bldP spid="22" grpId="0" animBg="1"/>
      <p:bldP spid="23" grpId="0" animBg="1"/>
      <p:bldP spid="23" grpId="1" animBg="1"/>
      <p:bldP spid="24" grpId="0" animBg="1"/>
      <p:bldP spid="25" grpId="0" animBg="1"/>
      <p:bldP spid="2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static.wikia.nocookie.net/civ/images/d/d8/%D0%9E%D1%81%D0%B0%D0%B4%D0%BD%D0%B0%D1%8F_%D0%B1%D0%B0%D1%88%D0%BD%D1%8F_%28Civ5%29.png/revision/latest?cb=20200510163407&amp;path-prefix=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653" y="3780161"/>
            <a:ext cx="2047031" cy="2047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tatic.wikia.nocookie.net/civ/images/a/a7/%D0%A6%D0%B0%D1%80%D1%81%D0%BA%D0%B0%D1%8F_%D0%B1%D0%B8%D0%B1%D0%BB%D0%B8%D0%BE%D1%82%D0%B5%D0%BA%D0%B0_%28Civ5%29.png/revision/latest?cb=20140603103836&amp;path-prefix=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9630" y="3716605"/>
            <a:ext cx="2029896" cy="202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0201" y="128185"/>
            <a:ext cx="5762624" cy="970492"/>
          </a:xfrm>
        </p:spPr>
        <p:txBody>
          <a:bodyPr/>
          <a:lstStyle/>
          <a:p>
            <a:r>
              <a:rPr lang="ru-RU" b="1" dirty="0" smtClean="0"/>
              <a:t>Жемчужина Междуречья</a:t>
            </a:r>
            <a:endParaRPr lang="ru-RU" b="1" dirty="0"/>
          </a:p>
        </p:txBody>
      </p:sp>
      <p:pic>
        <p:nvPicPr>
          <p:cNvPr id="9218" name="Picture 2" descr="https://avatars.mds.yandex.net/get-zen_doc/3489860/pub_5fd9a9b9e7ae933e1e5fc17d_5fd9aa68654caa5d025374f8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91" y="1203663"/>
            <a:ext cx="6555417" cy="4659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76834" y="3089175"/>
            <a:ext cx="697062" cy="311391"/>
          </a:xfrm>
          <a:prstGeom prst="rect">
            <a:avLst/>
          </a:prstGeom>
          <a:solidFill>
            <a:srgbClr val="FCFCBA"/>
          </a:solidFill>
          <a:ln>
            <a:solidFill>
              <a:srgbClr val="FCFC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овина рамки 5"/>
          <p:cNvSpPr/>
          <p:nvPr/>
        </p:nvSpPr>
        <p:spPr>
          <a:xfrm>
            <a:off x="2743016" y="183330"/>
            <a:ext cx="619125" cy="674702"/>
          </a:xfrm>
          <a:prstGeom prst="halfFrame">
            <a:avLst>
              <a:gd name="adj1" fmla="val 24102"/>
              <a:gd name="adj2" fmla="val 22564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10800000">
            <a:off x="7940676" y="340895"/>
            <a:ext cx="612774" cy="697420"/>
          </a:xfrm>
          <a:prstGeom prst="halfFrame">
            <a:avLst>
              <a:gd name="adj1" fmla="val 22452"/>
              <a:gd name="adj2" fmla="val 25562"/>
            </a:avLst>
          </a:prstGeom>
          <a:solidFill>
            <a:srgbClr val="CEA766"/>
          </a:solidFill>
          <a:ln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70201" y="911835"/>
            <a:ext cx="4991100" cy="1342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429000" y="233171"/>
            <a:ext cx="4933950" cy="9570"/>
          </a:xfrm>
          <a:prstGeom prst="line">
            <a:avLst/>
          </a:prstGeom>
          <a:ln w="57150">
            <a:solidFill>
              <a:srgbClr val="CEA76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303" y="1226425"/>
            <a:ext cx="3615542" cy="18769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Заголовок 3"/>
          <p:cNvSpPr txBox="1">
            <a:spLocks/>
          </p:cNvSpPr>
          <p:nvPr/>
        </p:nvSpPr>
        <p:spPr>
          <a:xfrm>
            <a:off x="7593433" y="3110473"/>
            <a:ext cx="2865315" cy="9442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600" b="1" dirty="0" smtClean="0">
                <a:ln w="19050" cmpd="sng">
                  <a:solidFill>
                    <a:schemeClr val="bg1"/>
                  </a:solidFill>
                </a:ln>
              </a:rPr>
              <a:t>Ассирия</a:t>
            </a:r>
            <a:endParaRPr lang="ru-RU" sz="6600" b="1" dirty="0">
              <a:ln w="19050" cmpd="sng">
                <a:solidFill>
                  <a:schemeClr val="bg1"/>
                </a:solidFill>
              </a:ln>
            </a:endParaRPr>
          </a:p>
        </p:txBody>
      </p:sp>
      <p:pic>
        <p:nvPicPr>
          <p:cNvPr id="1026" name="Picture 2" descr="https://static.wikia.nocookie.net/civ/images/5/5c/%D0%90%D1%81%D1%81%D0%B8%D1%80%D0%B8%D1%8F_%28Civ5%29.png/revision/latest/scale-to-width-down/256?cb=20200510152549&amp;path-prefix=r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538" y="3682452"/>
            <a:ext cx="1357103" cy="1357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tatic.wikia.nocookie.net/civ/images/c/c1/%D0%90%D1%88%D1%88%D1%83%D1%80%D0%B1%D0%B0%D0%BD%D0%B0%D0%BF%D0%B0%D0%BB_%28Civ5%29.png/revision/latest?cb=20200510155651&amp;path-prefix=r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01" y="4724426"/>
            <a:ext cx="2347928" cy="2347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i.yapx.ru/IyZLV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9104"/>
            <a:ext cx="6614064" cy="67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89390" y="5917494"/>
            <a:ext cx="40719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Segoe UI" panose="020B0502040204020203" pitchFamily="34" charset="0"/>
              </a:rPr>
              <a:t>VIII-VII (8-7) века до н.э.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8828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Небеса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Небеса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396</TotalTime>
  <Words>1026</Words>
  <Application>Microsoft Office PowerPoint</Application>
  <PresentationFormat>Широкоэкранный</PresentationFormat>
  <Paragraphs>118</Paragraphs>
  <Slides>21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Comic Sans MS</vt:lpstr>
      <vt:lpstr>Roboto</vt:lpstr>
      <vt:lpstr>Segoe UI</vt:lpstr>
      <vt:lpstr>Wingdings</vt:lpstr>
      <vt:lpstr>Небеса</vt:lpstr>
      <vt:lpstr>Военное искусство древнего мира</vt:lpstr>
      <vt:lpstr>Государство на берегах Нила</vt:lpstr>
      <vt:lpstr>Военное дело Древнего Египта периода Древнего Царства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ДА или нет</vt:lpstr>
      <vt:lpstr>Жемчужина Междуречья</vt:lpstr>
      <vt:lpstr>Военный подъем Ассирии</vt:lpstr>
      <vt:lpstr>Ассирийская военная реформа</vt:lpstr>
      <vt:lpstr>Ассирийская военная реформа</vt:lpstr>
      <vt:lpstr>Ассирийская военная реформа</vt:lpstr>
      <vt:lpstr>Военный флот и осады</vt:lpstr>
      <vt:lpstr>Военный флот и осады</vt:lpstr>
      <vt:lpstr>Внешний вид солдат</vt:lpstr>
      <vt:lpstr>Военное дело Ассирии</vt:lpstr>
      <vt:lpstr>Закат величия Ассирии</vt:lpstr>
      <vt:lpstr>Презентация PowerPoint</vt:lpstr>
      <vt:lpstr>Проверка знаний</vt:lpstr>
      <vt:lpstr> Спасибо за Активную работу  на уроке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Военное искусство древнего мира</dc:title>
  <dc:creator>RePack by Diakov</dc:creator>
  <cp:lastModifiedBy>Учетная запись Майкрософт</cp:lastModifiedBy>
  <cp:revision>43</cp:revision>
  <dcterms:created xsi:type="dcterms:W3CDTF">2021-09-09T14:42:23Z</dcterms:created>
  <dcterms:modified xsi:type="dcterms:W3CDTF">2022-05-16T09:18:54Z</dcterms:modified>
</cp:coreProperties>
</file>