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6" r:id="rId3"/>
    <p:sldId id="261" r:id="rId4"/>
    <p:sldId id="262" r:id="rId5"/>
    <p:sldId id="263" r:id="rId6"/>
    <p:sldId id="280" r:id="rId7"/>
    <p:sldId id="281" r:id="rId8"/>
    <p:sldId id="282" r:id="rId9"/>
    <p:sldId id="284" r:id="rId10"/>
    <p:sldId id="285" r:id="rId11"/>
    <p:sldId id="287" r:id="rId12"/>
    <p:sldId id="288" r:id="rId13"/>
    <p:sldId id="313" r:id="rId14"/>
    <p:sldId id="314" r:id="rId15"/>
    <p:sldId id="289" r:id="rId16"/>
    <p:sldId id="315" r:id="rId17"/>
    <p:sldId id="290" r:id="rId18"/>
    <p:sldId id="318" r:id="rId19"/>
    <p:sldId id="326" r:id="rId20"/>
    <p:sldId id="291" r:id="rId21"/>
    <p:sldId id="333" r:id="rId22"/>
    <p:sldId id="331" r:id="rId23"/>
    <p:sldId id="329" r:id="rId24"/>
    <p:sldId id="339" r:id="rId25"/>
    <p:sldId id="341" r:id="rId26"/>
    <p:sldId id="337" r:id="rId27"/>
    <p:sldId id="309" r:id="rId28"/>
    <p:sldId id="310" r:id="rId29"/>
    <p:sldId id="343" r:id="rId30"/>
    <p:sldId id="312" r:id="rId31"/>
    <p:sldId id="299" r:id="rId32"/>
    <p:sldId id="300" r:id="rId33"/>
    <p:sldId id="301" r:id="rId34"/>
    <p:sldId id="307" r:id="rId35"/>
    <p:sldId id="344" r:id="rId36"/>
    <p:sldId id="302" r:id="rId37"/>
    <p:sldId id="340" r:id="rId3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176"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F2D207-9EB2-42C3-A041-27920F9DF189}" type="doc">
      <dgm:prSet loTypeId="urn:microsoft.com/office/officeart/2005/8/layout/orgChart1" loCatId="hierarchy" qsTypeId="urn:microsoft.com/office/officeart/2005/8/quickstyle/simple1" qsCatId="simple" csTypeId="urn:microsoft.com/office/officeart/2005/8/colors/accent3_1" csCatId="accent3" phldr="1"/>
      <dgm:spPr/>
      <dgm:t>
        <a:bodyPr/>
        <a:lstStyle/>
        <a:p>
          <a:endParaRPr lang="ru-RU"/>
        </a:p>
      </dgm:t>
    </dgm:pt>
    <dgm:pt modelId="{799C5CFD-09FC-4F17-921F-89C8FC39CA23}">
      <dgm:prSet phldrT="[Текст]" custT="1"/>
      <dgm:spPr>
        <a:solidFill>
          <a:srgbClr val="FFFF00"/>
        </a:solidFill>
      </dgm:spPr>
      <dgm:t>
        <a:bodyPr/>
        <a:lstStyle/>
        <a:p>
          <a:r>
            <a:rPr lang="ru-RU" sz="2800" b="1" dirty="0" smtClean="0">
              <a:latin typeface="Times New Roman" pitchFamily="18" charset="0"/>
              <a:cs typeface="Times New Roman" pitchFamily="18" charset="0"/>
            </a:rPr>
            <a:t>Виды инструктажа</a:t>
          </a:r>
          <a:endParaRPr lang="ru-RU" sz="2800" b="1" dirty="0">
            <a:latin typeface="Times New Roman" pitchFamily="18" charset="0"/>
            <a:cs typeface="Times New Roman" pitchFamily="18" charset="0"/>
          </a:endParaRPr>
        </a:p>
      </dgm:t>
    </dgm:pt>
    <dgm:pt modelId="{4409DB7D-FF97-4A36-A3ED-862A856860FE}" type="parTrans" cxnId="{24747740-8375-438F-9341-B86B90C2B7AD}">
      <dgm:prSet/>
      <dgm:spPr/>
      <dgm:t>
        <a:bodyPr/>
        <a:lstStyle/>
        <a:p>
          <a:endParaRPr lang="ru-RU"/>
        </a:p>
      </dgm:t>
    </dgm:pt>
    <dgm:pt modelId="{CB0A30AF-202B-4C24-B5C9-B12EA9DD27B3}" type="sibTrans" cxnId="{24747740-8375-438F-9341-B86B90C2B7AD}">
      <dgm:prSet/>
      <dgm:spPr/>
      <dgm:t>
        <a:bodyPr/>
        <a:lstStyle/>
        <a:p>
          <a:endParaRPr lang="ru-RU"/>
        </a:p>
      </dgm:t>
    </dgm:pt>
    <dgm:pt modelId="{9BF67F6A-5A98-4716-84BC-D19B93663E08}">
      <dgm:prSet phldrT="[Текст]" custT="1"/>
      <dgm:spPr>
        <a:solidFill>
          <a:srgbClr val="FFFF00"/>
        </a:solidFill>
      </dgm:spPr>
      <dgm:t>
        <a:bodyPr/>
        <a:lstStyle/>
        <a:p>
          <a:r>
            <a:rPr lang="ru-RU" sz="2000" dirty="0" smtClean="0">
              <a:latin typeface="Times New Roman" pitchFamily="18" charset="0"/>
              <a:cs typeface="Times New Roman" pitchFamily="18" charset="0"/>
            </a:rPr>
            <a:t>вводный</a:t>
          </a:r>
          <a:endParaRPr lang="ru-RU" sz="2000" dirty="0">
            <a:latin typeface="Times New Roman" pitchFamily="18" charset="0"/>
            <a:cs typeface="Times New Roman" pitchFamily="18" charset="0"/>
          </a:endParaRPr>
        </a:p>
      </dgm:t>
    </dgm:pt>
    <dgm:pt modelId="{C33F308E-1603-4C98-A814-3A7CBCDFB8A7}" type="parTrans" cxnId="{B34A099F-D48D-4C15-89A1-53209582F982}">
      <dgm:prSet/>
      <dgm:spPr/>
      <dgm:t>
        <a:bodyPr/>
        <a:lstStyle/>
        <a:p>
          <a:endParaRPr lang="ru-RU"/>
        </a:p>
      </dgm:t>
    </dgm:pt>
    <dgm:pt modelId="{08CB7546-2CC8-4C17-9C79-5ECFAE132E19}" type="sibTrans" cxnId="{B34A099F-D48D-4C15-89A1-53209582F982}">
      <dgm:prSet/>
      <dgm:spPr/>
      <dgm:t>
        <a:bodyPr/>
        <a:lstStyle/>
        <a:p>
          <a:endParaRPr lang="ru-RU"/>
        </a:p>
      </dgm:t>
    </dgm:pt>
    <dgm:pt modelId="{E37CA122-3DC9-43F3-B830-5A460E85F6CA}">
      <dgm:prSet phldrT="[Текст]" custT="1"/>
      <dgm:spPr>
        <a:solidFill>
          <a:srgbClr val="FFFF00"/>
        </a:solidFill>
      </dgm:spPr>
      <dgm:t>
        <a:bodyPr/>
        <a:lstStyle/>
        <a:p>
          <a:r>
            <a:rPr lang="ru-RU" sz="2000" dirty="0" smtClean="0">
              <a:latin typeface="Times New Roman" pitchFamily="18" charset="0"/>
              <a:cs typeface="Times New Roman" pitchFamily="18" charset="0"/>
            </a:rPr>
            <a:t>первичный</a:t>
          </a:r>
          <a:endParaRPr lang="ru-RU" sz="2000" dirty="0">
            <a:latin typeface="Times New Roman" pitchFamily="18" charset="0"/>
            <a:cs typeface="Times New Roman" pitchFamily="18" charset="0"/>
          </a:endParaRPr>
        </a:p>
      </dgm:t>
    </dgm:pt>
    <dgm:pt modelId="{A6FD4341-DE41-42EC-9E68-C3F6ADF71538}" type="parTrans" cxnId="{D73DADA8-A82A-4D69-8046-5CAB2BD3AD97}">
      <dgm:prSet/>
      <dgm:spPr/>
      <dgm:t>
        <a:bodyPr/>
        <a:lstStyle/>
        <a:p>
          <a:endParaRPr lang="ru-RU"/>
        </a:p>
      </dgm:t>
    </dgm:pt>
    <dgm:pt modelId="{6899FBFB-A50D-4EA6-86B6-C3951B767030}" type="sibTrans" cxnId="{D73DADA8-A82A-4D69-8046-5CAB2BD3AD97}">
      <dgm:prSet/>
      <dgm:spPr/>
      <dgm:t>
        <a:bodyPr/>
        <a:lstStyle/>
        <a:p>
          <a:endParaRPr lang="ru-RU"/>
        </a:p>
      </dgm:t>
    </dgm:pt>
    <dgm:pt modelId="{5C184D35-C7C7-44B3-BE00-036A68A1D694}">
      <dgm:prSet phldrT="[Текст]" custT="1"/>
      <dgm:spPr>
        <a:solidFill>
          <a:srgbClr val="FFFF00"/>
        </a:solidFill>
      </dgm:spPr>
      <dgm:t>
        <a:bodyPr/>
        <a:lstStyle/>
        <a:p>
          <a:r>
            <a:rPr lang="ru-RU" sz="2000" dirty="0" smtClean="0">
              <a:latin typeface="Times New Roman" pitchFamily="18" charset="0"/>
              <a:cs typeface="Times New Roman" pitchFamily="18" charset="0"/>
            </a:rPr>
            <a:t>повторный</a:t>
          </a:r>
          <a:endParaRPr lang="ru-RU" sz="2000" dirty="0">
            <a:latin typeface="Times New Roman" pitchFamily="18" charset="0"/>
            <a:cs typeface="Times New Roman" pitchFamily="18" charset="0"/>
          </a:endParaRPr>
        </a:p>
      </dgm:t>
    </dgm:pt>
    <dgm:pt modelId="{74057086-1366-4241-99E6-410A449C6ACE}" type="parTrans" cxnId="{74E40129-9E11-43E5-9DF2-F10CEF5510D2}">
      <dgm:prSet/>
      <dgm:spPr/>
      <dgm:t>
        <a:bodyPr/>
        <a:lstStyle/>
        <a:p>
          <a:endParaRPr lang="ru-RU"/>
        </a:p>
      </dgm:t>
    </dgm:pt>
    <dgm:pt modelId="{2B5238A4-132D-47A0-B7F5-C8FA9EA5BEE2}" type="sibTrans" cxnId="{74E40129-9E11-43E5-9DF2-F10CEF5510D2}">
      <dgm:prSet/>
      <dgm:spPr/>
      <dgm:t>
        <a:bodyPr/>
        <a:lstStyle/>
        <a:p>
          <a:endParaRPr lang="ru-RU"/>
        </a:p>
      </dgm:t>
    </dgm:pt>
    <dgm:pt modelId="{B90482C1-4DFB-41A8-A8EE-6431C5F67631}">
      <dgm:prSet custT="1"/>
      <dgm:spPr>
        <a:solidFill>
          <a:srgbClr val="FFFF00"/>
        </a:solidFill>
      </dgm:spPr>
      <dgm:t>
        <a:bodyPr/>
        <a:lstStyle/>
        <a:p>
          <a:r>
            <a:rPr lang="ru-RU" sz="2000" dirty="0" smtClean="0">
              <a:latin typeface="Times New Roman" pitchFamily="18" charset="0"/>
              <a:cs typeface="Times New Roman" pitchFamily="18" charset="0"/>
            </a:rPr>
            <a:t>внеплановый</a:t>
          </a:r>
          <a:endParaRPr lang="ru-RU" sz="2000" dirty="0">
            <a:latin typeface="Times New Roman" pitchFamily="18" charset="0"/>
            <a:cs typeface="Times New Roman" pitchFamily="18" charset="0"/>
          </a:endParaRPr>
        </a:p>
      </dgm:t>
    </dgm:pt>
    <dgm:pt modelId="{C82252E9-C108-4841-9E0A-1673C2AA2B15}" type="parTrans" cxnId="{A9A8C57F-EE09-440B-BA87-5DA51455FB74}">
      <dgm:prSet/>
      <dgm:spPr/>
      <dgm:t>
        <a:bodyPr/>
        <a:lstStyle/>
        <a:p>
          <a:endParaRPr lang="ru-RU"/>
        </a:p>
      </dgm:t>
    </dgm:pt>
    <dgm:pt modelId="{93B51423-D3AB-4DC2-BBC3-FF525D02A3D5}" type="sibTrans" cxnId="{A9A8C57F-EE09-440B-BA87-5DA51455FB74}">
      <dgm:prSet/>
      <dgm:spPr/>
      <dgm:t>
        <a:bodyPr/>
        <a:lstStyle/>
        <a:p>
          <a:endParaRPr lang="ru-RU"/>
        </a:p>
      </dgm:t>
    </dgm:pt>
    <dgm:pt modelId="{4B7CFF4C-E25E-4F56-8FDC-0139007710CD}">
      <dgm:prSet custT="1"/>
      <dgm:spPr>
        <a:solidFill>
          <a:srgbClr val="FFFF00"/>
        </a:solidFill>
      </dgm:spPr>
      <dgm:t>
        <a:bodyPr/>
        <a:lstStyle/>
        <a:p>
          <a:r>
            <a:rPr lang="ru-RU" sz="2000" dirty="0" smtClean="0">
              <a:latin typeface="Times New Roman" pitchFamily="18" charset="0"/>
              <a:cs typeface="Times New Roman" pitchFamily="18" charset="0"/>
            </a:rPr>
            <a:t>целевой</a:t>
          </a:r>
          <a:endParaRPr lang="ru-RU" sz="2000" dirty="0">
            <a:latin typeface="Times New Roman" pitchFamily="18" charset="0"/>
            <a:cs typeface="Times New Roman" pitchFamily="18" charset="0"/>
          </a:endParaRPr>
        </a:p>
      </dgm:t>
    </dgm:pt>
    <dgm:pt modelId="{EFDDBA59-7D44-420A-82E4-1B3F3E241FFA}" type="parTrans" cxnId="{519D9076-007C-4A95-8424-B434BF913F6D}">
      <dgm:prSet/>
      <dgm:spPr/>
      <dgm:t>
        <a:bodyPr/>
        <a:lstStyle/>
        <a:p>
          <a:endParaRPr lang="ru-RU"/>
        </a:p>
      </dgm:t>
    </dgm:pt>
    <dgm:pt modelId="{8C6357B6-5A1B-4170-96EF-379CE683C905}" type="sibTrans" cxnId="{519D9076-007C-4A95-8424-B434BF913F6D}">
      <dgm:prSet/>
      <dgm:spPr/>
      <dgm:t>
        <a:bodyPr/>
        <a:lstStyle/>
        <a:p>
          <a:endParaRPr lang="ru-RU"/>
        </a:p>
      </dgm:t>
    </dgm:pt>
    <dgm:pt modelId="{2221793A-62CF-41C9-A629-BC6DB12BDE6F}">
      <dgm:prSet custT="1"/>
      <dgm:spPr/>
      <dgm:t>
        <a:bodyPr/>
        <a:lstStyle/>
        <a:p>
          <a:r>
            <a:rPr lang="ru-RU" sz="1600" dirty="0" smtClean="0">
              <a:latin typeface="Times New Roman" pitchFamily="18" charset="0"/>
              <a:cs typeface="Times New Roman" pitchFamily="18" charset="0"/>
            </a:rPr>
            <a:t>Проводит специалист по охране труда после зачисления на работу, перед началом трудовой деятельности</a:t>
          </a:r>
          <a:endParaRPr lang="ru-RU" sz="1600" dirty="0">
            <a:latin typeface="Times New Roman" pitchFamily="18" charset="0"/>
            <a:cs typeface="Times New Roman" pitchFamily="18" charset="0"/>
          </a:endParaRPr>
        </a:p>
      </dgm:t>
    </dgm:pt>
    <dgm:pt modelId="{6FF2EC64-1678-4FB4-8CDC-4220AF1D411B}" type="parTrans" cxnId="{205BCC0F-FF3E-40AC-A71C-FB4665EA6F42}">
      <dgm:prSet/>
      <dgm:spPr/>
      <dgm:t>
        <a:bodyPr/>
        <a:lstStyle/>
        <a:p>
          <a:endParaRPr lang="ru-RU">
            <a:solidFill>
              <a:srgbClr val="C00000"/>
            </a:solidFill>
          </a:endParaRPr>
        </a:p>
      </dgm:t>
    </dgm:pt>
    <dgm:pt modelId="{2BB91296-5E82-4B7D-B5E6-3329DA6312B4}" type="sibTrans" cxnId="{205BCC0F-FF3E-40AC-A71C-FB4665EA6F42}">
      <dgm:prSet/>
      <dgm:spPr/>
      <dgm:t>
        <a:bodyPr/>
        <a:lstStyle/>
        <a:p>
          <a:endParaRPr lang="ru-RU"/>
        </a:p>
      </dgm:t>
    </dgm:pt>
    <dgm:pt modelId="{F86F9852-B281-482E-AA7B-7B6A7CE80650}">
      <dgm:prSet custT="1"/>
      <dgm:spPr/>
      <dgm:t>
        <a:bodyPr/>
        <a:lstStyle/>
        <a:p>
          <a:r>
            <a:rPr lang="ru-RU" sz="1600" dirty="0" smtClean="0">
              <a:latin typeface="Times New Roman" pitchFamily="18" charset="0"/>
              <a:cs typeface="Times New Roman" pitchFamily="18" charset="0"/>
            </a:rPr>
            <a:t>Проводит непосредственный руководитель до начала производственной деятельности</a:t>
          </a:r>
          <a:endParaRPr lang="ru-RU" sz="1600" dirty="0">
            <a:latin typeface="Times New Roman" pitchFamily="18" charset="0"/>
            <a:cs typeface="Times New Roman" pitchFamily="18" charset="0"/>
          </a:endParaRPr>
        </a:p>
      </dgm:t>
    </dgm:pt>
    <dgm:pt modelId="{C14CC381-9378-4AEC-83D7-11C741A01B16}" type="parTrans" cxnId="{A5D36A3C-05F0-4471-8887-72B47F66A146}">
      <dgm:prSet/>
      <dgm:spPr/>
      <dgm:t>
        <a:bodyPr/>
        <a:lstStyle/>
        <a:p>
          <a:endParaRPr lang="ru-RU">
            <a:solidFill>
              <a:srgbClr val="C00000"/>
            </a:solidFill>
          </a:endParaRPr>
        </a:p>
      </dgm:t>
    </dgm:pt>
    <dgm:pt modelId="{BDE42267-47B0-4A38-90A1-4B20ECF51B3B}" type="sibTrans" cxnId="{A5D36A3C-05F0-4471-8887-72B47F66A146}">
      <dgm:prSet/>
      <dgm:spPr/>
      <dgm:t>
        <a:bodyPr/>
        <a:lstStyle/>
        <a:p>
          <a:endParaRPr lang="ru-RU"/>
        </a:p>
      </dgm:t>
    </dgm:pt>
    <dgm:pt modelId="{B0AC9732-B157-4C1A-A938-C68B790C9B25}">
      <dgm:prSet custT="1"/>
      <dgm:spPr/>
      <dgm:t>
        <a:bodyPr/>
        <a:lstStyle/>
        <a:p>
          <a:r>
            <a:rPr lang="ru-RU" sz="1600" dirty="0" smtClean="0">
              <a:latin typeface="Times New Roman" pitchFamily="18" charset="0"/>
              <a:cs typeface="Times New Roman" pitchFamily="18" charset="0"/>
            </a:rPr>
            <a:t>Проводит непосредственный руководитель не реже 1 раза в полугодие</a:t>
          </a:r>
          <a:endParaRPr lang="ru-RU" sz="1600" dirty="0">
            <a:latin typeface="Times New Roman" pitchFamily="18" charset="0"/>
            <a:cs typeface="Times New Roman" pitchFamily="18" charset="0"/>
          </a:endParaRPr>
        </a:p>
      </dgm:t>
    </dgm:pt>
    <dgm:pt modelId="{2931EBB6-1C8A-4A0A-9C0D-B0A1DF7FD00C}" type="parTrans" cxnId="{03ABB65D-1B48-437E-A2C2-D6B4ACA99259}">
      <dgm:prSet/>
      <dgm:spPr/>
      <dgm:t>
        <a:bodyPr/>
        <a:lstStyle/>
        <a:p>
          <a:endParaRPr lang="ru-RU"/>
        </a:p>
      </dgm:t>
    </dgm:pt>
    <dgm:pt modelId="{FA09BA24-C3F2-438F-A476-971F898430E7}" type="sibTrans" cxnId="{03ABB65D-1B48-437E-A2C2-D6B4ACA99259}">
      <dgm:prSet/>
      <dgm:spPr/>
      <dgm:t>
        <a:bodyPr/>
        <a:lstStyle/>
        <a:p>
          <a:endParaRPr lang="ru-RU"/>
        </a:p>
      </dgm:t>
    </dgm:pt>
    <dgm:pt modelId="{01B7144D-2AA5-4EA7-B94D-63A2D21964F3}">
      <dgm:prSet custT="1"/>
      <dgm:spPr/>
      <dgm:t>
        <a:bodyPr/>
        <a:lstStyle/>
        <a:p>
          <a:r>
            <a:rPr lang="ru-RU" sz="1600" dirty="0" smtClean="0">
              <a:latin typeface="Times New Roman" pitchFamily="18" charset="0"/>
              <a:cs typeface="Times New Roman" pitchFamily="18" charset="0"/>
            </a:rPr>
            <a:t>Проводит непосредственный руководитель при введении нового оборудования, при несчастном случае и др.</a:t>
          </a:r>
          <a:endParaRPr lang="ru-RU" sz="1600" dirty="0">
            <a:latin typeface="Times New Roman" pitchFamily="18" charset="0"/>
            <a:cs typeface="Times New Roman" pitchFamily="18" charset="0"/>
          </a:endParaRPr>
        </a:p>
      </dgm:t>
    </dgm:pt>
    <dgm:pt modelId="{25211FDC-91FD-4BE8-BB49-9D9F5461BB13}" type="parTrans" cxnId="{B1AE79FC-84B9-44F5-A7DE-5E0BFD6D7549}">
      <dgm:prSet/>
      <dgm:spPr/>
      <dgm:t>
        <a:bodyPr/>
        <a:lstStyle/>
        <a:p>
          <a:endParaRPr lang="ru-RU"/>
        </a:p>
      </dgm:t>
    </dgm:pt>
    <dgm:pt modelId="{5A0C054B-6A86-43EF-ABF2-D90437E36594}" type="sibTrans" cxnId="{B1AE79FC-84B9-44F5-A7DE-5E0BFD6D7549}">
      <dgm:prSet/>
      <dgm:spPr/>
      <dgm:t>
        <a:bodyPr/>
        <a:lstStyle/>
        <a:p>
          <a:endParaRPr lang="ru-RU"/>
        </a:p>
      </dgm:t>
    </dgm:pt>
    <dgm:pt modelId="{8F54E843-E209-4F98-9FDE-8BC6279BBDD7}">
      <dgm:prSet custT="1"/>
      <dgm:spPr/>
      <dgm:t>
        <a:bodyPr/>
        <a:lstStyle/>
        <a:p>
          <a:r>
            <a:rPr lang="ru-RU" sz="1600" dirty="0" smtClean="0">
              <a:latin typeface="Times New Roman" pitchFamily="18" charset="0"/>
              <a:cs typeface="Times New Roman" pitchFamily="18" charset="0"/>
            </a:rPr>
            <a:t>Проводит непосредственный руководитель при работах по наряду-допуску, либо на работах, не связанных с  трудовыми обязанностями</a:t>
          </a:r>
          <a:endParaRPr lang="ru-RU" sz="1600" dirty="0">
            <a:latin typeface="Times New Roman" pitchFamily="18" charset="0"/>
            <a:cs typeface="Times New Roman" pitchFamily="18" charset="0"/>
          </a:endParaRPr>
        </a:p>
      </dgm:t>
    </dgm:pt>
    <dgm:pt modelId="{9D725132-4EE8-4C9E-92E8-C1A8233602B1}" type="parTrans" cxnId="{6E194CBF-52CD-43F9-ADD4-7F8390431B07}">
      <dgm:prSet/>
      <dgm:spPr/>
      <dgm:t>
        <a:bodyPr/>
        <a:lstStyle/>
        <a:p>
          <a:endParaRPr lang="ru-RU"/>
        </a:p>
      </dgm:t>
    </dgm:pt>
    <dgm:pt modelId="{78375F90-5DE6-4061-9CAF-BE49C1D8493D}" type="sibTrans" cxnId="{6E194CBF-52CD-43F9-ADD4-7F8390431B07}">
      <dgm:prSet/>
      <dgm:spPr/>
      <dgm:t>
        <a:bodyPr/>
        <a:lstStyle/>
        <a:p>
          <a:endParaRPr lang="ru-RU"/>
        </a:p>
      </dgm:t>
    </dgm:pt>
    <dgm:pt modelId="{02BB61AC-3618-4333-8389-32DA44D02A15}" type="pres">
      <dgm:prSet presAssocID="{5BF2D207-9EB2-42C3-A041-27920F9DF189}" presName="hierChild1" presStyleCnt="0">
        <dgm:presLayoutVars>
          <dgm:orgChart val="1"/>
          <dgm:chPref val="1"/>
          <dgm:dir/>
          <dgm:animOne val="branch"/>
          <dgm:animLvl val="lvl"/>
          <dgm:resizeHandles/>
        </dgm:presLayoutVars>
      </dgm:prSet>
      <dgm:spPr/>
      <dgm:t>
        <a:bodyPr/>
        <a:lstStyle/>
        <a:p>
          <a:endParaRPr lang="ru-RU"/>
        </a:p>
      </dgm:t>
    </dgm:pt>
    <dgm:pt modelId="{5A7786AF-99F4-4264-B108-C5B750FFAE5E}" type="pres">
      <dgm:prSet presAssocID="{799C5CFD-09FC-4F17-921F-89C8FC39CA23}" presName="hierRoot1" presStyleCnt="0">
        <dgm:presLayoutVars>
          <dgm:hierBranch val="init"/>
        </dgm:presLayoutVars>
      </dgm:prSet>
      <dgm:spPr/>
    </dgm:pt>
    <dgm:pt modelId="{BAB073A0-1E0D-44FE-BC78-71B62E12C423}" type="pres">
      <dgm:prSet presAssocID="{799C5CFD-09FC-4F17-921F-89C8FC39CA23}" presName="rootComposite1" presStyleCnt="0"/>
      <dgm:spPr/>
    </dgm:pt>
    <dgm:pt modelId="{8B0D0584-7DB9-45BB-8A87-5773F296B8FC}" type="pres">
      <dgm:prSet presAssocID="{799C5CFD-09FC-4F17-921F-89C8FC39CA23}" presName="rootText1" presStyleLbl="node0" presStyleIdx="0" presStyleCnt="1" custScaleX="226120" custScaleY="141730" custLinFactY="-33306" custLinFactNeighborX="9437" custLinFactNeighborY="-100000">
        <dgm:presLayoutVars>
          <dgm:chPref val="3"/>
        </dgm:presLayoutVars>
      </dgm:prSet>
      <dgm:spPr/>
      <dgm:t>
        <a:bodyPr/>
        <a:lstStyle/>
        <a:p>
          <a:endParaRPr lang="ru-RU"/>
        </a:p>
      </dgm:t>
    </dgm:pt>
    <dgm:pt modelId="{C325BEF0-80F4-495A-839E-17F44C6A45C0}" type="pres">
      <dgm:prSet presAssocID="{799C5CFD-09FC-4F17-921F-89C8FC39CA23}" presName="rootConnector1" presStyleLbl="node1" presStyleIdx="0" presStyleCnt="0"/>
      <dgm:spPr/>
      <dgm:t>
        <a:bodyPr/>
        <a:lstStyle/>
        <a:p>
          <a:endParaRPr lang="ru-RU"/>
        </a:p>
      </dgm:t>
    </dgm:pt>
    <dgm:pt modelId="{7198705E-858D-4874-82C4-E51A92A9F953}" type="pres">
      <dgm:prSet presAssocID="{799C5CFD-09FC-4F17-921F-89C8FC39CA23}" presName="hierChild2" presStyleCnt="0"/>
      <dgm:spPr/>
    </dgm:pt>
    <dgm:pt modelId="{60F03703-2D56-4C9D-AAF4-62AEBDC84F19}" type="pres">
      <dgm:prSet presAssocID="{C33F308E-1603-4C98-A814-3A7CBCDFB8A7}" presName="Name37" presStyleLbl="parChTrans1D2" presStyleIdx="0" presStyleCnt="5"/>
      <dgm:spPr/>
      <dgm:t>
        <a:bodyPr/>
        <a:lstStyle/>
        <a:p>
          <a:endParaRPr lang="ru-RU"/>
        </a:p>
      </dgm:t>
    </dgm:pt>
    <dgm:pt modelId="{309C5188-79A2-450F-9AFA-710EB2C50C58}" type="pres">
      <dgm:prSet presAssocID="{9BF67F6A-5A98-4716-84BC-D19B93663E08}" presName="hierRoot2" presStyleCnt="0">
        <dgm:presLayoutVars>
          <dgm:hierBranch val="init"/>
        </dgm:presLayoutVars>
      </dgm:prSet>
      <dgm:spPr/>
    </dgm:pt>
    <dgm:pt modelId="{DDF136C6-8FEF-4EBB-8A9A-03C429D00AF8}" type="pres">
      <dgm:prSet presAssocID="{9BF67F6A-5A98-4716-84BC-D19B93663E08}" presName="rootComposite" presStyleCnt="0"/>
      <dgm:spPr/>
    </dgm:pt>
    <dgm:pt modelId="{9DAF42A6-8DEF-4DCA-8A75-9783D268F452}" type="pres">
      <dgm:prSet presAssocID="{9BF67F6A-5A98-4716-84BC-D19B93663E08}" presName="rootText" presStyleLbl="node2" presStyleIdx="0" presStyleCnt="5">
        <dgm:presLayoutVars>
          <dgm:chPref val="3"/>
        </dgm:presLayoutVars>
      </dgm:prSet>
      <dgm:spPr/>
      <dgm:t>
        <a:bodyPr/>
        <a:lstStyle/>
        <a:p>
          <a:endParaRPr lang="ru-RU"/>
        </a:p>
      </dgm:t>
    </dgm:pt>
    <dgm:pt modelId="{62A8CD90-45E1-440F-BA17-D691373C04C7}" type="pres">
      <dgm:prSet presAssocID="{9BF67F6A-5A98-4716-84BC-D19B93663E08}" presName="rootConnector" presStyleLbl="node2" presStyleIdx="0" presStyleCnt="5"/>
      <dgm:spPr/>
      <dgm:t>
        <a:bodyPr/>
        <a:lstStyle/>
        <a:p>
          <a:endParaRPr lang="ru-RU"/>
        </a:p>
      </dgm:t>
    </dgm:pt>
    <dgm:pt modelId="{CAD1FAFC-C325-4D99-B185-47895775101E}" type="pres">
      <dgm:prSet presAssocID="{9BF67F6A-5A98-4716-84BC-D19B93663E08}" presName="hierChild4" presStyleCnt="0"/>
      <dgm:spPr/>
    </dgm:pt>
    <dgm:pt modelId="{94B01C35-B7E2-4D36-BEA1-4566360A8110}" type="pres">
      <dgm:prSet presAssocID="{6FF2EC64-1678-4FB4-8CDC-4220AF1D411B}" presName="Name37" presStyleLbl="parChTrans1D3" presStyleIdx="0" presStyleCnt="5"/>
      <dgm:spPr/>
      <dgm:t>
        <a:bodyPr/>
        <a:lstStyle/>
        <a:p>
          <a:endParaRPr lang="ru-RU"/>
        </a:p>
      </dgm:t>
    </dgm:pt>
    <dgm:pt modelId="{24FC8C42-C290-47CB-A04E-E62484357F9C}" type="pres">
      <dgm:prSet presAssocID="{2221793A-62CF-41C9-A629-BC6DB12BDE6F}" presName="hierRoot2" presStyleCnt="0">
        <dgm:presLayoutVars>
          <dgm:hierBranch val="init"/>
        </dgm:presLayoutVars>
      </dgm:prSet>
      <dgm:spPr/>
    </dgm:pt>
    <dgm:pt modelId="{24E8C87D-EE0D-496F-8567-EF899689AB2C}" type="pres">
      <dgm:prSet presAssocID="{2221793A-62CF-41C9-A629-BC6DB12BDE6F}" presName="rootComposite" presStyleCnt="0"/>
      <dgm:spPr/>
    </dgm:pt>
    <dgm:pt modelId="{1B59CB11-F32F-47CF-B901-3C3E8722EA93}" type="pres">
      <dgm:prSet presAssocID="{2221793A-62CF-41C9-A629-BC6DB12BDE6F}" presName="rootText" presStyleLbl="node3" presStyleIdx="0" presStyleCnt="5" custScaleX="110045" custScaleY="404445" custLinFactNeighborX="-10135" custLinFactNeighborY="8618">
        <dgm:presLayoutVars>
          <dgm:chPref val="3"/>
        </dgm:presLayoutVars>
      </dgm:prSet>
      <dgm:spPr/>
      <dgm:t>
        <a:bodyPr/>
        <a:lstStyle/>
        <a:p>
          <a:endParaRPr lang="ru-RU"/>
        </a:p>
      </dgm:t>
    </dgm:pt>
    <dgm:pt modelId="{2EF1EF61-1FCF-499D-B355-9089B12C546D}" type="pres">
      <dgm:prSet presAssocID="{2221793A-62CF-41C9-A629-BC6DB12BDE6F}" presName="rootConnector" presStyleLbl="node3" presStyleIdx="0" presStyleCnt="5"/>
      <dgm:spPr/>
      <dgm:t>
        <a:bodyPr/>
        <a:lstStyle/>
        <a:p>
          <a:endParaRPr lang="ru-RU"/>
        </a:p>
      </dgm:t>
    </dgm:pt>
    <dgm:pt modelId="{95EDB823-D233-400A-A459-F9A7367C9D5A}" type="pres">
      <dgm:prSet presAssocID="{2221793A-62CF-41C9-A629-BC6DB12BDE6F}" presName="hierChild4" presStyleCnt="0"/>
      <dgm:spPr/>
    </dgm:pt>
    <dgm:pt modelId="{37EB27F5-37BB-45A0-94BA-5BFF1AB463E4}" type="pres">
      <dgm:prSet presAssocID="{2221793A-62CF-41C9-A629-BC6DB12BDE6F}" presName="hierChild5" presStyleCnt="0"/>
      <dgm:spPr/>
    </dgm:pt>
    <dgm:pt modelId="{CC31BC0C-3470-4310-B5A6-BC0E9FA3AE06}" type="pres">
      <dgm:prSet presAssocID="{9BF67F6A-5A98-4716-84BC-D19B93663E08}" presName="hierChild5" presStyleCnt="0"/>
      <dgm:spPr/>
    </dgm:pt>
    <dgm:pt modelId="{293B3DE4-43CD-4D05-B655-9EA24A65E691}" type="pres">
      <dgm:prSet presAssocID="{A6FD4341-DE41-42EC-9E68-C3F6ADF71538}" presName="Name37" presStyleLbl="parChTrans1D2" presStyleIdx="1" presStyleCnt="5"/>
      <dgm:spPr/>
      <dgm:t>
        <a:bodyPr/>
        <a:lstStyle/>
        <a:p>
          <a:endParaRPr lang="ru-RU"/>
        </a:p>
      </dgm:t>
    </dgm:pt>
    <dgm:pt modelId="{43B976B2-197A-4E83-B042-AAC6451AE9AC}" type="pres">
      <dgm:prSet presAssocID="{E37CA122-3DC9-43F3-B830-5A460E85F6CA}" presName="hierRoot2" presStyleCnt="0">
        <dgm:presLayoutVars>
          <dgm:hierBranch val="init"/>
        </dgm:presLayoutVars>
      </dgm:prSet>
      <dgm:spPr/>
    </dgm:pt>
    <dgm:pt modelId="{B24ED8B1-5251-4E24-A4A4-07BFE8387AD9}" type="pres">
      <dgm:prSet presAssocID="{E37CA122-3DC9-43F3-B830-5A460E85F6CA}" presName="rootComposite" presStyleCnt="0"/>
      <dgm:spPr/>
    </dgm:pt>
    <dgm:pt modelId="{FEF8840C-4283-4A02-B177-ACE419AE4FB0}" type="pres">
      <dgm:prSet presAssocID="{E37CA122-3DC9-43F3-B830-5A460E85F6CA}" presName="rootText" presStyleLbl="node2" presStyleIdx="1" presStyleCnt="5">
        <dgm:presLayoutVars>
          <dgm:chPref val="3"/>
        </dgm:presLayoutVars>
      </dgm:prSet>
      <dgm:spPr/>
      <dgm:t>
        <a:bodyPr/>
        <a:lstStyle/>
        <a:p>
          <a:endParaRPr lang="ru-RU"/>
        </a:p>
      </dgm:t>
    </dgm:pt>
    <dgm:pt modelId="{BF9A778C-8107-4CAB-9116-391A142BEB17}" type="pres">
      <dgm:prSet presAssocID="{E37CA122-3DC9-43F3-B830-5A460E85F6CA}" presName="rootConnector" presStyleLbl="node2" presStyleIdx="1" presStyleCnt="5"/>
      <dgm:spPr/>
      <dgm:t>
        <a:bodyPr/>
        <a:lstStyle/>
        <a:p>
          <a:endParaRPr lang="ru-RU"/>
        </a:p>
      </dgm:t>
    </dgm:pt>
    <dgm:pt modelId="{D79EE809-5A7E-4A09-9785-F984CA5A07F8}" type="pres">
      <dgm:prSet presAssocID="{E37CA122-3DC9-43F3-B830-5A460E85F6CA}" presName="hierChild4" presStyleCnt="0"/>
      <dgm:spPr/>
    </dgm:pt>
    <dgm:pt modelId="{6B5F388E-3FD8-40E6-955F-02B0607E13C4}" type="pres">
      <dgm:prSet presAssocID="{C14CC381-9378-4AEC-83D7-11C741A01B16}" presName="Name37" presStyleLbl="parChTrans1D3" presStyleIdx="1" presStyleCnt="5"/>
      <dgm:spPr/>
      <dgm:t>
        <a:bodyPr/>
        <a:lstStyle/>
        <a:p>
          <a:endParaRPr lang="ru-RU"/>
        </a:p>
      </dgm:t>
    </dgm:pt>
    <dgm:pt modelId="{CE923846-EEC1-4835-B91F-1A7745DBDD75}" type="pres">
      <dgm:prSet presAssocID="{F86F9852-B281-482E-AA7B-7B6A7CE80650}" presName="hierRoot2" presStyleCnt="0">
        <dgm:presLayoutVars>
          <dgm:hierBranch val="init"/>
        </dgm:presLayoutVars>
      </dgm:prSet>
      <dgm:spPr/>
    </dgm:pt>
    <dgm:pt modelId="{20B7C098-49A5-4068-9336-157FBDABCE50}" type="pres">
      <dgm:prSet presAssocID="{F86F9852-B281-482E-AA7B-7B6A7CE80650}" presName="rootComposite" presStyleCnt="0"/>
      <dgm:spPr/>
    </dgm:pt>
    <dgm:pt modelId="{C0D5AAAF-6C51-4108-A72C-71B50F8A7A60}" type="pres">
      <dgm:prSet presAssocID="{F86F9852-B281-482E-AA7B-7B6A7CE80650}" presName="rootText" presStyleLbl="node3" presStyleIdx="1" presStyleCnt="5" custScaleX="115710" custScaleY="384385" custLinFactNeighborX="-9299" custLinFactNeighborY="7892">
        <dgm:presLayoutVars>
          <dgm:chPref val="3"/>
        </dgm:presLayoutVars>
      </dgm:prSet>
      <dgm:spPr/>
      <dgm:t>
        <a:bodyPr/>
        <a:lstStyle/>
        <a:p>
          <a:endParaRPr lang="ru-RU"/>
        </a:p>
      </dgm:t>
    </dgm:pt>
    <dgm:pt modelId="{2275546E-3C69-49BC-8408-F5DE3313E40C}" type="pres">
      <dgm:prSet presAssocID="{F86F9852-B281-482E-AA7B-7B6A7CE80650}" presName="rootConnector" presStyleLbl="node3" presStyleIdx="1" presStyleCnt="5"/>
      <dgm:spPr/>
      <dgm:t>
        <a:bodyPr/>
        <a:lstStyle/>
        <a:p>
          <a:endParaRPr lang="ru-RU"/>
        </a:p>
      </dgm:t>
    </dgm:pt>
    <dgm:pt modelId="{68CF0606-23E7-497C-8E70-C7EA5E675E20}" type="pres">
      <dgm:prSet presAssocID="{F86F9852-B281-482E-AA7B-7B6A7CE80650}" presName="hierChild4" presStyleCnt="0"/>
      <dgm:spPr/>
    </dgm:pt>
    <dgm:pt modelId="{02F621D2-79C5-45A2-8483-288368D7E999}" type="pres">
      <dgm:prSet presAssocID="{F86F9852-B281-482E-AA7B-7B6A7CE80650}" presName="hierChild5" presStyleCnt="0"/>
      <dgm:spPr/>
    </dgm:pt>
    <dgm:pt modelId="{51384BB6-B60D-40FC-9A84-D4C1B5B0A5FC}" type="pres">
      <dgm:prSet presAssocID="{E37CA122-3DC9-43F3-B830-5A460E85F6CA}" presName="hierChild5" presStyleCnt="0"/>
      <dgm:spPr/>
    </dgm:pt>
    <dgm:pt modelId="{3AD2EAFA-2528-4C05-B401-D8E90DCFB2DB}" type="pres">
      <dgm:prSet presAssocID="{74057086-1366-4241-99E6-410A449C6ACE}" presName="Name37" presStyleLbl="parChTrans1D2" presStyleIdx="2" presStyleCnt="5"/>
      <dgm:spPr/>
      <dgm:t>
        <a:bodyPr/>
        <a:lstStyle/>
        <a:p>
          <a:endParaRPr lang="ru-RU"/>
        </a:p>
      </dgm:t>
    </dgm:pt>
    <dgm:pt modelId="{013AC8C6-415C-48BA-8E9F-E4222565F5A7}" type="pres">
      <dgm:prSet presAssocID="{5C184D35-C7C7-44B3-BE00-036A68A1D694}" presName="hierRoot2" presStyleCnt="0">
        <dgm:presLayoutVars>
          <dgm:hierBranch val="init"/>
        </dgm:presLayoutVars>
      </dgm:prSet>
      <dgm:spPr/>
    </dgm:pt>
    <dgm:pt modelId="{A001326A-7137-4C59-BD07-971D8AD85209}" type="pres">
      <dgm:prSet presAssocID="{5C184D35-C7C7-44B3-BE00-036A68A1D694}" presName="rootComposite" presStyleCnt="0"/>
      <dgm:spPr/>
    </dgm:pt>
    <dgm:pt modelId="{FFAF8479-433C-422D-9198-FEFE77BE88A6}" type="pres">
      <dgm:prSet presAssocID="{5C184D35-C7C7-44B3-BE00-036A68A1D694}" presName="rootText" presStyleLbl="node2" presStyleIdx="2" presStyleCnt="5">
        <dgm:presLayoutVars>
          <dgm:chPref val="3"/>
        </dgm:presLayoutVars>
      </dgm:prSet>
      <dgm:spPr/>
      <dgm:t>
        <a:bodyPr/>
        <a:lstStyle/>
        <a:p>
          <a:endParaRPr lang="ru-RU"/>
        </a:p>
      </dgm:t>
    </dgm:pt>
    <dgm:pt modelId="{D4997DBB-934E-46F2-BD59-43E73FE07899}" type="pres">
      <dgm:prSet presAssocID="{5C184D35-C7C7-44B3-BE00-036A68A1D694}" presName="rootConnector" presStyleLbl="node2" presStyleIdx="2" presStyleCnt="5"/>
      <dgm:spPr/>
      <dgm:t>
        <a:bodyPr/>
        <a:lstStyle/>
        <a:p>
          <a:endParaRPr lang="ru-RU"/>
        </a:p>
      </dgm:t>
    </dgm:pt>
    <dgm:pt modelId="{247768DA-6728-42E9-B268-CDE6E086E0AC}" type="pres">
      <dgm:prSet presAssocID="{5C184D35-C7C7-44B3-BE00-036A68A1D694}" presName="hierChild4" presStyleCnt="0"/>
      <dgm:spPr/>
    </dgm:pt>
    <dgm:pt modelId="{F93DAB85-E918-4CBA-8D11-F7300C8CEEB2}" type="pres">
      <dgm:prSet presAssocID="{2931EBB6-1C8A-4A0A-9C0D-B0A1DF7FD00C}" presName="Name37" presStyleLbl="parChTrans1D3" presStyleIdx="2" presStyleCnt="5"/>
      <dgm:spPr/>
      <dgm:t>
        <a:bodyPr/>
        <a:lstStyle/>
        <a:p>
          <a:endParaRPr lang="ru-RU"/>
        </a:p>
      </dgm:t>
    </dgm:pt>
    <dgm:pt modelId="{D71DAD52-AE98-4430-9BC7-3239DF83FA95}" type="pres">
      <dgm:prSet presAssocID="{B0AC9732-B157-4C1A-A938-C68B790C9B25}" presName="hierRoot2" presStyleCnt="0">
        <dgm:presLayoutVars>
          <dgm:hierBranch val="init"/>
        </dgm:presLayoutVars>
      </dgm:prSet>
      <dgm:spPr/>
    </dgm:pt>
    <dgm:pt modelId="{1329E316-9E03-43E6-90BD-B116F74ECE35}" type="pres">
      <dgm:prSet presAssocID="{B0AC9732-B157-4C1A-A938-C68B790C9B25}" presName="rootComposite" presStyleCnt="0"/>
      <dgm:spPr/>
    </dgm:pt>
    <dgm:pt modelId="{A2C318BE-86EA-4D0E-947A-8BCE0D5B218D}" type="pres">
      <dgm:prSet presAssocID="{B0AC9732-B157-4C1A-A938-C68B790C9B25}" presName="rootText" presStyleLbl="node3" presStyleIdx="2" presStyleCnt="5" custScaleX="118805" custScaleY="381178" custLinFactNeighborX="-257" custLinFactNeighborY="19934">
        <dgm:presLayoutVars>
          <dgm:chPref val="3"/>
        </dgm:presLayoutVars>
      </dgm:prSet>
      <dgm:spPr/>
      <dgm:t>
        <a:bodyPr/>
        <a:lstStyle/>
        <a:p>
          <a:endParaRPr lang="ru-RU"/>
        </a:p>
      </dgm:t>
    </dgm:pt>
    <dgm:pt modelId="{C1B18C98-2490-407D-B0BC-774856A987DC}" type="pres">
      <dgm:prSet presAssocID="{B0AC9732-B157-4C1A-A938-C68B790C9B25}" presName="rootConnector" presStyleLbl="node3" presStyleIdx="2" presStyleCnt="5"/>
      <dgm:spPr/>
      <dgm:t>
        <a:bodyPr/>
        <a:lstStyle/>
        <a:p>
          <a:endParaRPr lang="ru-RU"/>
        </a:p>
      </dgm:t>
    </dgm:pt>
    <dgm:pt modelId="{21D1B1EF-1DD7-4684-8EB6-5DCAC7841D7F}" type="pres">
      <dgm:prSet presAssocID="{B0AC9732-B157-4C1A-A938-C68B790C9B25}" presName="hierChild4" presStyleCnt="0"/>
      <dgm:spPr/>
    </dgm:pt>
    <dgm:pt modelId="{E23B56DE-A20B-49BF-B581-7AD634083C22}" type="pres">
      <dgm:prSet presAssocID="{B0AC9732-B157-4C1A-A938-C68B790C9B25}" presName="hierChild5" presStyleCnt="0"/>
      <dgm:spPr/>
    </dgm:pt>
    <dgm:pt modelId="{C91FED45-FD6A-4528-A792-7A2D38AF1050}" type="pres">
      <dgm:prSet presAssocID="{5C184D35-C7C7-44B3-BE00-036A68A1D694}" presName="hierChild5" presStyleCnt="0"/>
      <dgm:spPr/>
    </dgm:pt>
    <dgm:pt modelId="{2E1EBC28-7C2F-4C31-B436-572BDB2ABA36}" type="pres">
      <dgm:prSet presAssocID="{C82252E9-C108-4841-9E0A-1673C2AA2B15}" presName="Name37" presStyleLbl="parChTrans1D2" presStyleIdx="3" presStyleCnt="5"/>
      <dgm:spPr/>
      <dgm:t>
        <a:bodyPr/>
        <a:lstStyle/>
        <a:p>
          <a:endParaRPr lang="ru-RU"/>
        </a:p>
      </dgm:t>
    </dgm:pt>
    <dgm:pt modelId="{C6D79688-9904-41EB-8935-68989CF8273B}" type="pres">
      <dgm:prSet presAssocID="{B90482C1-4DFB-41A8-A8EE-6431C5F67631}" presName="hierRoot2" presStyleCnt="0">
        <dgm:presLayoutVars>
          <dgm:hierBranch val="init"/>
        </dgm:presLayoutVars>
      </dgm:prSet>
      <dgm:spPr/>
    </dgm:pt>
    <dgm:pt modelId="{C31D0D9A-E36A-4273-B98E-122D540F1660}" type="pres">
      <dgm:prSet presAssocID="{B90482C1-4DFB-41A8-A8EE-6431C5F67631}" presName="rootComposite" presStyleCnt="0"/>
      <dgm:spPr/>
    </dgm:pt>
    <dgm:pt modelId="{476EEEDB-458B-4BF0-BB4D-BCFB822FC4D8}" type="pres">
      <dgm:prSet presAssocID="{B90482C1-4DFB-41A8-A8EE-6431C5F67631}" presName="rootText" presStyleLbl="node2" presStyleIdx="3" presStyleCnt="5" custScaleX="130559">
        <dgm:presLayoutVars>
          <dgm:chPref val="3"/>
        </dgm:presLayoutVars>
      </dgm:prSet>
      <dgm:spPr/>
      <dgm:t>
        <a:bodyPr/>
        <a:lstStyle/>
        <a:p>
          <a:endParaRPr lang="ru-RU"/>
        </a:p>
      </dgm:t>
    </dgm:pt>
    <dgm:pt modelId="{5719F30A-4BFE-443C-9985-D7A2496130F7}" type="pres">
      <dgm:prSet presAssocID="{B90482C1-4DFB-41A8-A8EE-6431C5F67631}" presName="rootConnector" presStyleLbl="node2" presStyleIdx="3" presStyleCnt="5"/>
      <dgm:spPr/>
      <dgm:t>
        <a:bodyPr/>
        <a:lstStyle/>
        <a:p>
          <a:endParaRPr lang="ru-RU"/>
        </a:p>
      </dgm:t>
    </dgm:pt>
    <dgm:pt modelId="{29FCA4E6-1F01-4AFB-BD79-ACABFD9DA874}" type="pres">
      <dgm:prSet presAssocID="{B90482C1-4DFB-41A8-A8EE-6431C5F67631}" presName="hierChild4" presStyleCnt="0"/>
      <dgm:spPr/>
    </dgm:pt>
    <dgm:pt modelId="{5240400D-731C-444C-B7D1-7F869BF57FD1}" type="pres">
      <dgm:prSet presAssocID="{25211FDC-91FD-4BE8-BB49-9D9F5461BB13}" presName="Name37" presStyleLbl="parChTrans1D3" presStyleIdx="3" presStyleCnt="5"/>
      <dgm:spPr/>
      <dgm:t>
        <a:bodyPr/>
        <a:lstStyle/>
        <a:p>
          <a:endParaRPr lang="ru-RU"/>
        </a:p>
      </dgm:t>
    </dgm:pt>
    <dgm:pt modelId="{2F0DEC6E-BD5A-4DF8-9D50-55243BB7737C}" type="pres">
      <dgm:prSet presAssocID="{01B7144D-2AA5-4EA7-B94D-63A2D21964F3}" presName="hierRoot2" presStyleCnt="0">
        <dgm:presLayoutVars>
          <dgm:hierBranch val="init"/>
        </dgm:presLayoutVars>
      </dgm:prSet>
      <dgm:spPr/>
    </dgm:pt>
    <dgm:pt modelId="{BB019774-4E36-4A31-B7F6-60C86DEB12F6}" type="pres">
      <dgm:prSet presAssocID="{01B7144D-2AA5-4EA7-B94D-63A2D21964F3}" presName="rootComposite" presStyleCnt="0"/>
      <dgm:spPr/>
    </dgm:pt>
    <dgm:pt modelId="{67F0EE3E-5241-48C6-BEEB-5228934A68CC}" type="pres">
      <dgm:prSet presAssocID="{01B7144D-2AA5-4EA7-B94D-63A2D21964F3}" presName="rootText" presStyleLbl="node3" presStyleIdx="3" presStyleCnt="5" custScaleX="114119" custScaleY="387369" custLinFactNeighborX="-3672" custLinFactNeighborY="17632">
        <dgm:presLayoutVars>
          <dgm:chPref val="3"/>
        </dgm:presLayoutVars>
      </dgm:prSet>
      <dgm:spPr/>
      <dgm:t>
        <a:bodyPr/>
        <a:lstStyle/>
        <a:p>
          <a:endParaRPr lang="ru-RU"/>
        </a:p>
      </dgm:t>
    </dgm:pt>
    <dgm:pt modelId="{CE56B851-C51F-421F-92BF-DA5A449D8FF6}" type="pres">
      <dgm:prSet presAssocID="{01B7144D-2AA5-4EA7-B94D-63A2D21964F3}" presName="rootConnector" presStyleLbl="node3" presStyleIdx="3" presStyleCnt="5"/>
      <dgm:spPr/>
      <dgm:t>
        <a:bodyPr/>
        <a:lstStyle/>
        <a:p>
          <a:endParaRPr lang="ru-RU"/>
        </a:p>
      </dgm:t>
    </dgm:pt>
    <dgm:pt modelId="{3DAEDDCF-E453-4911-8405-EFCD9169D4C1}" type="pres">
      <dgm:prSet presAssocID="{01B7144D-2AA5-4EA7-B94D-63A2D21964F3}" presName="hierChild4" presStyleCnt="0"/>
      <dgm:spPr/>
    </dgm:pt>
    <dgm:pt modelId="{9DFDA1D7-4621-482E-AD31-4B60298FA77C}" type="pres">
      <dgm:prSet presAssocID="{01B7144D-2AA5-4EA7-B94D-63A2D21964F3}" presName="hierChild5" presStyleCnt="0"/>
      <dgm:spPr/>
    </dgm:pt>
    <dgm:pt modelId="{62D805B9-B0B9-4CAB-82F0-1618F6F4068B}" type="pres">
      <dgm:prSet presAssocID="{B90482C1-4DFB-41A8-A8EE-6431C5F67631}" presName="hierChild5" presStyleCnt="0"/>
      <dgm:spPr/>
    </dgm:pt>
    <dgm:pt modelId="{79C4A5BD-668E-4301-BACF-034400BE36ED}" type="pres">
      <dgm:prSet presAssocID="{EFDDBA59-7D44-420A-82E4-1B3F3E241FFA}" presName="Name37" presStyleLbl="parChTrans1D2" presStyleIdx="4" presStyleCnt="5"/>
      <dgm:spPr/>
      <dgm:t>
        <a:bodyPr/>
        <a:lstStyle/>
        <a:p>
          <a:endParaRPr lang="ru-RU"/>
        </a:p>
      </dgm:t>
    </dgm:pt>
    <dgm:pt modelId="{1090DB90-D2EB-4337-AD28-C073D58E17F5}" type="pres">
      <dgm:prSet presAssocID="{4B7CFF4C-E25E-4F56-8FDC-0139007710CD}" presName="hierRoot2" presStyleCnt="0">
        <dgm:presLayoutVars>
          <dgm:hierBranch val="init"/>
        </dgm:presLayoutVars>
      </dgm:prSet>
      <dgm:spPr/>
    </dgm:pt>
    <dgm:pt modelId="{AF573050-F282-49BE-ACF6-D30E85C8FEE3}" type="pres">
      <dgm:prSet presAssocID="{4B7CFF4C-E25E-4F56-8FDC-0139007710CD}" presName="rootComposite" presStyleCnt="0"/>
      <dgm:spPr/>
    </dgm:pt>
    <dgm:pt modelId="{CFC7A7B3-415C-4329-822F-C3994CD42A8F}" type="pres">
      <dgm:prSet presAssocID="{4B7CFF4C-E25E-4F56-8FDC-0139007710CD}" presName="rootText" presStyleLbl="node2" presStyleIdx="4" presStyleCnt="5" custScaleX="120928">
        <dgm:presLayoutVars>
          <dgm:chPref val="3"/>
        </dgm:presLayoutVars>
      </dgm:prSet>
      <dgm:spPr/>
      <dgm:t>
        <a:bodyPr/>
        <a:lstStyle/>
        <a:p>
          <a:endParaRPr lang="ru-RU"/>
        </a:p>
      </dgm:t>
    </dgm:pt>
    <dgm:pt modelId="{DE90F381-5BF3-47D0-899C-35C8BBADBE18}" type="pres">
      <dgm:prSet presAssocID="{4B7CFF4C-E25E-4F56-8FDC-0139007710CD}" presName="rootConnector" presStyleLbl="node2" presStyleIdx="4" presStyleCnt="5"/>
      <dgm:spPr/>
      <dgm:t>
        <a:bodyPr/>
        <a:lstStyle/>
        <a:p>
          <a:endParaRPr lang="ru-RU"/>
        </a:p>
      </dgm:t>
    </dgm:pt>
    <dgm:pt modelId="{E1BF20D6-90CD-44F5-A728-4448BF46665D}" type="pres">
      <dgm:prSet presAssocID="{4B7CFF4C-E25E-4F56-8FDC-0139007710CD}" presName="hierChild4" presStyleCnt="0"/>
      <dgm:spPr/>
    </dgm:pt>
    <dgm:pt modelId="{C29283EE-5C7C-41F9-A8B5-2185B8F4CFDB}" type="pres">
      <dgm:prSet presAssocID="{9D725132-4EE8-4C9E-92E8-C1A8233602B1}" presName="Name37" presStyleLbl="parChTrans1D3" presStyleIdx="4" presStyleCnt="5"/>
      <dgm:spPr/>
      <dgm:t>
        <a:bodyPr/>
        <a:lstStyle/>
        <a:p>
          <a:endParaRPr lang="ru-RU"/>
        </a:p>
      </dgm:t>
    </dgm:pt>
    <dgm:pt modelId="{C61D49BB-5FA4-4FEA-8405-05BF91443FA4}" type="pres">
      <dgm:prSet presAssocID="{8F54E843-E209-4F98-9FDE-8BC6279BBDD7}" presName="hierRoot2" presStyleCnt="0">
        <dgm:presLayoutVars>
          <dgm:hierBranch val="init"/>
        </dgm:presLayoutVars>
      </dgm:prSet>
      <dgm:spPr/>
    </dgm:pt>
    <dgm:pt modelId="{773573FD-2A37-42CF-9209-9F0CE0447425}" type="pres">
      <dgm:prSet presAssocID="{8F54E843-E209-4F98-9FDE-8BC6279BBDD7}" presName="rootComposite" presStyleCnt="0"/>
      <dgm:spPr/>
    </dgm:pt>
    <dgm:pt modelId="{DA211E57-BAFF-47AF-8EDB-EC101B96CB53}" type="pres">
      <dgm:prSet presAssocID="{8F54E843-E209-4F98-9FDE-8BC6279BBDD7}" presName="rootText" presStyleLbl="node3" presStyleIdx="4" presStyleCnt="5" custScaleX="123668" custScaleY="403703">
        <dgm:presLayoutVars>
          <dgm:chPref val="3"/>
        </dgm:presLayoutVars>
      </dgm:prSet>
      <dgm:spPr/>
      <dgm:t>
        <a:bodyPr/>
        <a:lstStyle/>
        <a:p>
          <a:endParaRPr lang="ru-RU"/>
        </a:p>
      </dgm:t>
    </dgm:pt>
    <dgm:pt modelId="{62BA53DD-5251-46D0-ACC4-4929CB82EC8F}" type="pres">
      <dgm:prSet presAssocID="{8F54E843-E209-4F98-9FDE-8BC6279BBDD7}" presName="rootConnector" presStyleLbl="node3" presStyleIdx="4" presStyleCnt="5"/>
      <dgm:spPr/>
      <dgm:t>
        <a:bodyPr/>
        <a:lstStyle/>
        <a:p>
          <a:endParaRPr lang="ru-RU"/>
        </a:p>
      </dgm:t>
    </dgm:pt>
    <dgm:pt modelId="{F3F26975-F38A-4E33-A418-217482C0C12B}" type="pres">
      <dgm:prSet presAssocID="{8F54E843-E209-4F98-9FDE-8BC6279BBDD7}" presName="hierChild4" presStyleCnt="0"/>
      <dgm:spPr/>
    </dgm:pt>
    <dgm:pt modelId="{49EAC965-1419-4201-9FFE-3F2D2A1B07BF}" type="pres">
      <dgm:prSet presAssocID="{8F54E843-E209-4F98-9FDE-8BC6279BBDD7}" presName="hierChild5" presStyleCnt="0"/>
      <dgm:spPr/>
    </dgm:pt>
    <dgm:pt modelId="{BC158B32-26A3-4A85-9DED-FA2626BA2986}" type="pres">
      <dgm:prSet presAssocID="{4B7CFF4C-E25E-4F56-8FDC-0139007710CD}" presName="hierChild5" presStyleCnt="0"/>
      <dgm:spPr/>
    </dgm:pt>
    <dgm:pt modelId="{3BA0DF83-5B8C-4712-BE70-9F905B287646}" type="pres">
      <dgm:prSet presAssocID="{799C5CFD-09FC-4F17-921F-89C8FC39CA23}" presName="hierChild3" presStyleCnt="0"/>
      <dgm:spPr/>
    </dgm:pt>
  </dgm:ptLst>
  <dgm:cxnLst>
    <dgm:cxn modelId="{8CD82441-F47B-402E-9A94-347BEC33F09A}" type="presOf" srcId="{A6FD4341-DE41-42EC-9E68-C3F6ADF71538}" destId="{293B3DE4-43CD-4D05-B655-9EA24A65E691}" srcOrd="0" destOrd="0" presId="urn:microsoft.com/office/officeart/2005/8/layout/orgChart1"/>
    <dgm:cxn modelId="{A9A8C57F-EE09-440B-BA87-5DA51455FB74}" srcId="{799C5CFD-09FC-4F17-921F-89C8FC39CA23}" destId="{B90482C1-4DFB-41A8-A8EE-6431C5F67631}" srcOrd="3" destOrd="0" parTransId="{C82252E9-C108-4841-9E0A-1673C2AA2B15}" sibTransId="{93B51423-D3AB-4DC2-BBC3-FF525D02A3D5}"/>
    <dgm:cxn modelId="{44AC0BF2-F6F9-4C42-9109-ECF93D3C1353}" type="presOf" srcId="{01B7144D-2AA5-4EA7-B94D-63A2D21964F3}" destId="{67F0EE3E-5241-48C6-BEEB-5228934A68CC}" srcOrd="0" destOrd="0" presId="urn:microsoft.com/office/officeart/2005/8/layout/orgChart1"/>
    <dgm:cxn modelId="{B8633345-C99F-4057-B0A3-F7B0C0F6F49C}" type="presOf" srcId="{01B7144D-2AA5-4EA7-B94D-63A2D21964F3}" destId="{CE56B851-C51F-421F-92BF-DA5A449D8FF6}" srcOrd="1" destOrd="0" presId="urn:microsoft.com/office/officeart/2005/8/layout/orgChart1"/>
    <dgm:cxn modelId="{FFF6BEAF-2320-4A69-9C79-8A35D19798AD}" type="presOf" srcId="{F86F9852-B281-482E-AA7B-7B6A7CE80650}" destId="{C0D5AAAF-6C51-4108-A72C-71B50F8A7A60}" srcOrd="0" destOrd="0" presId="urn:microsoft.com/office/officeart/2005/8/layout/orgChart1"/>
    <dgm:cxn modelId="{D5397D2A-E475-4FB8-A6F2-2484A4009AC2}" type="presOf" srcId="{B90482C1-4DFB-41A8-A8EE-6431C5F67631}" destId="{476EEEDB-458B-4BF0-BB4D-BCFB822FC4D8}" srcOrd="0" destOrd="0" presId="urn:microsoft.com/office/officeart/2005/8/layout/orgChart1"/>
    <dgm:cxn modelId="{9A557A09-30C9-44F6-A8EF-8819D39D7924}" type="presOf" srcId="{EFDDBA59-7D44-420A-82E4-1B3F3E241FFA}" destId="{79C4A5BD-668E-4301-BACF-034400BE36ED}" srcOrd="0" destOrd="0" presId="urn:microsoft.com/office/officeart/2005/8/layout/orgChart1"/>
    <dgm:cxn modelId="{A000077B-9232-42FC-B7E2-BDFDF6C224A7}" type="presOf" srcId="{8F54E843-E209-4F98-9FDE-8BC6279BBDD7}" destId="{DA211E57-BAFF-47AF-8EDB-EC101B96CB53}" srcOrd="0" destOrd="0" presId="urn:microsoft.com/office/officeart/2005/8/layout/orgChart1"/>
    <dgm:cxn modelId="{68DA4278-5E6A-48EA-8C26-8301BFC76EF0}" type="presOf" srcId="{25211FDC-91FD-4BE8-BB49-9D9F5461BB13}" destId="{5240400D-731C-444C-B7D1-7F869BF57FD1}" srcOrd="0" destOrd="0" presId="urn:microsoft.com/office/officeart/2005/8/layout/orgChart1"/>
    <dgm:cxn modelId="{D73DADA8-A82A-4D69-8046-5CAB2BD3AD97}" srcId="{799C5CFD-09FC-4F17-921F-89C8FC39CA23}" destId="{E37CA122-3DC9-43F3-B830-5A460E85F6CA}" srcOrd="1" destOrd="0" parTransId="{A6FD4341-DE41-42EC-9E68-C3F6ADF71538}" sibTransId="{6899FBFB-A50D-4EA6-86B6-C3951B767030}"/>
    <dgm:cxn modelId="{B34A099F-D48D-4C15-89A1-53209582F982}" srcId="{799C5CFD-09FC-4F17-921F-89C8FC39CA23}" destId="{9BF67F6A-5A98-4716-84BC-D19B93663E08}" srcOrd="0" destOrd="0" parTransId="{C33F308E-1603-4C98-A814-3A7CBCDFB8A7}" sibTransId="{08CB7546-2CC8-4C17-9C79-5ECFAE132E19}"/>
    <dgm:cxn modelId="{2B79CF88-9909-4289-82A7-C7CF957876C9}" type="presOf" srcId="{2221793A-62CF-41C9-A629-BC6DB12BDE6F}" destId="{1B59CB11-F32F-47CF-B901-3C3E8722EA93}" srcOrd="0" destOrd="0" presId="urn:microsoft.com/office/officeart/2005/8/layout/orgChart1"/>
    <dgm:cxn modelId="{9CC116DA-7FBD-4240-9CDB-3B60BCC524BB}" type="presOf" srcId="{B90482C1-4DFB-41A8-A8EE-6431C5F67631}" destId="{5719F30A-4BFE-443C-9985-D7A2496130F7}" srcOrd="1" destOrd="0" presId="urn:microsoft.com/office/officeart/2005/8/layout/orgChart1"/>
    <dgm:cxn modelId="{B1AE79FC-84B9-44F5-A7DE-5E0BFD6D7549}" srcId="{B90482C1-4DFB-41A8-A8EE-6431C5F67631}" destId="{01B7144D-2AA5-4EA7-B94D-63A2D21964F3}" srcOrd="0" destOrd="0" parTransId="{25211FDC-91FD-4BE8-BB49-9D9F5461BB13}" sibTransId="{5A0C054B-6A86-43EF-ABF2-D90437E36594}"/>
    <dgm:cxn modelId="{F175ED73-BBFF-4FE7-8E75-B259B4835FA4}" type="presOf" srcId="{9BF67F6A-5A98-4716-84BC-D19B93663E08}" destId="{62A8CD90-45E1-440F-BA17-D691373C04C7}" srcOrd="1" destOrd="0" presId="urn:microsoft.com/office/officeart/2005/8/layout/orgChart1"/>
    <dgm:cxn modelId="{74E40129-9E11-43E5-9DF2-F10CEF5510D2}" srcId="{799C5CFD-09FC-4F17-921F-89C8FC39CA23}" destId="{5C184D35-C7C7-44B3-BE00-036A68A1D694}" srcOrd="2" destOrd="0" parTransId="{74057086-1366-4241-99E6-410A449C6ACE}" sibTransId="{2B5238A4-132D-47A0-B7F5-C8FA9EA5BEE2}"/>
    <dgm:cxn modelId="{A481892A-252E-44E2-A2A2-B717A8B5DD26}" type="presOf" srcId="{799C5CFD-09FC-4F17-921F-89C8FC39CA23}" destId="{8B0D0584-7DB9-45BB-8A87-5773F296B8FC}" srcOrd="0" destOrd="0" presId="urn:microsoft.com/office/officeart/2005/8/layout/orgChart1"/>
    <dgm:cxn modelId="{CA5FB81E-1DCE-4D7F-8C8D-97C9DCC55E82}" type="presOf" srcId="{8F54E843-E209-4F98-9FDE-8BC6279BBDD7}" destId="{62BA53DD-5251-46D0-ACC4-4929CB82EC8F}" srcOrd="1" destOrd="0" presId="urn:microsoft.com/office/officeart/2005/8/layout/orgChart1"/>
    <dgm:cxn modelId="{F3479F8B-AB8F-447A-B40A-A052C168D92B}" type="presOf" srcId="{5BF2D207-9EB2-42C3-A041-27920F9DF189}" destId="{02BB61AC-3618-4333-8389-32DA44D02A15}" srcOrd="0" destOrd="0" presId="urn:microsoft.com/office/officeart/2005/8/layout/orgChart1"/>
    <dgm:cxn modelId="{A5D36A3C-05F0-4471-8887-72B47F66A146}" srcId="{E37CA122-3DC9-43F3-B830-5A460E85F6CA}" destId="{F86F9852-B281-482E-AA7B-7B6A7CE80650}" srcOrd="0" destOrd="0" parTransId="{C14CC381-9378-4AEC-83D7-11C741A01B16}" sibTransId="{BDE42267-47B0-4A38-90A1-4B20ECF51B3B}"/>
    <dgm:cxn modelId="{6E194CBF-52CD-43F9-ADD4-7F8390431B07}" srcId="{4B7CFF4C-E25E-4F56-8FDC-0139007710CD}" destId="{8F54E843-E209-4F98-9FDE-8BC6279BBDD7}" srcOrd="0" destOrd="0" parTransId="{9D725132-4EE8-4C9E-92E8-C1A8233602B1}" sibTransId="{78375F90-5DE6-4061-9CAF-BE49C1D8493D}"/>
    <dgm:cxn modelId="{4D2BCA2F-2E66-4B53-863E-8DDD4F692DAE}" type="presOf" srcId="{4B7CFF4C-E25E-4F56-8FDC-0139007710CD}" destId="{DE90F381-5BF3-47D0-899C-35C8BBADBE18}" srcOrd="1" destOrd="0" presId="urn:microsoft.com/office/officeart/2005/8/layout/orgChart1"/>
    <dgm:cxn modelId="{12987186-F6D0-4B44-90F2-7D5EA658C854}" type="presOf" srcId="{4B7CFF4C-E25E-4F56-8FDC-0139007710CD}" destId="{CFC7A7B3-415C-4329-822F-C3994CD42A8F}" srcOrd="0" destOrd="0" presId="urn:microsoft.com/office/officeart/2005/8/layout/orgChart1"/>
    <dgm:cxn modelId="{DB93A94C-1C01-4F5A-AB3B-7516783ADECB}" type="presOf" srcId="{74057086-1366-4241-99E6-410A449C6ACE}" destId="{3AD2EAFA-2528-4C05-B401-D8E90DCFB2DB}" srcOrd="0" destOrd="0" presId="urn:microsoft.com/office/officeart/2005/8/layout/orgChart1"/>
    <dgm:cxn modelId="{08CFBD26-85B9-4FFF-9119-F29A2C561B39}" type="presOf" srcId="{2221793A-62CF-41C9-A629-BC6DB12BDE6F}" destId="{2EF1EF61-1FCF-499D-B355-9089B12C546D}" srcOrd="1" destOrd="0" presId="urn:microsoft.com/office/officeart/2005/8/layout/orgChart1"/>
    <dgm:cxn modelId="{9F26E7C9-D5CC-423C-9013-B07AF56B3A73}" type="presOf" srcId="{799C5CFD-09FC-4F17-921F-89C8FC39CA23}" destId="{C325BEF0-80F4-495A-839E-17F44C6A45C0}" srcOrd="1" destOrd="0" presId="urn:microsoft.com/office/officeart/2005/8/layout/orgChart1"/>
    <dgm:cxn modelId="{03ABB65D-1B48-437E-A2C2-D6B4ACA99259}" srcId="{5C184D35-C7C7-44B3-BE00-036A68A1D694}" destId="{B0AC9732-B157-4C1A-A938-C68B790C9B25}" srcOrd="0" destOrd="0" parTransId="{2931EBB6-1C8A-4A0A-9C0D-B0A1DF7FD00C}" sibTransId="{FA09BA24-C3F2-438F-A476-971F898430E7}"/>
    <dgm:cxn modelId="{519D9076-007C-4A95-8424-B434BF913F6D}" srcId="{799C5CFD-09FC-4F17-921F-89C8FC39CA23}" destId="{4B7CFF4C-E25E-4F56-8FDC-0139007710CD}" srcOrd="4" destOrd="0" parTransId="{EFDDBA59-7D44-420A-82E4-1B3F3E241FFA}" sibTransId="{8C6357B6-5A1B-4170-96EF-379CE683C905}"/>
    <dgm:cxn modelId="{C43D494A-CFC3-4F90-B8FC-12D8E0B06512}" type="presOf" srcId="{5C184D35-C7C7-44B3-BE00-036A68A1D694}" destId="{D4997DBB-934E-46F2-BD59-43E73FE07899}" srcOrd="1" destOrd="0" presId="urn:microsoft.com/office/officeart/2005/8/layout/orgChart1"/>
    <dgm:cxn modelId="{AFDF0ACF-C20E-4C0E-8C40-02215C8DA186}" type="presOf" srcId="{9D725132-4EE8-4C9E-92E8-C1A8233602B1}" destId="{C29283EE-5C7C-41F9-A8B5-2185B8F4CFDB}" srcOrd="0" destOrd="0" presId="urn:microsoft.com/office/officeart/2005/8/layout/orgChart1"/>
    <dgm:cxn modelId="{147FF029-90F7-4D77-B054-587E3F8051D1}" type="presOf" srcId="{E37CA122-3DC9-43F3-B830-5A460E85F6CA}" destId="{FEF8840C-4283-4A02-B177-ACE419AE4FB0}" srcOrd="0" destOrd="0" presId="urn:microsoft.com/office/officeart/2005/8/layout/orgChart1"/>
    <dgm:cxn modelId="{205BCC0F-FF3E-40AC-A71C-FB4665EA6F42}" srcId="{9BF67F6A-5A98-4716-84BC-D19B93663E08}" destId="{2221793A-62CF-41C9-A629-BC6DB12BDE6F}" srcOrd="0" destOrd="0" parTransId="{6FF2EC64-1678-4FB4-8CDC-4220AF1D411B}" sibTransId="{2BB91296-5E82-4B7D-B5E6-3329DA6312B4}"/>
    <dgm:cxn modelId="{68699216-2842-4F21-BE41-43E29CD89BCC}" type="presOf" srcId="{C14CC381-9378-4AEC-83D7-11C741A01B16}" destId="{6B5F388E-3FD8-40E6-955F-02B0607E13C4}" srcOrd="0" destOrd="0" presId="urn:microsoft.com/office/officeart/2005/8/layout/orgChart1"/>
    <dgm:cxn modelId="{874AC174-0EDF-4E11-9DAF-7470067272FC}" type="presOf" srcId="{E37CA122-3DC9-43F3-B830-5A460E85F6CA}" destId="{BF9A778C-8107-4CAB-9116-391A142BEB17}" srcOrd="1" destOrd="0" presId="urn:microsoft.com/office/officeart/2005/8/layout/orgChart1"/>
    <dgm:cxn modelId="{81EA1268-1DAE-4012-BA23-A85043955160}" type="presOf" srcId="{9BF67F6A-5A98-4716-84BC-D19B93663E08}" destId="{9DAF42A6-8DEF-4DCA-8A75-9783D268F452}" srcOrd="0" destOrd="0" presId="urn:microsoft.com/office/officeart/2005/8/layout/orgChart1"/>
    <dgm:cxn modelId="{FE13B669-BAB3-42F6-B3FD-C974CCDEEF75}" type="presOf" srcId="{2931EBB6-1C8A-4A0A-9C0D-B0A1DF7FD00C}" destId="{F93DAB85-E918-4CBA-8D11-F7300C8CEEB2}" srcOrd="0" destOrd="0" presId="urn:microsoft.com/office/officeart/2005/8/layout/orgChart1"/>
    <dgm:cxn modelId="{24747740-8375-438F-9341-B86B90C2B7AD}" srcId="{5BF2D207-9EB2-42C3-A041-27920F9DF189}" destId="{799C5CFD-09FC-4F17-921F-89C8FC39CA23}" srcOrd="0" destOrd="0" parTransId="{4409DB7D-FF97-4A36-A3ED-862A856860FE}" sibTransId="{CB0A30AF-202B-4C24-B5C9-B12EA9DD27B3}"/>
    <dgm:cxn modelId="{ABFC3EE5-F279-40BE-AD5B-B525EF8B88E6}" type="presOf" srcId="{5C184D35-C7C7-44B3-BE00-036A68A1D694}" destId="{FFAF8479-433C-422D-9198-FEFE77BE88A6}" srcOrd="0" destOrd="0" presId="urn:microsoft.com/office/officeart/2005/8/layout/orgChart1"/>
    <dgm:cxn modelId="{ABA9B74C-4304-4A52-8CC5-3D64E5333B6E}" type="presOf" srcId="{C33F308E-1603-4C98-A814-3A7CBCDFB8A7}" destId="{60F03703-2D56-4C9D-AAF4-62AEBDC84F19}" srcOrd="0" destOrd="0" presId="urn:microsoft.com/office/officeart/2005/8/layout/orgChart1"/>
    <dgm:cxn modelId="{2902697B-3ABE-4229-BDCC-2695C17144CE}" type="presOf" srcId="{B0AC9732-B157-4C1A-A938-C68B790C9B25}" destId="{A2C318BE-86EA-4D0E-947A-8BCE0D5B218D}" srcOrd="0" destOrd="0" presId="urn:microsoft.com/office/officeart/2005/8/layout/orgChart1"/>
    <dgm:cxn modelId="{992E9917-E85D-4C9A-9D81-F90D6C651CB9}" type="presOf" srcId="{C82252E9-C108-4841-9E0A-1673C2AA2B15}" destId="{2E1EBC28-7C2F-4C31-B436-572BDB2ABA36}" srcOrd="0" destOrd="0" presId="urn:microsoft.com/office/officeart/2005/8/layout/orgChart1"/>
    <dgm:cxn modelId="{896C43D2-9D7D-4702-9FC9-1FEB63F64538}" type="presOf" srcId="{B0AC9732-B157-4C1A-A938-C68B790C9B25}" destId="{C1B18C98-2490-407D-B0BC-774856A987DC}" srcOrd="1" destOrd="0" presId="urn:microsoft.com/office/officeart/2005/8/layout/orgChart1"/>
    <dgm:cxn modelId="{F8FCDEC9-BB7C-4F86-AFA7-40F93FB6542A}" type="presOf" srcId="{F86F9852-B281-482E-AA7B-7B6A7CE80650}" destId="{2275546E-3C69-49BC-8408-F5DE3313E40C}" srcOrd="1" destOrd="0" presId="urn:microsoft.com/office/officeart/2005/8/layout/orgChart1"/>
    <dgm:cxn modelId="{E1FC9F14-2117-422B-86C3-772B487FFB0F}" type="presOf" srcId="{6FF2EC64-1678-4FB4-8CDC-4220AF1D411B}" destId="{94B01C35-B7E2-4D36-BEA1-4566360A8110}" srcOrd="0" destOrd="0" presId="urn:microsoft.com/office/officeart/2005/8/layout/orgChart1"/>
    <dgm:cxn modelId="{617C905E-FCF4-40A8-8116-CC5D760630E5}" type="presParOf" srcId="{02BB61AC-3618-4333-8389-32DA44D02A15}" destId="{5A7786AF-99F4-4264-B108-C5B750FFAE5E}" srcOrd="0" destOrd="0" presId="urn:microsoft.com/office/officeart/2005/8/layout/orgChart1"/>
    <dgm:cxn modelId="{F3F27C0B-E3E6-4BBC-974A-F60A9B95EBB8}" type="presParOf" srcId="{5A7786AF-99F4-4264-B108-C5B750FFAE5E}" destId="{BAB073A0-1E0D-44FE-BC78-71B62E12C423}" srcOrd="0" destOrd="0" presId="urn:microsoft.com/office/officeart/2005/8/layout/orgChart1"/>
    <dgm:cxn modelId="{3F6355CC-CC0C-476D-9825-C91E045C781B}" type="presParOf" srcId="{BAB073A0-1E0D-44FE-BC78-71B62E12C423}" destId="{8B0D0584-7DB9-45BB-8A87-5773F296B8FC}" srcOrd="0" destOrd="0" presId="urn:microsoft.com/office/officeart/2005/8/layout/orgChart1"/>
    <dgm:cxn modelId="{D8099CC8-266B-49C7-95C1-8CB627B559E0}" type="presParOf" srcId="{BAB073A0-1E0D-44FE-BC78-71B62E12C423}" destId="{C325BEF0-80F4-495A-839E-17F44C6A45C0}" srcOrd="1" destOrd="0" presId="urn:microsoft.com/office/officeart/2005/8/layout/orgChart1"/>
    <dgm:cxn modelId="{AF3B46BB-FD99-4F74-9346-60289343C758}" type="presParOf" srcId="{5A7786AF-99F4-4264-B108-C5B750FFAE5E}" destId="{7198705E-858D-4874-82C4-E51A92A9F953}" srcOrd="1" destOrd="0" presId="urn:microsoft.com/office/officeart/2005/8/layout/orgChart1"/>
    <dgm:cxn modelId="{DEC4FE7B-FCC0-4893-8ADE-49FD6F528DF9}" type="presParOf" srcId="{7198705E-858D-4874-82C4-E51A92A9F953}" destId="{60F03703-2D56-4C9D-AAF4-62AEBDC84F19}" srcOrd="0" destOrd="0" presId="urn:microsoft.com/office/officeart/2005/8/layout/orgChart1"/>
    <dgm:cxn modelId="{F84EDD27-74B9-48EC-9042-56F2ADDCC979}" type="presParOf" srcId="{7198705E-858D-4874-82C4-E51A92A9F953}" destId="{309C5188-79A2-450F-9AFA-710EB2C50C58}" srcOrd="1" destOrd="0" presId="urn:microsoft.com/office/officeart/2005/8/layout/orgChart1"/>
    <dgm:cxn modelId="{F55031F2-4487-4433-8E89-2218CD199E03}" type="presParOf" srcId="{309C5188-79A2-450F-9AFA-710EB2C50C58}" destId="{DDF136C6-8FEF-4EBB-8A9A-03C429D00AF8}" srcOrd="0" destOrd="0" presId="urn:microsoft.com/office/officeart/2005/8/layout/orgChart1"/>
    <dgm:cxn modelId="{CB9377CE-393C-4C62-B20A-38CA2C0B0FC9}" type="presParOf" srcId="{DDF136C6-8FEF-4EBB-8A9A-03C429D00AF8}" destId="{9DAF42A6-8DEF-4DCA-8A75-9783D268F452}" srcOrd="0" destOrd="0" presId="urn:microsoft.com/office/officeart/2005/8/layout/orgChart1"/>
    <dgm:cxn modelId="{12B02403-0BCE-413E-8FDF-5E442B15C690}" type="presParOf" srcId="{DDF136C6-8FEF-4EBB-8A9A-03C429D00AF8}" destId="{62A8CD90-45E1-440F-BA17-D691373C04C7}" srcOrd="1" destOrd="0" presId="urn:microsoft.com/office/officeart/2005/8/layout/orgChart1"/>
    <dgm:cxn modelId="{EE0E0188-E354-4EB1-9985-5667B5FA588B}" type="presParOf" srcId="{309C5188-79A2-450F-9AFA-710EB2C50C58}" destId="{CAD1FAFC-C325-4D99-B185-47895775101E}" srcOrd="1" destOrd="0" presId="urn:microsoft.com/office/officeart/2005/8/layout/orgChart1"/>
    <dgm:cxn modelId="{677E50C4-59B3-4421-B97C-93589840F50A}" type="presParOf" srcId="{CAD1FAFC-C325-4D99-B185-47895775101E}" destId="{94B01C35-B7E2-4D36-BEA1-4566360A8110}" srcOrd="0" destOrd="0" presId="urn:microsoft.com/office/officeart/2005/8/layout/orgChart1"/>
    <dgm:cxn modelId="{4D7573E1-D802-4171-8CA7-7E98F12C4E5F}" type="presParOf" srcId="{CAD1FAFC-C325-4D99-B185-47895775101E}" destId="{24FC8C42-C290-47CB-A04E-E62484357F9C}" srcOrd="1" destOrd="0" presId="urn:microsoft.com/office/officeart/2005/8/layout/orgChart1"/>
    <dgm:cxn modelId="{14613E0B-39F7-4BD0-B5CD-0DBA6B6D5C1A}" type="presParOf" srcId="{24FC8C42-C290-47CB-A04E-E62484357F9C}" destId="{24E8C87D-EE0D-496F-8567-EF899689AB2C}" srcOrd="0" destOrd="0" presId="urn:microsoft.com/office/officeart/2005/8/layout/orgChart1"/>
    <dgm:cxn modelId="{7FD854F8-65EF-49EB-AE00-C32E9BE3F18F}" type="presParOf" srcId="{24E8C87D-EE0D-496F-8567-EF899689AB2C}" destId="{1B59CB11-F32F-47CF-B901-3C3E8722EA93}" srcOrd="0" destOrd="0" presId="urn:microsoft.com/office/officeart/2005/8/layout/orgChart1"/>
    <dgm:cxn modelId="{E40C593A-CF27-49D7-8D4A-8E4C7C3187D6}" type="presParOf" srcId="{24E8C87D-EE0D-496F-8567-EF899689AB2C}" destId="{2EF1EF61-1FCF-499D-B355-9089B12C546D}" srcOrd="1" destOrd="0" presId="urn:microsoft.com/office/officeart/2005/8/layout/orgChart1"/>
    <dgm:cxn modelId="{D9343A94-B70E-4403-AE37-977B9562F832}" type="presParOf" srcId="{24FC8C42-C290-47CB-A04E-E62484357F9C}" destId="{95EDB823-D233-400A-A459-F9A7367C9D5A}" srcOrd="1" destOrd="0" presId="urn:microsoft.com/office/officeart/2005/8/layout/orgChart1"/>
    <dgm:cxn modelId="{88FA641C-8B6B-41E6-8D80-0571716E902A}" type="presParOf" srcId="{24FC8C42-C290-47CB-A04E-E62484357F9C}" destId="{37EB27F5-37BB-45A0-94BA-5BFF1AB463E4}" srcOrd="2" destOrd="0" presId="urn:microsoft.com/office/officeart/2005/8/layout/orgChart1"/>
    <dgm:cxn modelId="{7D64638E-490D-4BF2-8F53-C53AA1913BA0}" type="presParOf" srcId="{309C5188-79A2-450F-9AFA-710EB2C50C58}" destId="{CC31BC0C-3470-4310-B5A6-BC0E9FA3AE06}" srcOrd="2" destOrd="0" presId="urn:microsoft.com/office/officeart/2005/8/layout/orgChart1"/>
    <dgm:cxn modelId="{4072D598-B262-40BA-B30D-4F918B31B3A5}" type="presParOf" srcId="{7198705E-858D-4874-82C4-E51A92A9F953}" destId="{293B3DE4-43CD-4D05-B655-9EA24A65E691}" srcOrd="2" destOrd="0" presId="urn:microsoft.com/office/officeart/2005/8/layout/orgChart1"/>
    <dgm:cxn modelId="{72DC56F3-52A8-4A0A-A336-6C1C1BA3AD7C}" type="presParOf" srcId="{7198705E-858D-4874-82C4-E51A92A9F953}" destId="{43B976B2-197A-4E83-B042-AAC6451AE9AC}" srcOrd="3" destOrd="0" presId="urn:microsoft.com/office/officeart/2005/8/layout/orgChart1"/>
    <dgm:cxn modelId="{642612B4-3D39-4CFA-A60F-557207788CEF}" type="presParOf" srcId="{43B976B2-197A-4E83-B042-AAC6451AE9AC}" destId="{B24ED8B1-5251-4E24-A4A4-07BFE8387AD9}" srcOrd="0" destOrd="0" presId="urn:microsoft.com/office/officeart/2005/8/layout/orgChart1"/>
    <dgm:cxn modelId="{5D42D7E6-2E1B-4EE7-B981-D4BA45C99481}" type="presParOf" srcId="{B24ED8B1-5251-4E24-A4A4-07BFE8387AD9}" destId="{FEF8840C-4283-4A02-B177-ACE419AE4FB0}" srcOrd="0" destOrd="0" presId="urn:microsoft.com/office/officeart/2005/8/layout/orgChart1"/>
    <dgm:cxn modelId="{C4DE047B-63F0-45B8-911B-9B3222A67FFC}" type="presParOf" srcId="{B24ED8B1-5251-4E24-A4A4-07BFE8387AD9}" destId="{BF9A778C-8107-4CAB-9116-391A142BEB17}" srcOrd="1" destOrd="0" presId="urn:microsoft.com/office/officeart/2005/8/layout/orgChart1"/>
    <dgm:cxn modelId="{9D06FD53-7D34-4090-B80C-353D379E0408}" type="presParOf" srcId="{43B976B2-197A-4E83-B042-AAC6451AE9AC}" destId="{D79EE809-5A7E-4A09-9785-F984CA5A07F8}" srcOrd="1" destOrd="0" presId="urn:microsoft.com/office/officeart/2005/8/layout/orgChart1"/>
    <dgm:cxn modelId="{BFAB7139-005C-436B-BB17-0FF90B7F70FC}" type="presParOf" srcId="{D79EE809-5A7E-4A09-9785-F984CA5A07F8}" destId="{6B5F388E-3FD8-40E6-955F-02B0607E13C4}" srcOrd="0" destOrd="0" presId="urn:microsoft.com/office/officeart/2005/8/layout/orgChart1"/>
    <dgm:cxn modelId="{73ED7DF1-5263-4286-8D6C-1AC6CE049951}" type="presParOf" srcId="{D79EE809-5A7E-4A09-9785-F984CA5A07F8}" destId="{CE923846-EEC1-4835-B91F-1A7745DBDD75}" srcOrd="1" destOrd="0" presId="urn:microsoft.com/office/officeart/2005/8/layout/orgChart1"/>
    <dgm:cxn modelId="{EC91DFD0-D3B8-4026-9194-CEFADA9BE2A7}" type="presParOf" srcId="{CE923846-EEC1-4835-B91F-1A7745DBDD75}" destId="{20B7C098-49A5-4068-9336-157FBDABCE50}" srcOrd="0" destOrd="0" presId="urn:microsoft.com/office/officeart/2005/8/layout/orgChart1"/>
    <dgm:cxn modelId="{52FFDBB1-CD62-420B-8DD7-11432075298A}" type="presParOf" srcId="{20B7C098-49A5-4068-9336-157FBDABCE50}" destId="{C0D5AAAF-6C51-4108-A72C-71B50F8A7A60}" srcOrd="0" destOrd="0" presId="urn:microsoft.com/office/officeart/2005/8/layout/orgChart1"/>
    <dgm:cxn modelId="{8D32D810-DA02-49FB-9B49-8A5D473B042A}" type="presParOf" srcId="{20B7C098-49A5-4068-9336-157FBDABCE50}" destId="{2275546E-3C69-49BC-8408-F5DE3313E40C}" srcOrd="1" destOrd="0" presId="urn:microsoft.com/office/officeart/2005/8/layout/orgChart1"/>
    <dgm:cxn modelId="{B56411F9-4FEE-45F9-87E5-67DB9D27EBA9}" type="presParOf" srcId="{CE923846-EEC1-4835-B91F-1A7745DBDD75}" destId="{68CF0606-23E7-497C-8E70-C7EA5E675E20}" srcOrd="1" destOrd="0" presId="urn:microsoft.com/office/officeart/2005/8/layout/orgChart1"/>
    <dgm:cxn modelId="{04F6F2BF-0711-436A-8C3D-26D5BF589745}" type="presParOf" srcId="{CE923846-EEC1-4835-B91F-1A7745DBDD75}" destId="{02F621D2-79C5-45A2-8483-288368D7E999}" srcOrd="2" destOrd="0" presId="urn:microsoft.com/office/officeart/2005/8/layout/orgChart1"/>
    <dgm:cxn modelId="{6095569F-50B7-476E-A409-6F60A76B4ADF}" type="presParOf" srcId="{43B976B2-197A-4E83-B042-AAC6451AE9AC}" destId="{51384BB6-B60D-40FC-9A84-D4C1B5B0A5FC}" srcOrd="2" destOrd="0" presId="urn:microsoft.com/office/officeart/2005/8/layout/orgChart1"/>
    <dgm:cxn modelId="{CE0B0279-9AE6-466E-B0CC-2789C040DE8F}" type="presParOf" srcId="{7198705E-858D-4874-82C4-E51A92A9F953}" destId="{3AD2EAFA-2528-4C05-B401-D8E90DCFB2DB}" srcOrd="4" destOrd="0" presId="urn:microsoft.com/office/officeart/2005/8/layout/orgChart1"/>
    <dgm:cxn modelId="{F0F1B176-85F0-44E9-BE69-7DC749E73CF5}" type="presParOf" srcId="{7198705E-858D-4874-82C4-E51A92A9F953}" destId="{013AC8C6-415C-48BA-8E9F-E4222565F5A7}" srcOrd="5" destOrd="0" presId="urn:microsoft.com/office/officeart/2005/8/layout/orgChart1"/>
    <dgm:cxn modelId="{A1317267-082D-4D11-8D15-6903741BAE75}" type="presParOf" srcId="{013AC8C6-415C-48BA-8E9F-E4222565F5A7}" destId="{A001326A-7137-4C59-BD07-971D8AD85209}" srcOrd="0" destOrd="0" presId="urn:microsoft.com/office/officeart/2005/8/layout/orgChart1"/>
    <dgm:cxn modelId="{EDC3386B-C915-4A86-A73C-27DCD7076172}" type="presParOf" srcId="{A001326A-7137-4C59-BD07-971D8AD85209}" destId="{FFAF8479-433C-422D-9198-FEFE77BE88A6}" srcOrd="0" destOrd="0" presId="urn:microsoft.com/office/officeart/2005/8/layout/orgChart1"/>
    <dgm:cxn modelId="{908703E7-4CFF-410C-98CA-7878E1B35FD8}" type="presParOf" srcId="{A001326A-7137-4C59-BD07-971D8AD85209}" destId="{D4997DBB-934E-46F2-BD59-43E73FE07899}" srcOrd="1" destOrd="0" presId="urn:microsoft.com/office/officeart/2005/8/layout/orgChart1"/>
    <dgm:cxn modelId="{837729F5-67E1-40CF-89D2-12EB97128210}" type="presParOf" srcId="{013AC8C6-415C-48BA-8E9F-E4222565F5A7}" destId="{247768DA-6728-42E9-B268-CDE6E086E0AC}" srcOrd="1" destOrd="0" presId="urn:microsoft.com/office/officeart/2005/8/layout/orgChart1"/>
    <dgm:cxn modelId="{47A7BFC2-857A-4E0F-B1CA-6A0882B04ECB}" type="presParOf" srcId="{247768DA-6728-42E9-B268-CDE6E086E0AC}" destId="{F93DAB85-E918-4CBA-8D11-F7300C8CEEB2}" srcOrd="0" destOrd="0" presId="urn:microsoft.com/office/officeart/2005/8/layout/orgChart1"/>
    <dgm:cxn modelId="{195FA412-E642-44C4-850E-55B2B3D48EE6}" type="presParOf" srcId="{247768DA-6728-42E9-B268-CDE6E086E0AC}" destId="{D71DAD52-AE98-4430-9BC7-3239DF83FA95}" srcOrd="1" destOrd="0" presId="urn:microsoft.com/office/officeart/2005/8/layout/orgChart1"/>
    <dgm:cxn modelId="{5E4843AD-168C-4891-BEEB-30F0D80C9E2A}" type="presParOf" srcId="{D71DAD52-AE98-4430-9BC7-3239DF83FA95}" destId="{1329E316-9E03-43E6-90BD-B116F74ECE35}" srcOrd="0" destOrd="0" presId="urn:microsoft.com/office/officeart/2005/8/layout/orgChart1"/>
    <dgm:cxn modelId="{D670DAC3-BC13-4B5D-9337-2E40AE4F2032}" type="presParOf" srcId="{1329E316-9E03-43E6-90BD-B116F74ECE35}" destId="{A2C318BE-86EA-4D0E-947A-8BCE0D5B218D}" srcOrd="0" destOrd="0" presId="urn:microsoft.com/office/officeart/2005/8/layout/orgChart1"/>
    <dgm:cxn modelId="{DA8F0351-3928-48F6-90A3-2028238ED72C}" type="presParOf" srcId="{1329E316-9E03-43E6-90BD-B116F74ECE35}" destId="{C1B18C98-2490-407D-B0BC-774856A987DC}" srcOrd="1" destOrd="0" presId="urn:microsoft.com/office/officeart/2005/8/layout/orgChart1"/>
    <dgm:cxn modelId="{63A5DAAA-487F-4367-83B1-8CA8F92AB9EB}" type="presParOf" srcId="{D71DAD52-AE98-4430-9BC7-3239DF83FA95}" destId="{21D1B1EF-1DD7-4684-8EB6-5DCAC7841D7F}" srcOrd="1" destOrd="0" presId="urn:microsoft.com/office/officeart/2005/8/layout/orgChart1"/>
    <dgm:cxn modelId="{A0AA59AC-D2DE-4638-A41D-126290C13DB8}" type="presParOf" srcId="{D71DAD52-AE98-4430-9BC7-3239DF83FA95}" destId="{E23B56DE-A20B-49BF-B581-7AD634083C22}" srcOrd="2" destOrd="0" presId="urn:microsoft.com/office/officeart/2005/8/layout/orgChart1"/>
    <dgm:cxn modelId="{07491F12-FD4C-47A9-9110-B97A2DFE9B05}" type="presParOf" srcId="{013AC8C6-415C-48BA-8E9F-E4222565F5A7}" destId="{C91FED45-FD6A-4528-A792-7A2D38AF1050}" srcOrd="2" destOrd="0" presId="urn:microsoft.com/office/officeart/2005/8/layout/orgChart1"/>
    <dgm:cxn modelId="{445E48C1-2FF9-4FD1-AEB0-25B4839CAAC8}" type="presParOf" srcId="{7198705E-858D-4874-82C4-E51A92A9F953}" destId="{2E1EBC28-7C2F-4C31-B436-572BDB2ABA36}" srcOrd="6" destOrd="0" presId="urn:microsoft.com/office/officeart/2005/8/layout/orgChart1"/>
    <dgm:cxn modelId="{9A4A4508-9852-46CF-92DA-E1A383E775A4}" type="presParOf" srcId="{7198705E-858D-4874-82C4-E51A92A9F953}" destId="{C6D79688-9904-41EB-8935-68989CF8273B}" srcOrd="7" destOrd="0" presId="urn:microsoft.com/office/officeart/2005/8/layout/orgChart1"/>
    <dgm:cxn modelId="{48B85C03-2579-4811-8664-8B6273124B56}" type="presParOf" srcId="{C6D79688-9904-41EB-8935-68989CF8273B}" destId="{C31D0D9A-E36A-4273-B98E-122D540F1660}" srcOrd="0" destOrd="0" presId="urn:microsoft.com/office/officeart/2005/8/layout/orgChart1"/>
    <dgm:cxn modelId="{E183039C-3950-4FF6-91A6-2A36733AED58}" type="presParOf" srcId="{C31D0D9A-E36A-4273-B98E-122D540F1660}" destId="{476EEEDB-458B-4BF0-BB4D-BCFB822FC4D8}" srcOrd="0" destOrd="0" presId="urn:microsoft.com/office/officeart/2005/8/layout/orgChart1"/>
    <dgm:cxn modelId="{4EB06E92-D0BF-4A62-B741-92D4947AE7B5}" type="presParOf" srcId="{C31D0D9A-E36A-4273-B98E-122D540F1660}" destId="{5719F30A-4BFE-443C-9985-D7A2496130F7}" srcOrd="1" destOrd="0" presId="urn:microsoft.com/office/officeart/2005/8/layout/orgChart1"/>
    <dgm:cxn modelId="{DA589424-920B-44F6-82A4-FFE14940E51B}" type="presParOf" srcId="{C6D79688-9904-41EB-8935-68989CF8273B}" destId="{29FCA4E6-1F01-4AFB-BD79-ACABFD9DA874}" srcOrd="1" destOrd="0" presId="urn:microsoft.com/office/officeart/2005/8/layout/orgChart1"/>
    <dgm:cxn modelId="{ADC9FB93-3A3D-4DBC-9C9F-3FD8E9A00599}" type="presParOf" srcId="{29FCA4E6-1F01-4AFB-BD79-ACABFD9DA874}" destId="{5240400D-731C-444C-B7D1-7F869BF57FD1}" srcOrd="0" destOrd="0" presId="urn:microsoft.com/office/officeart/2005/8/layout/orgChart1"/>
    <dgm:cxn modelId="{0AD78AB7-3CAA-4D19-948E-3275ABC1FB0E}" type="presParOf" srcId="{29FCA4E6-1F01-4AFB-BD79-ACABFD9DA874}" destId="{2F0DEC6E-BD5A-4DF8-9D50-55243BB7737C}" srcOrd="1" destOrd="0" presId="urn:microsoft.com/office/officeart/2005/8/layout/orgChart1"/>
    <dgm:cxn modelId="{7D001937-C5AC-4CFC-904A-C74B998DF53C}" type="presParOf" srcId="{2F0DEC6E-BD5A-4DF8-9D50-55243BB7737C}" destId="{BB019774-4E36-4A31-B7F6-60C86DEB12F6}" srcOrd="0" destOrd="0" presId="urn:microsoft.com/office/officeart/2005/8/layout/orgChart1"/>
    <dgm:cxn modelId="{1F063C3A-B73D-4445-9E1C-0447ED65D824}" type="presParOf" srcId="{BB019774-4E36-4A31-B7F6-60C86DEB12F6}" destId="{67F0EE3E-5241-48C6-BEEB-5228934A68CC}" srcOrd="0" destOrd="0" presId="urn:microsoft.com/office/officeart/2005/8/layout/orgChart1"/>
    <dgm:cxn modelId="{D2825FE5-AFBE-4164-8E5F-9C066ADF0967}" type="presParOf" srcId="{BB019774-4E36-4A31-B7F6-60C86DEB12F6}" destId="{CE56B851-C51F-421F-92BF-DA5A449D8FF6}" srcOrd="1" destOrd="0" presId="urn:microsoft.com/office/officeart/2005/8/layout/orgChart1"/>
    <dgm:cxn modelId="{220F8D93-9899-436E-B14D-0F4871DB0E90}" type="presParOf" srcId="{2F0DEC6E-BD5A-4DF8-9D50-55243BB7737C}" destId="{3DAEDDCF-E453-4911-8405-EFCD9169D4C1}" srcOrd="1" destOrd="0" presId="urn:microsoft.com/office/officeart/2005/8/layout/orgChart1"/>
    <dgm:cxn modelId="{A85BEEC9-D265-44BD-A62B-0DF7F4B410C9}" type="presParOf" srcId="{2F0DEC6E-BD5A-4DF8-9D50-55243BB7737C}" destId="{9DFDA1D7-4621-482E-AD31-4B60298FA77C}" srcOrd="2" destOrd="0" presId="urn:microsoft.com/office/officeart/2005/8/layout/orgChart1"/>
    <dgm:cxn modelId="{FC2A57B9-C257-4512-A48B-AAD9B38B12C3}" type="presParOf" srcId="{C6D79688-9904-41EB-8935-68989CF8273B}" destId="{62D805B9-B0B9-4CAB-82F0-1618F6F4068B}" srcOrd="2" destOrd="0" presId="urn:microsoft.com/office/officeart/2005/8/layout/orgChart1"/>
    <dgm:cxn modelId="{E40665F5-E435-497B-84F7-85CFC11BE9B6}" type="presParOf" srcId="{7198705E-858D-4874-82C4-E51A92A9F953}" destId="{79C4A5BD-668E-4301-BACF-034400BE36ED}" srcOrd="8" destOrd="0" presId="urn:microsoft.com/office/officeart/2005/8/layout/orgChart1"/>
    <dgm:cxn modelId="{8E8A8F92-D917-4AA0-97D7-2D39078B70EB}" type="presParOf" srcId="{7198705E-858D-4874-82C4-E51A92A9F953}" destId="{1090DB90-D2EB-4337-AD28-C073D58E17F5}" srcOrd="9" destOrd="0" presId="urn:microsoft.com/office/officeart/2005/8/layout/orgChart1"/>
    <dgm:cxn modelId="{921F423E-0B47-4357-83CA-F28B0BECA7C3}" type="presParOf" srcId="{1090DB90-D2EB-4337-AD28-C073D58E17F5}" destId="{AF573050-F282-49BE-ACF6-D30E85C8FEE3}" srcOrd="0" destOrd="0" presId="urn:microsoft.com/office/officeart/2005/8/layout/orgChart1"/>
    <dgm:cxn modelId="{7147C983-7B0E-43CE-BBFF-D2010E75184B}" type="presParOf" srcId="{AF573050-F282-49BE-ACF6-D30E85C8FEE3}" destId="{CFC7A7B3-415C-4329-822F-C3994CD42A8F}" srcOrd="0" destOrd="0" presId="urn:microsoft.com/office/officeart/2005/8/layout/orgChart1"/>
    <dgm:cxn modelId="{23767C67-972E-4B27-8CE2-39B25E60550B}" type="presParOf" srcId="{AF573050-F282-49BE-ACF6-D30E85C8FEE3}" destId="{DE90F381-5BF3-47D0-899C-35C8BBADBE18}" srcOrd="1" destOrd="0" presId="urn:microsoft.com/office/officeart/2005/8/layout/orgChart1"/>
    <dgm:cxn modelId="{1E7B3A2E-A2C5-4CD4-A4AF-E70EF17A2D25}" type="presParOf" srcId="{1090DB90-D2EB-4337-AD28-C073D58E17F5}" destId="{E1BF20D6-90CD-44F5-A728-4448BF46665D}" srcOrd="1" destOrd="0" presId="urn:microsoft.com/office/officeart/2005/8/layout/orgChart1"/>
    <dgm:cxn modelId="{4144B73A-05D6-43F4-9996-64444097A302}" type="presParOf" srcId="{E1BF20D6-90CD-44F5-A728-4448BF46665D}" destId="{C29283EE-5C7C-41F9-A8B5-2185B8F4CFDB}" srcOrd="0" destOrd="0" presId="urn:microsoft.com/office/officeart/2005/8/layout/orgChart1"/>
    <dgm:cxn modelId="{1AD1DC05-4F6E-4616-8363-10E9A2755C41}" type="presParOf" srcId="{E1BF20D6-90CD-44F5-A728-4448BF46665D}" destId="{C61D49BB-5FA4-4FEA-8405-05BF91443FA4}" srcOrd="1" destOrd="0" presId="urn:microsoft.com/office/officeart/2005/8/layout/orgChart1"/>
    <dgm:cxn modelId="{C2EE6563-7E0F-440A-AC67-9003CCD3C7DD}" type="presParOf" srcId="{C61D49BB-5FA4-4FEA-8405-05BF91443FA4}" destId="{773573FD-2A37-42CF-9209-9F0CE0447425}" srcOrd="0" destOrd="0" presId="urn:microsoft.com/office/officeart/2005/8/layout/orgChart1"/>
    <dgm:cxn modelId="{AB8B2EB5-A4B2-471F-A6DC-E844683CF811}" type="presParOf" srcId="{773573FD-2A37-42CF-9209-9F0CE0447425}" destId="{DA211E57-BAFF-47AF-8EDB-EC101B96CB53}" srcOrd="0" destOrd="0" presId="urn:microsoft.com/office/officeart/2005/8/layout/orgChart1"/>
    <dgm:cxn modelId="{EEF4FF0D-028D-4697-BDDD-E15C5C187AF8}" type="presParOf" srcId="{773573FD-2A37-42CF-9209-9F0CE0447425}" destId="{62BA53DD-5251-46D0-ACC4-4929CB82EC8F}" srcOrd="1" destOrd="0" presId="urn:microsoft.com/office/officeart/2005/8/layout/orgChart1"/>
    <dgm:cxn modelId="{AAB37303-CEDF-4484-B1EA-459D224B7FDA}" type="presParOf" srcId="{C61D49BB-5FA4-4FEA-8405-05BF91443FA4}" destId="{F3F26975-F38A-4E33-A418-217482C0C12B}" srcOrd="1" destOrd="0" presId="urn:microsoft.com/office/officeart/2005/8/layout/orgChart1"/>
    <dgm:cxn modelId="{38D5CD61-ED06-4F9E-AC1B-46A53C92486E}" type="presParOf" srcId="{C61D49BB-5FA4-4FEA-8405-05BF91443FA4}" destId="{49EAC965-1419-4201-9FFE-3F2D2A1B07BF}" srcOrd="2" destOrd="0" presId="urn:microsoft.com/office/officeart/2005/8/layout/orgChart1"/>
    <dgm:cxn modelId="{2B1F01F0-D95A-4CF5-B668-6738F9E74037}" type="presParOf" srcId="{1090DB90-D2EB-4337-AD28-C073D58E17F5}" destId="{BC158B32-26A3-4A85-9DED-FA2626BA2986}" srcOrd="2" destOrd="0" presId="urn:microsoft.com/office/officeart/2005/8/layout/orgChart1"/>
    <dgm:cxn modelId="{ED412DE3-63C5-4DB3-A8D3-56780F3295B0}" type="presParOf" srcId="{5A7786AF-99F4-4264-B108-C5B750FFAE5E}" destId="{3BA0DF83-5B8C-4712-BE70-9F905B287646}"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03.04.2022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03.04.2022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03.04.2022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03.04.2022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03.04.2022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03.04.2022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03.04.2022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03.04.2022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pck-teh1\Desktop\WhatsApp Image 2022-03-01 at 14.50.24 (3).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4290"/>
            <a:ext cx="4982782" cy="664371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C:\Users\pck-teh1\Desktop\WhatsApp Image 2022-03-01 at 14.50.24 (5).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00501" y="0"/>
            <a:ext cx="5143499"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C:\Users\pck-teh1\Desktop\WhatsApp Image 2022-03-01 at 14.50.24.jpe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0"/>
            <a:ext cx="5143499"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9" descr="C:\Users\pck-teh1\Desktop\WhatsApp Image 2022-03-02 at 14.14.58.jpe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29190" y="1"/>
            <a:ext cx="4214809"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pck-teh1\Desktop\WhatsApp Image 2022-03-01 at 14.50.24 (4).jpe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 y="0"/>
            <a:ext cx="5331119"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C:\Users\pck-teh1\Desktop\WhatsApp Image 2022-03-01 at 14.50.24 (1).jpe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71934" y="0"/>
            <a:ext cx="51435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pck-teh1\Pictures\WhatsApp Image 2022-03-01 at 14.50.24 (2).jpeg"/>
          <p:cNvPicPr>
            <a:picLocks noChangeAspect="1" noChangeArrowheads="1"/>
          </p:cNvPicPr>
          <p:nvPr/>
        </p:nvPicPr>
        <p:blipFill>
          <a:blip r:embed="rId8">
            <a:extLst>
              <a:ext uri="{28A0092B-C50C-407E-A947-70E740481C1C}">
                <a14:useLocalDpi xmlns:a14="http://schemas.microsoft.com/office/drawing/2010/main" val="0"/>
              </a:ext>
            </a:extLst>
          </a:blip>
          <a:srcRect l="9067"/>
          <a:stretch>
            <a:fillRect/>
          </a:stretch>
        </p:blipFill>
        <p:spPr bwMode="auto">
          <a:xfrm>
            <a:off x="35496" y="0"/>
            <a:ext cx="501494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descr="C:\Users\pck-teh1\Desktop\WhatsApp Image 2022-03-02 at 14.14.58 (3).jpeg"/>
          <p:cNvPicPr>
            <a:picLocks noChangeAspect="1" noChangeArrowheads="1"/>
          </p:cNvPicPr>
          <p:nvPr/>
        </p:nvPicPr>
        <p:blipFill>
          <a:blip r:embed="rId9" cstate="print">
            <a:extLst>
              <a:ext uri="{28A0092B-C50C-407E-A947-70E740481C1C}">
                <a14:useLocalDpi xmlns:a14="http://schemas.microsoft.com/office/drawing/2010/main" val="0"/>
              </a:ext>
            </a:extLst>
          </a:blip>
          <a:srcRect l="-411" t="22222"/>
          <a:stretch>
            <a:fillRect/>
          </a:stretch>
        </p:blipFill>
        <p:spPr bwMode="auto">
          <a:xfrm>
            <a:off x="4786314" y="0"/>
            <a:ext cx="4357686" cy="450059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pck-teh1\Desktop\WhatsApp Image 2022-03-02 at 14.14.58 (1).jpe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286380" y="3519563"/>
            <a:ext cx="2928958" cy="33384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214282" y="428604"/>
          <a:ext cx="8229600" cy="1483360"/>
        </p:xfrm>
        <a:graphic>
          <a:graphicData uri="http://schemas.openxmlformats.org/drawingml/2006/table">
            <a:tbl>
              <a:tblPr firstRow="1" bandRow="1">
                <a:tableStyleId>{8799B23B-EC83-4686-B30A-512413B5E67A}</a:tableStyleId>
              </a:tblPr>
              <a:tblGrid>
                <a:gridCol w="1857388">
                  <a:extLst>
                    <a:ext uri="{9D8B030D-6E8A-4147-A177-3AD203B41FA5}">
                      <a16:colId xmlns:a16="http://schemas.microsoft.com/office/drawing/2014/main" xmlns="" val="20000"/>
                    </a:ext>
                  </a:extLst>
                </a:gridCol>
                <a:gridCol w="6372212">
                  <a:extLst>
                    <a:ext uri="{9D8B030D-6E8A-4147-A177-3AD203B41FA5}">
                      <a16:colId xmlns:a16="http://schemas.microsoft.com/office/drawing/2014/main" xmlns="" val="20001"/>
                    </a:ext>
                  </a:extLst>
                </a:gridCol>
              </a:tblGrid>
              <a:tr h="370840">
                <a:tc rowSpan="4">
                  <a:txBody>
                    <a:bodyPr/>
                    <a:lstStyle/>
                    <a:p>
                      <a:r>
                        <a:rPr lang="ru-RU" sz="1600" b="0" dirty="0" smtClean="0">
                          <a:latin typeface="Times New Roman" pitchFamily="18" charset="0"/>
                          <a:cs typeface="Times New Roman" pitchFamily="18" charset="0"/>
                        </a:rPr>
                        <a:t>7.</a:t>
                      </a:r>
                      <a:r>
                        <a:rPr lang="ru-RU" sz="1600" b="0" baseline="0" dirty="0" smtClean="0">
                          <a:latin typeface="Times New Roman" pitchFamily="18" charset="0"/>
                          <a:cs typeface="Times New Roman" pitchFamily="18" charset="0"/>
                        </a:rPr>
                        <a:t> Для какой цели просеивают муку?</a:t>
                      </a:r>
                      <a:endParaRPr lang="ru-RU" sz="1600" b="0" dirty="0">
                        <a:latin typeface="Times New Roman" pitchFamily="18" charset="0"/>
                        <a:cs typeface="Times New Roman" pitchFamily="18" charset="0"/>
                      </a:endParaRPr>
                    </a:p>
                  </a:txBody>
                  <a:tcPr/>
                </a:tc>
                <a:tc>
                  <a:txBody>
                    <a:bodyPr/>
                    <a:lstStyle/>
                    <a:p>
                      <a:r>
                        <a:rPr lang="ru-RU" sz="1600" b="1" dirty="0" smtClean="0">
                          <a:latin typeface="Times New Roman" pitchFamily="18" charset="0"/>
                          <a:cs typeface="Times New Roman" pitchFamily="18" charset="0"/>
                        </a:rPr>
                        <a:t>А</a:t>
                      </a:r>
                      <a:r>
                        <a:rPr lang="ru-RU" sz="1600" b="0" dirty="0" smtClean="0">
                          <a:latin typeface="Times New Roman" pitchFamily="18" charset="0"/>
                          <a:cs typeface="Times New Roman" pitchFamily="18" charset="0"/>
                        </a:rPr>
                        <a:t> - для удаления примесей,</a:t>
                      </a:r>
                      <a:r>
                        <a:rPr lang="ru-RU" sz="1600" b="0" baseline="0" dirty="0" smtClean="0">
                          <a:latin typeface="Times New Roman" pitchFamily="18" charset="0"/>
                          <a:cs typeface="Times New Roman" pitchFamily="18" charset="0"/>
                        </a:rPr>
                        <a:t> разрыхления её, насыщения воздухом.</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Б</a:t>
                      </a:r>
                      <a:r>
                        <a:rPr lang="ru-RU" sz="1600" b="0" dirty="0" smtClean="0">
                          <a:latin typeface="Times New Roman" pitchFamily="18" charset="0"/>
                          <a:cs typeface="Times New Roman" pitchFamily="18" charset="0"/>
                        </a:rPr>
                        <a:t> - для</a:t>
                      </a:r>
                      <a:r>
                        <a:rPr lang="ru-RU" sz="1600" b="0" baseline="0" dirty="0" smtClean="0">
                          <a:latin typeface="Times New Roman" pitchFamily="18" charset="0"/>
                          <a:cs typeface="Times New Roman" pitchFamily="18" charset="0"/>
                        </a:rPr>
                        <a:t> насыщения кислорода</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В</a:t>
                      </a:r>
                      <a:r>
                        <a:rPr lang="ru-RU" sz="1600" b="0" dirty="0" smtClean="0">
                          <a:latin typeface="Times New Roman" pitchFamily="18" charset="0"/>
                          <a:cs typeface="Times New Roman" pitchFamily="18" charset="0"/>
                        </a:rPr>
                        <a:t> - для удаления жучков </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Г</a:t>
                      </a:r>
                      <a:r>
                        <a:rPr lang="ru-RU" sz="1600" b="0" baseline="0" dirty="0" smtClean="0">
                          <a:latin typeface="Times New Roman" pitchFamily="18" charset="0"/>
                          <a:cs typeface="Times New Roman" pitchFamily="18" charset="0"/>
                        </a:rPr>
                        <a:t> - для разрыхления </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3"/>
                  </a:ext>
                </a:extLst>
              </a:tr>
            </a:tbl>
          </a:graphicData>
        </a:graphic>
      </p:graphicFrame>
      <p:graphicFrame>
        <p:nvGraphicFramePr>
          <p:cNvPr id="5" name="Содержимое 3"/>
          <p:cNvGraphicFramePr>
            <a:graphicFrameLocks/>
          </p:cNvGraphicFramePr>
          <p:nvPr/>
        </p:nvGraphicFramePr>
        <p:xfrm>
          <a:off x="214282" y="2214554"/>
          <a:ext cx="8229600" cy="1529080"/>
        </p:xfrm>
        <a:graphic>
          <a:graphicData uri="http://schemas.openxmlformats.org/drawingml/2006/table">
            <a:tbl>
              <a:tblPr firstRow="1" bandRow="1">
                <a:tableStyleId>{8799B23B-EC83-4686-B30A-512413B5E67A}</a:tableStyleId>
              </a:tblPr>
              <a:tblGrid>
                <a:gridCol w="3714776">
                  <a:extLst>
                    <a:ext uri="{9D8B030D-6E8A-4147-A177-3AD203B41FA5}">
                      <a16:colId xmlns:a16="http://schemas.microsoft.com/office/drawing/2014/main" xmlns="" val="20000"/>
                    </a:ext>
                  </a:extLst>
                </a:gridCol>
                <a:gridCol w="4514824">
                  <a:extLst>
                    <a:ext uri="{9D8B030D-6E8A-4147-A177-3AD203B41FA5}">
                      <a16:colId xmlns:a16="http://schemas.microsoft.com/office/drawing/2014/main" xmlns="" val="20001"/>
                    </a:ext>
                  </a:extLst>
                </a:gridCol>
              </a:tblGrid>
              <a:tr h="571504">
                <a:tc rowSpan="3">
                  <a:txBody>
                    <a:bodyPr/>
                    <a:lstStyle/>
                    <a:p>
                      <a:r>
                        <a:rPr lang="ru-RU" sz="1600" b="0" dirty="0" smtClean="0">
                          <a:latin typeface="Times New Roman" pitchFamily="18" charset="0"/>
                          <a:cs typeface="Times New Roman" pitchFamily="18" charset="0"/>
                        </a:rPr>
                        <a:t>8. Укажите, что произойдет с </a:t>
                      </a:r>
                      <a:r>
                        <a:rPr lang="ru-RU" sz="1600" b="0" dirty="0" err="1" smtClean="0">
                          <a:latin typeface="Times New Roman" pitchFamily="18" charset="0"/>
                          <a:cs typeface="Times New Roman" pitchFamily="18" charset="0"/>
                        </a:rPr>
                        <a:t>тестораскатывающей</a:t>
                      </a:r>
                      <a:r>
                        <a:rPr lang="ru-RU" sz="1600" b="0" dirty="0" smtClean="0">
                          <a:latin typeface="Times New Roman" pitchFamily="18" charset="0"/>
                          <a:cs typeface="Times New Roman" pitchFamily="18" charset="0"/>
                        </a:rPr>
                        <a:t> машиной МРТ-60М в процессе работы, если поднять предохранительную решетку?</a:t>
                      </a:r>
                    </a:p>
                    <a:p>
                      <a:endParaRPr lang="ru-RU" sz="1600" b="0" dirty="0" smtClean="0">
                        <a:latin typeface="Times New Roman" pitchFamily="18" charset="0"/>
                        <a:cs typeface="Times New Roman" pitchFamily="18" charset="0"/>
                      </a:endParaRPr>
                    </a:p>
                  </a:txBody>
                  <a:tcPr/>
                </a:tc>
                <a:tc>
                  <a:txBody>
                    <a:bodyPr/>
                    <a:lstStyle/>
                    <a:p>
                      <a:r>
                        <a:rPr lang="ru-RU" sz="1600" b="0" dirty="0" smtClean="0">
                          <a:latin typeface="Times New Roman" pitchFamily="18" charset="0"/>
                          <a:cs typeface="Times New Roman" pitchFamily="18" charset="0"/>
                        </a:rPr>
                        <a:t> </a:t>
                      </a:r>
                      <a:r>
                        <a:rPr lang="ru-RU" sz="1600" b="1" dirty="0" smtClean="0">
                          <a:latin typeface="Times New Roman" pitchFamily="18" charset="0"/>
                          <a:cs typeface="Times New Roman" pitchFamily="18" charset="0"/>
                        </a:rPr>
                        <a:t>А</a:t>
                      </a:r>
                      <a:r>
                        <a:rPr lang="ru-RU" sz="1600" b="0" baseline="0" dirty="0" smtClean="0">
                          <a:latin typeface="Times New Roman" pitchFamily="18" charset="0"/>
                          <a:cs typeface="Times New Roman" pitchFamily="18" charset="0"/>
                        </a:rPr>
                        <a:t> </a:t>
                      </a:r>
                      <a:r>
                        <a:rPr lang="ru-RU" sz="1600" b="0" dirty="0" smtClean="0">
                          <a:latin typeface="Times New Roman" pitchFamily="18" charset="0"/>
                          <a:cs typeface="Times New Roman" pitchFamily="18" charset="0"/>
                        </a:rPr>
                        <a:t>- машина остановится</a:t>
                      </a:r>
                    </a:p>
                    <a:p>
                      <a:r>
                        <a:rPr lang="ru-RU" sz="1600" b="0" dirty="0" smtClean="0">
                          <a:latin typeface="Times New Roman" pitchFamily="18" charset="0"/>
                          <a:cs typeface="Times New Roman" pitchFamily="18" charset="0"/>
                        </a:rPr>
                        <a:t>	</a:t>
                      </a:r>
                    </a:p>
                  </a:txBody>
                  <a:tcPr/>
                </a:tc>
                <a:extLst>
                  <a:ext uri="{0D108BD9-81ED-4DB2-BD59-A6C34878D82A}">
                    <a16:rowId xmlns:a16="http://schemas.microsoft.com/office/drawing/2014/main" xmlns="" val="10000"/>
                  </a:ext>
                </a:extLst>
              </a:tr>
              <a:tr h="370840">
                <a:tc vMerge="1">
                  <a:txBody>
                    <a:bodyPr/>
                    <a:lstStyle/>
                    <a:p>
                      <a:endParaRPr lang="ru-RU" sz="1600" b="0" dirty="0">
                        <a:latin typeface="Times New Roman" pitchFamily="18" charset="0"/>
                        <a:cs typeface="Times New Roman" pitchFamily="18" charset="0"/>
                      </a:endParaRPr>
                    </a:p>
                  </a:txBody>
                  <a:tcPr/>
                </a:tc>
                <a:tc>
                  <a:txBody>
                    <a:bodyPr/>
                    <a:lstStyle/>
                    <a:p>
                      <a:r>
                        <a:rPr lang="ru-RU" sz="1600" b="0" dirty="0" smtClean="0">
                          <a:latin typeface="Times New Roman" pitchFamily="18" charset="0"/>
                          <a:cs typeface="Times New Roman" pitchFamily="18" charset="0"/>
                        </a:rPr>
                        <a:t> </a:t>
                      </a:r>
                      <a:r>
                        <a:rPr lang="ru-RU" sz="1600" b="1" dirty="0" smtClean="0">
                          <a:latin typeface="Times New Roman" pitchFamily="18" charset="0"/>
                          <a:cs typeface="Times New Roman" pitchFamily="18" charset="0"/>
                        </a:rPr>
                        <a:t>Б</a:t>
                      </a:r>
                      <a:r>
                        <a:rPr lang="ru-RU" sz="1600" b="0" dirty="0" smtClean="0">
                          <a:latin typeface="Times New Roman" pitchFamily="18" charset="0"/>
                          <a:cs typeface="Times New Roman" pitchFamily="18" charset="0"/>
                        </a:rPr>
                        <a:t> - машина будет работать</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370840">
                <a:tc vMerge="1">
                  <a:txBody>
                    <a:bodyPr/>
                    <a:lstStyle/>
                    <a:p>
                      <a:endParaRPr lang="ru-RU" sz="1600" b="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1" dirty="0" smtClean="0">
                          <a:latin typeface="Times New Roman" pitchFamily="18" charset="0"/>
                          <a:cs typeface="Times New Roman" pitchFamily="18" charset="0"/>
                        </a:rPr>
                        <a:t>В</a:t>
                      </a:r>
                      <a:r>
                        <a:rPr lang="ru-RU" sz="1600" b="0" baseline="0" dirty="0" smtClean="0">
                          <a:latin typeface="Times New Roman" pitchFamily="18" charset="0"/>
                          <a:cs typeface="Times New Roman" pitchFamily="18" charset="0"/>
                        </a:rPr>
                        <a:t> </a:t>
                      </a:r>
                      <a:r>
                        <a:rPr lang="ru-RU" sz="1600" b="0" dirty="0" smtClean="0">
                          <a:latin typeface="Times New Roman" pitchFamily="18" charset="0"/>
                          <a:cs typeface="Times New Roman" pitchFamily="18" charset="0"/>
                        </a:rPr>
                        <a:t>- машина уменьшит скорость вращения.</a:t>
                      </a:r>
                    </a:p>
                    <a:p>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bl>
          </a:graphicData>
        </a:graphic>
      </p:graphicFrame>
      <p:sp>
        <p:nvSpPr>
          <p:cNvPr id="6" name="Прямоугольник 5"/>
          <p:cNvSpPr/>
          <p:nvPr/>
        </p:nvSpPr>
        <p:spPr>
          <a:xfrm>
            <a:off x="428596" y="4286256"/>
            <a:ext cx="5357850" cy="64633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ru-RU" dirty="0" smtClean="0">
                <a:latin typeface="Times New Roman" pitchFamily="18" charset="0"/>
                <a:cs typeface="Times New Roman" pitchFamily="18" charset="0"/>
              </a:rPr>
              <a:t>9. Какой водой промывают наружные поверхности машины?</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57422" y="274638"/>
            <a:ext cx="6786578" cy="511156"/>
          </a:xfrm>
        </p:spPr>
        <p:txBody>
          <a:bodyPr>
            <a:noAutofit/>
          </a:bodyPr>
          <a:lstStyle/>
          <a:p>
            <a:r>
              <a:rPr lang="ru-RU" sz="2400" i="1" dirty="0" smtClean="0">
                <a:solidFill>
                  <a:srgbClr val="C00000"/>
                </a:solidFill>
                <a:latin typeface="Times New Roman" pitchFamily="18" charset="0"/>
                <a:cs typeface="Times New Roman" pitchFamily="18" charset="0"/>
              </a:rPr>
              <a:t>Вопросы для самопроверки: (тема 3)</a:t>
            </a:r>
            <a:br>
              <a:rPr lang="ru-RU" sz="2400" i="1" dirty="0" smtClean="0">
                <a:solidFill>
                  <a:srgbClr val="C00000"/>
                </a:solidFill>
                <a:latin typeface="Times New Roman" pitchFamily="18" charset="0"/>
                <a:cs typeface="Times New Roman" pitchFamily="18" charset="0"/>
              </a:rPr>
            </a:br>
            <a:r>
              <a:rPr lang="ru-RU" sz="2800" i="1" dirty="0" smtClean="0">
                <a:solidFill>
                  <a:srgbClr val="C00000"/>
                </a:solidFill>
                <a:latin typeface="Times New Roman" pitchFamily="18" charset="0"/>
                <a:cs typeface="Times New Roman" pitchFamily="18" charset="0"/>
              </a:rPr>
              <a:t> </a:t>
            </a:r>
            <a:r>
              <a:rPr lang="ru-RU" sz="2800" i="1" dirty="0">
                <a:solidFill>
                  <a:srgbClr val="C00000"/>
                </a:solidFill>
                <a:latin typeface="Times New Roman" pitchFamily="18" charset="0"/>
                <a:cs typeface="Times New Roman" pitchFamily="18" charset="0"/>
              </a:rPr>
              <a:t>Жарочное </a:t>
            </a:r>
            <a:r>
              <a:rPr lang="ru-RU" sz="2800" i="1" dirty="0" smtClean="0">
                <a:solidFill>
                  <a:srgbClr val="C00000"/>
                </a:solidFill>
                <a:latin typeface="Times New Roman" pitchFamily="18" charset="0"/>
                <a:cs typeface="Times New Roman" pitchFamily="18" charset="0"/>
              </a:rPr>
              <a:t>оборудование </a:t>
            </a:r>
            <a:r>
              <a:rPr lang="ru-RU" sz="2800" i="1" dirty="0">
                <a:solidFill>
                  <a:srgbClr val="C00000"/>
                </a:solidFill>
                <a:latin typeface="Times New Roman" pitchFamily="18" charset="0"/>
                <a:cs typeface="Times New Roman" pitchFamily="18" charset="0"/>
              </a:rPr>
              <a:t/>
            </a:r>
            <a:br>
              <a:rPr lang="ru-RU" sz="2800" i="1" dirty="0">
                <a:solidFill>
                  <a:srgbClr val="C00000"/>
                </a:solidFill>
                <a:latin typeface="Times New Roman" pitchFamily="18" charset="0"/>
                <a:cs typeface="Times New Roman" pitchFamily="18" charset="0"/>
              </a:rPr>
            </a:br>
            <a:endParaRPr lang="ru-RU" sz="2800" i="1" dirty="0">
              <a:solidFill>
                <a:srgbClr val="C00000"/>
              </a:solidFill>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nvPr>
        </p:nvGraphicFramePr>
        <p:xfrm>
          <a:off x="357158" y="857232"/>
          <a:ext cx="8229600" cy="1112520"/>
        </p:xfrm>
        <a:graphic>
          <a:graphicData uri="http://schemas.openxmlformats.org/drawingml/2006/table">
            <a:tbl>
              <a:tblPr firstRow="1" bandRow="1">
                <a:tableStyleId>{8799B23B-EC83-4686-B30A-512413B5E67A}</a:tableStyleId>
              </a:tblPr>
              <a:tblGrid>
                <a:gridCol w="2786082">
                  <a:extLst>
                    <a:ext uri="{9D8B030D-6E8A-4147-A177-3AD203B41FA5}">
                      <a16:colId xmlns:a16="http://schemas.microsoft.com/office/drawing/2014/main" xmlns="" val="20000"/>
                    </a:ext>
                  </a:extLst>
                </a:gridCol>
                <a:gridCol w="5443518">
                  <a:extLst>
                    <a:ext uri="{9D8B030D-6E8A-4147-A177-3AD203B41FA5}">
                      <a16:colId xmlns:a16="http://schemas.microsoft.com/office/drawing/2014/main" xmlns="" val="20001"/>
                    </a:ext>
                  </a:extLst>
                </a:gridCol>
              </a:tblGrid>
              <a:tr h="370840">
                <a:tc rowSpan="3">
                  <a:txBody>
                    <a:bodyPr/>
                    <a:lstStyle/>
                    <a:p>
                      <a:r>
                        <a:rPr lang="ru-RU" sz="1600" b="0" dirty="0" smtClean="0">
                          <a:latin typeface="Times New Roman" pitchFamily="18" charset="0"/>
                          <a:cs typeface="Times New Roman" pitchFamily="18" charset="0"/>
                        </a:rPr>
                        <a:t>2. К</a:t>
                      </a:r>
                      <a:r>
                        <a:rPr lang="ru-RU" sz="1600" b="0" baseline="0" dirty="0" smtClean="0">
                          <a:latin typeface="Times New Roman" pitchFamily="18" charset="0"/>
                          <a:cs typeface="Times New Roman" pitchFamily="18" charset="0"/>
                        </a:rPr>
                        <a:t> какому оборудованию относят жарочные аппараты? </a:t>
                      </a:r>
                      <a:endParaRPr lang="ru-RU" sz="1600" b="0" dirty="0">
                        <a:latin typeface="Times New Roman" pitchFamily="18" charset="0"/>
                        <a:cs typeface="Times New Roman" pitchFamily="18" charset="0"/>
                      </a:endParaRPr>
                    </a:p>
                  </a:txBody>
                  <a:tcPr/>
                </a:tc>
                <a:tc>
                  <a:txBody>
                    <a:bodyPr/>
                    <a:lstStyle/>
                    <a:p>
                      <a:r>
                        <a:rPr lang="ru-RU" sz="1600" b="1" dirty="0" smtClean="0">
                          <a:latin typeface="Times New Roman" pitchFamily="18" charset="0"/>
                          <a:cs typeface="Times New Roman" pitchFamily="18" charset="0"/>
                        </a:rPr>
                        <a:t>А</a:t>
                      </a:r>
                      <a:r>
                        <a:rPr lang="ru-RU" sz="1600" b="0" dirty="0" smtClean="0">
                          <a:latin typeface="Times New Roman" pitchFamily="18" charset="0"/>
                          <a:cs typeface="Times New Roman" pitchFamily="18" charset="0"/>
                        </a:rPr>
                        <a:t> - к основным аппаратам тепловых аппаратов</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Б</a:t>
                      </a:r>
                      <a:r>
                        <a:rPr lang="ru-RU" sz="1600" b="0" dirty="0" smtClean="0">
                          <a:latin typeface="Times New Roman" pitchFamily="18" charset="0"/>
                          <a:cs typeface="Times New Roman" pitchFamily="18" charset="0"/>
                        </a:rPr>
                        <a:t> - к вспомогательным видам тепловых аппаратов</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В</a:t>
                      </a:r>
                      <a:r>
                        <a:rPr lang="ru-RU" sz="1600" b="0" dirty="0" smtClean="0">
                          <a:latin typeface="Times New Roman" pitchFamily="18" charset="0"/>
                          <a:cs typeface="Times New Roman" pitchFamily="18" charset="0"/>
                        </a:rPr>
                        <a:t> - к промежуточным видам тепловых аппаратов </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bl>
          </a:graphicData>
        </a:graphic>
      </p:graphicFrame>
      <p:graphicFrame>
        <p:nvGraphicFramePr>
          <p:cNvPr id="5" name="Содержимое 3"/>
          <p:cNvGraphicFramePr>
            <a:graphicFrameLocks/>
          </p:cNvGraphicFramePr>
          <p:nvPr/>
        </p:nvGraphicFramePr>
        <p:xfrm>
          <a:off x="357158" y="2143116"/>
          <a:ext cx="8229600" cy="1737360"/>
        </p:xfrm>
        <a:graphic>
          <a:graphicData uri="http://schemas.openxmlformats.org/drawingml/2006/table">
            <a:tbl>
              <a:tblPr firstRow="1" bandRow="1">
                <a:tableStyleId>{8799B23B-EC83-4686-B30A-512413B5E67A}</a:tableStyleId>
              </a:tblPr>
              <a:tblGrid>
                <a:gridCol w="1643074">
                  <a:extLst>
                    <a:ext uri="{9D8B030D-6E8A-4147-A177-3AD203B41FA5}">
                      <a16:colId xmlns:a16="http://schemas.microsoft.com/office/drawing/2014/main" xmlns="" val="20000"/>
                    </a:ext>
                  </a:extLst>
                </a:gridCol>
                <a:gridCol w="6586526">
                  <a:extLst>
                    <a:ext uri="{9D8B030D-6E8A-4147-A177-3AD203B41FA5}">
                      <a16:colId xmlns:a16="http://schemas.microsoft.com/office/drawing/2014/main" xmlns="" val="20001"/>
                    </a:ext>
                  </a:extLst>
                </a:gridCol>
              </a:tblGrid>
              <a:tr h="370840">
                <a:tc rowSpan="3">
                  <a:txBody>
                    <a:bodyPr/>
                    <a:lstStyle/>
                    <a:p>
                      <a:pPr algn="l"/>
                      <a:r>
                        <a:rPr lang="ru-RU" sz="1600" b="0" dirty="0" smtClean="0">
                          <a:latin typeface="Times New Roman" pitchFamily="18" charset="0"/>
                          <a:cs typeface="Times New Roman" pitchFamily="18" charset="0"/>
                        </a:rPr>
                        <a:t>3.</a:t>
                      </a:r>
                      <a:r>
                        <a:rPr lang="ru-RU" sz="1600" b="0" baseline="0" dirty="0" smtClean="0">
                          <a:latin typeface="Times New Roman" pitchFamily="18" charset="0"/>
                          <a:cs typeface="Times New Roman" pitchFamily="18" charset="0"/>
                        </a:rPr>
                        <a:t> Что означает конвекционный нагрев ?</a:t>
                      </a:r>
                      <a:endParaRPr lang="ru-RU" sz="1600" b="0" dirty="0">
                        <a:latin typeface="Times New Roman" pitchFamily="18" charset="0"/>
                        <a:cs typeface="Times New Roman" pitchFamily="18" charset="0"/>
                      </a:endParaRPr>
                    </a:p>
                  </a:txBody>
                  <a:tcPr/>
                </a:tc>
                <a:tc>
                  <a:txBody>
                    <a:bodyPr/>
                    <a:lstStyle/>
                    <a:p>
                      <a:pPr algn="l"/>
                      <a:r>
                        <a:rPr lang="ru-RU" sz="1600" b="1" dirty="0" smtClean="0">
                          <a:latin typeface="Times New Roman" pitchFamily="18" charset="0"/>
                          <a:cs typeface="Times New Roman" pitchFamily="18" charset="0"/>
                        </a:rPr>
                        <a:t>А</a:t>
                      </a:r>
                      <a:r>
                        <a:rPr lang="ru-RU" sz="1600" b="0" dirty="0" smtClean="0">
                          <a:latin typeface="Times New Roman" pitchFamily="18" charset="0"/>
                          <a:cs typeface="Times New Roman" pitchFamily="18" charset="0"/>
                        </a:rPr>
                        <a:t> - нагрев пищевого жира реализуется</a:t>
                      </a:r>
                      <a:r>
                        <a:rPr lang="ru-RU" sz="1600" b="0" baseline="0" dirty="0" smtClean="0">
                          <a:latin typeface="Times New Roman" pitchFamily="18" charset="0"/>
                          <a:cs typeface="Times New Roman" pitchFamily="18" charset="0"/>
                        </a:rPr>
                        <a:t> в небольшом количестве или без него.</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p>
                      <a:pPr algn="l"/>
                      <a:r>
                        <a:rPr lang="ru-RU" sz="1600" b="1" dirty="0" smtClean="0">
                          <a:latin typeface="Times New Roman" pitchFamily="18" charset="0"/>
                          <a:cs typeface="Times New Roman" pitchFamily="18" charset="0"/>
                        </a:rPr>
                        <a:t>Б</a:t>
                      </a:r>
                      <a:r>
                        <a:rPr lang="ru-RU" sz="1600" b="0" dirty="0" smtClean="0">
                          <a:latin typeface="Times New Roman" pitchFamily="18" charset="0"/>
                          <a:cs typeface="Times New Roman" pitchFamily="18" charset="0"/>
                        </a:rPr>
                        <a:t> - в среде</a:t>
                      </a:r>
                      <a:r>
                        <a:rPr lang="ru-RU" sz="1600" b="0" baseline="0" dirty="0" smtClean="0">
                          <a:latin typeface="Times New Roman" pitchFamily="18" charset="0"/>
                          <a:cs typeface="Times New Roman" pitchFamily="18" charset="0"/>
                        </a:rPr>
                        <a:t> нагретого воздуха при естественной его конвекции либо вынужденной, достигаемой путём принудительной циркуляции воздуха</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370840">
                <a:tc vMerge="1">
                  <a:txBody>
                    <a:bodyPr/>
                    <a:lstStyle/>
                    <a:p>
                      <a:endParaRPr lang="ru-RU" dirty="0"/>
                    </a:p>
                  </a:txBody>
                  <a:tcPr/>
                </a:tc>
                <a:tc>
                  <a:txBody>
                    <a:bodyPr/>
                    <a:lstStyle/>
                    <a:p>
                      <a:pPr algn="l"/>
                      <a:r>
                        <a:rPr lang="ru-RU" sz="1600" b="1" dirty="0" smtClean="0">
                          <a:latin typeface="Times New Roman" pitchFamily="18" charset="0"/>
                          <a:cs typeface="Times New Roman" pitchFamily="18" charset="0"/>
                        </a:rPr>
                        <a:t>В</a:t>
                      </a:r>
                      <a:r>
                        <a:rPr lang="ru-RU" sz="1600" b="0" dirty="0" smtClean="0">
                          <a:latin typeface="Times New Roman" pitchFamily="18" charset="0"/>
                          <a:cs typeface="Times New Roman" pitchFamily="18" charset="0"/>
                        </a:rPr>
                        <a:t> - под действием жесткого</a:t>
                      </a:r>
                      <a:r>
                        <a:rPr lang="ru-RU" sz="1600" b="0" baseline="0" dirty="0" smtClean="0">
                          <a:latin typeface="Times New Roman" pitchFamily="18" charset="0"/>
                          <a:cs typeface="Times New Roman" pitchFamily="18" charset="0"/>
                        </a:rPr>
                        <a:t> облучения поверхности продукта потоком инфракрасного излучения.</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bl>
          </a:graphicData>
        </a:graphic>
      </p:graphicFrame>
      <p:graphicFrame>
        <p:nvGraphicFramePr>
          <p:cNvPr id="6" name="Содержимое 3"/>
          <p:cNvGraphicFramePr>
            <a:graphicFrameLocks/>
          </p:cNvGraphicFramePr>
          <p:nvPr/>
        </p:nvGraphicFramePr>
        <p:xfrm>
          <a:off x="357158" y="4643446"/>
          <a:ext cx="8301038" cy="1005840"/>
        </p:xfrm>
        <a:graphic>
          <a:graphicData uri="http://schemas.openxmlformats.org/drawingml/2006/table">
            <a:tbl>
              <a:tblPr firstRow="1" bandRow="1">
                <a:tableStyleId>{8799B23B-EC83-4686-B30A-512413B5E67A}</a:tableStyleId>
              </a:tblPr>
              <a:tblGrid>
                <a:gridCol w="2810267">
                  <a:extLst>
                    <a:ext uri="{9D8B030D-6E8A-4147-A177-3AD203B41FA5}">
                      <a16:colId xmlns:a16="http://schemas.microsoft.com/office/drawing/2014/main" xmlns="" val="20000"/>
                    </a:ext>
                  </a:extLst>
                </a:gridCol>
                <a:gridCol w="5490771">
                  <a:extLst>
                    <a:ext uri="{9D8B030D-6E8A-4147-A177-3AD203B41FA5}">
                      <a16:colId xmlns:a16="http://schemas.microsoft.com/office/drawing/2014/main" xmlns="" val="20001"/>
                    </a:ext>
                  </a:extLst>
                </a:gridCol>
              </a:tblGrid>
              <a:tr h="285752">
                <a:tc rowSpan="3">
                  <a:txBody>
                    <a:bodyPr/>
                    <a:lstStyle/>
                    <a:p>
                      <a:r>
                        <a:rPr lang="ru-RU" sz="1600" b="0" dirty="0" smtClean="0">
                          <a:latin typeface="Times New Roman" pitchFamily="18" charset="0"/>
                          <a:cs typeface="Times New Roman" pitchFamily="18" charset="0"/>
                        </a:rPr>
                        <a:t>5. Укажите,</a:t>
                      </a:r>
                      <a:r>
                        <a:rPr lang="ru-RU" sz="1600" b="0" baseline="0" dirty="0" smtClean="0">
                          <a:latin typeface="Times New Roman" pitchFamily="18" charset="0"/>
                          <a:cs typeface="Times New Roman" pitchFamily="18" charset="0"/>
                        </a:rPr>
                        <a:t> какие аппараты являются неавтоматизированными?</a:t>
                      </a:r>
                      <a:endParaRPr lang="ru-RU" sz="1600" b="0" dirty="0">
                        <a:latin typeface="Times New Roman" pitchFamily="18" charset="0"/>
                        <a:cs typeface="Times New Roman" pitchFamily="18" charset="0"/>
                      </a:endParaRPr>
                    </a:p>
                  </a:txBody>
                  <a:tcPr/>
                </a:tc>
                <a:tc>
                  <a:txBody>
                    <a:bodyPr/>
                    <a:lstStyle/>
                    <a:p>
                      <a:r>
                        <a:rPr lang="ru-RU" sz="1600" b="1" dirty="0" smtClean="0">
                          <a:latin typeface="Times New Roman" pitchFamily="18" charset="0"/>
                          <a:cs typeface="Times New Roman" pitchFamily="18" charset="0"/>
                        </a:rPr>
                        <a:t>А</a:t>
                      </a:r>
                      <a:r>
                        <a:rPr lang="ru-RU" sz="1600" b="0" dirty="0" smtClean="0">
                          <a:latin typeface="Times New Roman" pitchFamily="18" charset="0"/>
                          <a:cs typeface="Times New Roman" pitchFamily="18" charset="0"/>
                        </a:rPr>
                        <a:t> - </a:t>
                      </a:r>
                      <a:r>
                        <a:rPr lang="ru-RU" sz="1600" b="0" dirty="0" err="1" smtClean="0">
                          <a:latin typeface="Times New Roman" pitchFamily="18" charset="0"/>
                          <a:cs typeface="Times New Roman" pitchFamily="18" charset="0"/>
                        </a:rPr>
                        <a:t>пароконвектоматы</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285752">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Б - </a:t>
                      </a:r>
                      <a:r>
                        <a:rPr lang="ru-RU" sz="1600" b="0" dirty="0" smtClean="0">
                          <a:latin typeface="Times New Roman" pitchFamily="18" charset="0"/>
                          <a:cs typeface="Times New Roman" pitchFamily="18" charset="0"/>
                        </a:rPr>
                        <a:t>жарочная поверхность</a:t>
                      </a:r>
                      <a:r>
                        <a:rPr lang="ru-RU" sz="1600" b="0" baseline="0" dirty="0" smtClean="0">
                          <a:latin typeface="Times New Roman" pitchFamily="18" charset="0"/>
                          <a:cs typeface="Times New Roman" pitchFamily="18" charset="0"/>
                        </a:rPr>
                        <a:t> </a:t>
                      </a:r>
                      <a:r>
                        <a:rPr lang="ru-RU" sz="1600" b="0" dirty="0" smtClean="0">
                          <a:latin typeface="Times New Roman" pitchFamily="18" charset="0"/>
                          <a:cs typeface="Times New Roman" pitchFamily="18" charset="0"/>
                        </a:rPr>
                        <a:t>плиты</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285752">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В</a:t>
                      </a:r>
                      <a:r>
                        <a:rPr lang="ru-RU" sz="1600" b="0" baseline="0" dirty="0" smtClean="0">
                          <a:latin typeface="Times New Roman" pitchFamily="18" charset="0"/>
                          <a:cs typeface="Times New Roman" pitchFamily="18" charset="0"/>
                        </a:rPr>
                        <a:t> - жарочный шкаф</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bl>
          </a:graphicData>
        </a:graphic>
      </p:graphicFrame>
      <p:graphicFrame>
        <p:nvGraphicFramePr>
          <p:cNvPr id="7" name="Содержимое 3"/>
          <p:cNvGraphicFramePr>
            <a:graphicFrameLocks/>
          </p:cNvGraphicFramePr>
          <p:nvPr/>
        </p:nvGraphicFramePr>
        <p:xfrm>
          <a:off x="357158" y="5745480"/>
          <a:ext cx="8372476" cy="1005840"/>
        </p:xfrm>
        <a:graphic>
          <a:graphicData uri="http://schemas.openxmlformats.org/drawingml/2006/table">
            <a:tbl>
              <a:tblPr firstRow="1" bandRow="1">
                <a:tableStyleId>{8799B23B-EC83-4686-B30A-512413B5E67A}</a:tableStyleId>
              </a:tblPr>
              <a:tblGrid>
                <a:gridCol w="3415878">
                  <a:extLst>
                    <a:ext uri="{9D8B030D-6E8A-4147-A177-3AD203B41FA5}">
                      <a16:colId xmlns:a16="http://schemas.microsoft.com/office/drawing/2014/main" xmlns="" val="20000"/>
                    </a:ext>
                  </a:extLst>
                </a:gridCol>
                <a:gridCol w="4956598">
                  <a:extLst>
                    <a:ext uri="{9D8B030D-6E8A-4147-A177-3AD203B41FA5}">
                      <a16:colId xmlns:a16="http://schemas.microsoft.com/office/drawing/2014/main" xmlns="" val="20001"/>
                    </a:ext>
                  </a:extLst>
                </a:gridCol>
              </a:tblGrid>
              <a:tr h="323223">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dirty="0" smtClean="0">
                          <a:latin typeface="Times New Roman" pitchFamily="18" charset="0"/>
                          <a:cs typeface="Times New Roman" pitchFamily="18" charset="0"/>
                        </a:rPr>
                        <a:t>6. Укажите,</a:t>
                      </a:r>
                      <a:r>
                        <a:rPr lang="ru-RU" sz="1600" b="0" baseline="0" dirty="0" smtClean="0">
                          <a:latin typeface="Times New Roman" pitchFamily="18" charset="0"/>
                          <a:cs typeface="Times New Roman" pitchFamily="18" charset="0"/>
                        </a:rPr>
                        <a:t> какие аппараты являются автоматизированными?</a:t>
                      </a:r>
                      <a:endParaRPr lang="ru-RU" sz="1600" b="0" dirty="0" smtClean="0">
                        <a:latin typeface="Times New Roman" pitchFamily="18" charset="0"/>
                        <a:cs typeface="Times New Roman" pitchFamily="18" charset="0"/>
                      </a:endParaRPr>
                    </a:p>
                  </a:txBody>
                  <a:tcPr/>
                </a:tc>
                <a:tc>
                  <a:txBody>
                    <a:bodyPr/>
                    <a:lstStyle/>
                    <a:p>
                      <a:r>
                        <a:rPr lang="ru-RU" sz="1600" b="1" dirty="0" smtClean="0">
                          <a:latin typeface="Times New Roman" pitchFamily="18" charset="0"/>
                          <a:cs typeface="Times New Roman" pitchFamily="18" charset="0"/>
                        </a:rPr>
                        <a:t>А</a:t>
                      </a:r>
                      <a:r>
                        <a:rPr lang="ru-RU" sz="1600" b="0" dirty="0" smtClean="0">
                          <a:latin typeface="Times New Roman" pitchFamily="18" charset="0"/>
                          <a:cs typeface="Times New Roman" pitchFamily="18" charset="0"/>
                        </a:rPr>
                        <a:t> - жарочный шкаф</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23223">
                <a:tc vMerge="1">
                  <a:txBody>
                    <a:bodyPr/>
                    <a:lstStyle/>
                    <a:p>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1" dirty="0" smtClean="0">
                          <a:latin typeface="Times New Roman" pitchFamily="18" charset="0"/>
                          <a:cs typeface="Times New Roman" pitchFamily="18" charset="0"/>
                        </a:rPr>
                        <a:t>Б</a:t>
                      </a:r>
                      <a:r>
                        <a:rPr lang="ru-RU" sz="1600" b="0" dirty="0" smtClean="0">
                          <a:latin typeface="Times New Roman" pitchFamily="18" charset="0"/>
                          <a:cs typeface="Times New Roman" pitchFamily="18" charset="0"/>
                        </a:rPr>
                        <a:t> - жарочная поверхность, плиты</a:t>
                      </a:r>
                    </a:p>
                  </a:txBody>
                  <a:tcPr/>
                </a:tc>
                <a:extLst>
                  <a:ext uri="{0D108BD9-81ED-4DB2-BD59-A6C34878D82A}">
                    <a16:rowId xmlns:a16="http://schemas.microsoft.com/office/drawing/2014/main" xmlns="" val="10001"/>
                  </a:ext>
                </a:extLst>
              </a:tr>
              <a:tr h="323223">
                <a:tc vMerge="1">
                  <a:txBody>
                    <a:bodyPr/>
                    <a:lstStyle/>
                    <a:p>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1" dirty="0" smtClean="0">
                          <a:latin typeface="Times New Roman" pitchFamily="18" charset="0"/>
                          <a:cs typeface="Times New Roman" pitchFamily="18" charset="0"/>
                        </a:rPr>
                        <a:t>В</a:t>
                      </a:r>
                      <a:r>
                        <a:rPr lang="ru-RU" sz="1600" b="0" dirty="0" smtClean="0">
                          <a:latin typeface="Times New Roman" pitchFamily="18" charset="0"/>
                          <a:cs typeface="Times New Roman" pitchFamily="18" charset="0"/>
                        </a:rPr>
                        <a:t> - </a:t>
                      </a:r>
                      <a:r>
                        <a:rPr lang="ru-RU" sz="1600" b="0" dirty="0" err="1" smtClean="0">
                          <a:latin typeface="Times New Roman" pitchFamily="18" charset="0"/>
                          <a:cs typeface="Times New Roman" pitchFamily="18" charset="0"/>
                        </a:rPr>
                        <a:t>пароконвектомат</a:t>
                      </a:r>
                      <a:endParaRPr lang="ru-RU" sz="1600" b="0" dirty="0" smtClean="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bl>
          </a:graphicData>
        </a:graphic>
      </p:graphicFrame>
      <p:sp>
        <p:nvSpPr>
          <p:cNvPr id="8" name="Прямоугольник 7"/>
          <p:cNvSpPr/>
          <p:nvPr/>
        </p:nvSpPr>
        <p:spPr>
          <a:xfrm>
            <a:off x="285720" y="357166"/>
            <a:ext cx="1820307" cy="369332"/>
          </a:xfrm>
          <a:prstGeom prst="rect">
            <a:avLst/>
          </a:prstGeom>
        </p:spPr>
        <p:style>
          <a:lnRef idx="2">
            <a:schemeClr val="accent3"/>
          </a:lnRef>
          <a:fillRef idx="1">
            <a:schemeClr val="lt1"/>
          </a:fillRef>
          <a:effectRef idx="0">
            <a:schemeClr val="accent3"/>
          </a:effectRef>
          <a:fontRef idx="minor">
            <a:schemeClr val="dk1"/>
          </a:fontRef>
        </p:style>
        <p:txBody>
          <a:bodyPr wrap="none">
            <a:spAutoFit/>
          </a:bodyPr>
          <a:lstStyle/>
          <a:p>
            <a:r>
              <a:rPr lang="ru-RU" dirty="0" smtClean="0">
                <a:latin typeface="Times New Roman" panose="02020603050405020304" pitchFamily="18" charset="0"/>
                <a:cs typeface="Times New Roman" panose="02020603050405020304" pitchFamily="18" charset="0"/>
              </a:rPr>
              <a:t>1. Жарка – это…</a:t>
            </a:r>
            <a:endParaRPr lang="ru-RU" dirty="0"/>
          </a:p>
        </p:txBody>
      </p:sp>
      <p:sp>
        <p:nvSpPr>
          <p:cNvPr id="10" name="TextBox 9"/>
          <p:cNvSpPr txBox="1"/>
          <p:nvPr/>
        </p:nvSpPr>
        <p:spPr>
          <a:xfrm>
            <a:off x="357158" y="4071942"/>
            <a:ext cx="4000528" cy="58477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ru-RU" sz="1600" dirty="0" smtClean="0">
                <a:latin typeface="Times New Roman" panose="02020603050405020304" pitchFamily="18" charset="0"/>
                <a:cs typeface="Times New Roman" panose="02020603050405020304" pitchFamily="18" charset="0"/>
              </a:rPr>
              <a:t>4. </a:t>
            </a:r>
            <a:r>
              <a:rPr lang="ru-RU" sz="1600" dirty="0" err="1" smtClean="0">
                <a:latin typeface="Times New Roman" panose="02020603050405020304" pitchFamily="18" charset="0"/>
                <a:cs typeface="Times New Roman" panose="02020603050405020304" pitchFamily="18" charset="0"/>
              </a:rPr>
              <a:t>Пароконвектомат</a:t>
            </a:r>
            <a:r>
              <a:rPr lang="ru-RU" sz="1600" dirty="0" smtClean="0">
                <a:latin typeface="Times New Roman" panose="02020603050405020304" pitchFamily="18" charset="0"/>
                <a:cs typeface="Times New Roman" panose="02020603050405020304" pitchFamily="18" charset="0"/>
              </a:rPr>
              <a:t> – это ….</a:t>
            </a:r>
          </a:p>
          <a:p>
            <a:endParaRPr lang="ru-RU" sz="16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428596" y="285728"/>
          <a:ext cx="8229600" cy="1112520"/>
        </p:xfrm>
        <a:graphic>
          <a:graphicData uri="http://schemas.openxmlformats.org/drawingml/2006/table">
            <a:tbl>
              <a:tblPr firstRow="1" bandRow="1">
                <a:tableStyleId>{8799B23B-EC83-4686-B30A-512413B5E67A}</a:tableStyleId>
              </a:tblPr>
              <a:tblGrid>
                <a:gridCol w="2857520">
                  <a:extLst>
                    <a:ext uri="{9D8B030D-6E8A-4147-A177-3AD203B41FA5}">
                      <a16:colId xmlns:a16="http://schemas.microsoft.com/office/drawing/2014/main" xmlns="" val="20000"/>
                    </a:ext>
                  </a:extLst>
                </a:gridCol>
                <a:gridCol w="5372080">
                  <a:extLst>
                    <a:ext uri="{9D8B030D-6E8A-4147-A177-3AD203B41FA5}">
                      <a16:colId xmlns:a16="http://schemas.microsoft.com/office/drawing/2014/main" xmlns="" val="20001"/>
                    </a:ext>
                  </a:extLst>
                </a:gridCol>
              </a:tblGrid>
              <a:tr h="370840">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dirty="0" smtClean="0">
                          <a:latin typeface="Times New Roman" pitchFamily="18" charset="0"/>
                          <a:cs typeface="Times New Roman" pitchFamily="18" charset="0"/>
                        </a:rPr>
                        <a:t>7. В какой теплопередающей среде работает </a:t>
                      </a:r>
                      <a:r>
                        <a:rPr lang="ru-RU" sz="1600" b="0" dirty="0" err="1" smtClean="0">
                          <a:latin typeface="Times New Roman" pitchFamily="18" charset="0"/>
                          <a:cs typeface="Times New Roman" pitchFamily="18" charset="0"/>
                        </a:rPr>
                        <a:t>пароконвектомат</a:t>
                      </a:r>
                      <a:r>
                        <a:rPr lang="ru-RU" sz="1600" b="0" dirty="0" smtClean="0">
                          <a:latin typeface="Times New Roman" pitchFamily="18" charset="0"/>
                          <a:cs typeface="Times New Roman" pitchFamily="18" charset="0"/>
                        </a:rPr>
                        <a:t>.</a:t>
                      </a:r>
                    </a:p>
                  </a:txBody>
                  <a:tcPr/>
                </a:tc>
                <a:tc>
                  <a:txBody>
                    <a:bodyPr/>
                    <a:lstStyle/>
                    <a:p>
                      <a:r>
                        <a:rPr lang="ru-RU" sz="1600" b="0" dirty="0" smtClean="0">
                          <a:latin typeface="Times New Roman" pitchFamily="18" charset="0"/>
                          <a:cs typeface="Times New Roman" pitchFamily="18" charset="0"/>
                        </a:rPr>
                        <a:t>А аппарат с воздушной</a:t>
                      </a:r>
                      <a:r>
                        <a:rPr lang="ru-RU" sz="1600" b="0" baseline="0" dirty="0" smtClean="0">
                          <a:latin typeface="Times New Roman" pitchFamily="18" charset="0"/>
                          <a:cs typeface="Times New Roman" pitchFamily="18" charset="0"/>
                        </a:rPr>
                        <a:t> средой</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dirty="0" smtClean="0">
                          <a:latin typeface="Times New Roman" pitchFamily="18" charset="0"/>
                          <a:cs typeface="Times New Roman" pitchFamily="18" charset="0"/>
                        </a:rPr>
                        <a:t>Б аппарат с паровоздушной средой</a:t>
                      </a:r>
                    </a:p>
                  </a:txBody>
                  <a:tcPr/>
                </a:tc>
                <a:extLst>
                  <a:ext uri="{0D108BD9-81ED-4DB2-BD59-A6C34878D82A}">
                    <a16:rowId xmlns:a16="http://schemas.microsoft.com/office/drawing/2014/main" xmlns="" val="10001"/>
                  </a:ext>
                </a:extLst>
              </a:tr>
              <a:tr h="370840">
                <a:tc vMerge="1">
                  <a:txBody>
                    <a:bodyPr/>
                    <a:lstStyle/>
                    <a:p>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dirty="0" smtClean="0">
                          <a:latin typeface="Times New Roman" pitchFamily="18" charset="0"/>
                          <a:cs typeface="Times New Roman" pitchFamily="18" charset="0"/>
                        </a:rPr>
                        <a:t>В аппарат с рабочей камерой, заполненной жиром. </a:t>
                      </a:r>
                    </a:p>
                  </a:txBody>
                  <a:tcPr/>
                </a:tc>
                <a:extLst>
                  <a:ext uri="{0D108BD9-81ED-4DB2-BD59-A6C34878D82A}">
                    <a16:rowId xmlns:a16="http://schemas.microsoft.com/office/drawing/2014/main" xmlns="" val="10002"/>
                  </a:ext>
                </a:extLst>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2351887056"/>
              </p:ext>
            </p:extLst>
          </p:nvPr>
        </p:nvGraphicFramePr>
        <p:xfrm>
          <a:off x="428596" y="1643050"/>
          <a:ext cx="8286808" cy="1112520"/>
        </p:xfrm>
        <a:graphic>
          <a:graphicData uri="http://schemas.openxmlformats.org/drawingml/2006/table">
            <a:tbl>
              <a:tblPr firstRow="1" bandRow="1">
                <a:tableStyleId>{8799B23B-EC83-4686-B30A-512413B5E67A}</a:tableStyleId>
              </a:tblPr>
              <a:tblGrid>
                <a:gridCol w="3343800">
                  <a:extLst>
                    <a:ext uri="{9D8B030D-6E8A-4147-A177-3AD203B41FA5}">
                      <a16:colId xmlns:a16="http://schemas.microsoft.com/office/drawing/2014/main" xmlns="" val="20000"/>
                    </a:ext>
                  </a:extLst>
                </a:gridCol>
                <a:gridCol w="4943008">
                  <a:extLst>
                    <a:ext uri="{9D8B030D-6E8A-4147-A177-3AD203B41FA5}">
                      <a16:colId xmlns:a16="http://schemas.microsoft.com/office/drawing/2014/main" xmlns="" val="20001"/>
                    </a:ext>
                  </a:extLst>
                </a:gridCol>
              </a:tblGrid>
              <a:tr h="370840">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dirty="0" smtClean="0">
                          <a:latin typeface="Times New Roman" pitchFamily="18" charset="0"/>
                          <a:cs typeface="Times New Roman" pitchFamily="18" charset="0"/>
                        </a:rPr>
                        <a:t>8. В какой теплопередающей среде работает </a:t>
                      </a:r>
                      <a:r>
                        <a:rPr lang="ru-RU" sz="1600" b="0" dirty="0" err="1" smtClean="0">
                          <a:latin typeface="Times New Roman" pitchFamily="18" charset="0"/>
                          <a:cs typeface="Times New Roman" pitchFamily="18" charset="0"/>
                        </a:rPr>
                        <a:t>пароконвектомат</a:t>
                      </a:r>
                      <a:r>
                        <a:rPr lang="ru-RU" sz="1600" b="0" dirty="0" smtClean="0">
                          <a:latin typeface="Times New Roman" pitchFamily="18" charset="0"/>
                          <a:cs typeface="Times New Roman" pitchFamily="18" charset="0"/>
                        </a:rPr>
                        <a:t>.</a:t>
                      </a:r>
                    </a:p>
                  </a:txBody>
                  <a:tcPr/>
                </a:tc>
                <a:tc>
                  <a:txBody>
                    <a:bodyPr/>
                    <a:lstStyle/>
                    <a:p>
                      <a:r>
                        <a:rPr lang="ru-RU" sz="1600" b="0" dirty="0" smtClean="0">
                          <a:latin typeface="Times New Roman" pitchFamily="18" charset="0"/>
                          <a:cs typeface="Times New Roman" pitchFamily="18" charset="0"/>
                        </a:rPr>
                        <a:t>А аппарат с воздушной</a:t>
                      </a:r>
                      <a:r>
                        <a:rPr lang="ru-RU" sz="1600" b="0" baseline="0" dirty="0" smtClean="0">
                          <a:latin typeface="Times New Roman" pitchFamily="18" charset="0"/>
                          <a:cs typeface="Times New Roman" pitchFamily="18" charset="0"/>
                        </a:rPr>
                        <a:t> средой</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dirty="0" smtClean="0">
                          <a:latin typeface="Times New Roman" pitchFamily="18" charset="0"/>
                          <a:cs typeface="Times New Roman" pitchFamily="18" charset="0"/>
                        </a:rPr>
                        <a:t>Б аппарат с паровоздушной средой</a:t>
                      </a:r>
                    </a:p>
                  </a:txBody>
                  <a:tcPr/>
                </a:tc>
                <a:extLst>
                  <a:ext uri="{0D108BD9-81ED-4DB2-BD59-A6C34878D82A}">
                    <a16:rowId xmlns:a16="http://schemas.microsoft.com/office/drawing/2014/main" xmlns="" val="10001"/>
                  </a:ext>
                </a:extLst>
              </a:tr>
              <a:tr h="370840">
                <a:tc vMerge="1">
                  <a:txBody>
                    <a:bodyPr/>
                    <a:lstStyle/>
                    <a:p>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dirty="0" smtClean="0">
                          <a:latin typeface="Times New Roman" pitchFamily="18" charset="0"/>
                          <a:cs typeface="Times New Roman" pitchFamily="18" charset="0"/>
                        </a:rPr>
                        <a:t>В аппарат с рабочей камерой, заполненной жиром. </a:t>
                      </a:r>
                    </a:p>
                  </a:txBody>
                  <a:tcPr/>
                </a:tc>
                <a:extLst>
                  <a:ext uri="{0D108BD9-81ED-4DB2-BD59-A6C34878D82A}">
                    <a16:rowId xmlns:a16="http://schemas.microsoft.com/office/drawing/2014/main" xmlns="" val="10002"/>
                  </a:ext>
                </a:extLst>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3919559200"/>
              </p:ext>
            </p:extLst>
          </p:nvPr>
        </p:nvGraphicFramePr>
        <p:xfrm>
          <a:off x="428596" y="3000372"/>
          <a:ext cx="8128000" cy="428628"/>
        </p:xfrm>
        <a:graphic>
          <a:graphicData uri="http://schemas.openxmlformats.org/drawingml/2006/table">
            <a:tbl>
              <a:tblPr firstRow="1" bandRow="1">
                <a:tableStyleId>{8799B23B-EC83-4686-B30A-512413B5E67A}</a:tableStyleId>
              </a:tblPr>
              <a:tblGrid>
                <a:gridCol w="3000396">
                  <a:extLst>
                    <a:ext uri="{9D8B030D-6E8A-4147-A177-3AD203B41FA5}">
                      <a16:colId xmlns:a16="http://schemas.microsoft.com/office/drawing/2014/main" xmlns="" val="2554289639"/>
                    </a:ext>
                  </a:extLst>
                </a:gridCol>
                <a:gridCol w="5127604">
                  <a:extLst>
                    <a:ext uri="{9D8B030D-6E8A-4147-A177-3AD203B41FA5}">
                      <a16:colId xmlns:a16="http://schemas.microsoft.com/office/drawing/2014/main" xmlns="" val="361596064"/>
                    </a:ext>
                  </a:extLst>
                </a:gridCol>
              </a:tblGrid>
              <a:tr h="4286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b="0" dirty="0" smtClean="0">
                          <a:latin typeface="Times New Roman" pitchFamily="18" charset="0"/>
                          <a:cs typeface="Times New Roman" pitchFamily="18" charset="0"/>
                        </a:rPr>
                        <a:t>9.Прессование  - это…</a:t>
                      </a:r>
                      <a:endParaRPr lang="ru-RU" b="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dirty="0" smtClean="0">
                          <a:latin typeface="Times New Roman" pitchFamily="18" charset="0"/>
                          <a:cs typeface="Times New Roman" pitchFamily="18" charset="0"/>
                        </a:rPr>
                        <a:t>9. Фритюрницы предназначены  для …</a:t>
                      </a:r>
                    </a:p>
                  </a:txBody>
                  <a:tcPr/>
                </a:tc>
                <a:extLst>
                  <a:ext uri="{0D108BD9-81ED-4DB2-BD59-A6C34878D82A}">
                    <a16:rowId xmlns:a16="http://schemas.microsoft.com/office/drawing/2014/main" xmlns="" val="3296580800"/>
                  </a:ext>
                </a:extLst>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smtClean="0">
                <a:solidFill>
                  <a:srgbClr val="C00000"/>
                </a:solidFill>
              </a:rPr>
              <a:t>Ключи: тема 1</a:t>
            </a:r>
            <a:endParaRPr lang="ru-RU" i="1" dirty="0">
              <a:solidFill>
                <a:srgbClr val="C00000"/>
              </a:solidFill>
            </a:endParaRPr>
          </a:p>
        </p:txBody>
      </p:sp>
      <p:graphicFrame>
        <p:nvGraphicFramePr>
          <p:cNvPr id="4" name="Содержимое 3"/>
          <p:cNvGraphicFramePr>
            <a:graphicFrameLocks noGrp="1"/>
          </p:cNvGraphicFramePr>
          <p:nvPr>
            <p:ph idx="1"/>
          </p:nvPr>
        </p:nvGraphicFramePr>
        <p:xfrm>
          <a:off x="1714480" y="1500174"/>
          <a:ext cx="5072098" cy="4286277"/>
        </p:xfrm>
        <a:graphic>
          <a:graphicData uri="http://schemas.openxmlformats.org/drawingml/2006/table">
            <a:tbl>
              <a:tblPr firstRow="1" bandRow="1">
                <a:tableStyleId>{8799B23B-EC83-4686-B30A-512413B5E67A}</a:tableStyleId>
              </a:tblPr>
              <a:tblGrid>
                <a:gridCol w="949416">
                  <a:extLst>
                    <a:ext uri="{9D8B030D-6E8A-4147-A177-3AD203B41FA5}">
                      <a16:colId xmlns:a16="http://schemas.microsoft.com/office/drawing/2014/main" xmlns="" val="20000"/>
                    </a:ext>
                  </a:extLst>
                </a:gridCol>
                <a:gridCol w="4122682">
                  <a:extLst>
                    <a:ext uri="{9D8B030D-6E8A-4147-A177-3AD203B41FA5}">
                      <a16:colId xmlns:a16="http://schemas.microsoft.com/office/drawing/2014/main" xmlns="" val="20001"/>
                    </a:ext>
                  </a:extLst>
                </a:gridCol>
              </a:tblGrid>
              <a:tr h="476253">
                <a:tc>
                  <a:txBody>
                    <a:bodyPr/>
                    <a:lstStyle/>
                    <a:p>
                      <a:r>
                        <a:rPr lang="ru-RU" sz="2400" b="1" dirty="0" smtClean="0"/>
                        <a:t>1</a:t>
                      </a:r>
                      <a:endParaRPr lang="ru-RU" sz="2400" b="1" dirty="0"/>
                    </a:p>
                  </a:txBody>
                  <a:tcPr/>
                </a:tc>
                <a:tc>
                  <a:txBody>
                    <a:bodyPr/>
                    <a:lstStyle/>
                    <a:p>
                      <a:r>
                        <a:rPr lang="ru-RU" sz="2400" b="1" dirty="0" smtClean="0"/>
                        <a:t>а</a:t>
                      </a:r>
                      <a:endParaRPr lang="ru-RU" sz="2400" b="1" dirty="0"/>
                    </a:p>
                  </a:txBody>
                  <a:tcPr/>
                </a:tc>
                <a:extLst>
                  <a:ext uri="{0D108BD9-81ED-4DB2-BD59-A6C34878D82A}">
                    <a16:rowId xmlns:a16="http://schemas.microsoft.com/office/drawing/2014/main" xmlns="" val="10000"/>
                  </a:ext>
                </a:extLst>
              </a:tr>
              <a:tr h="476253">
                <a:tc>
                  <a:txBody>
                    <a:bodyPr/>
                    <a:lstStyle/>
                    <a:p>
                      <a:r>
                        <a:rPr lang="ru-RU" sz="2400" b="1" dirty="0" smtClean="0"/>
                        <a:t>2</a:t>
                      </a:r>
                      <a:endParaRPr lang="ru-RU" sz="2400" b="1" dirty="0"/>
                    </a:p>
                  </a:txBody>
                  <a:tcPr/>
                </a:tc>
                <a:tc>
                  <a:txBody>
                    <a:bodyPr/>
                    <a:lstStyle/>
                    <a:p>
                      <a:r>
                        <a:rPr lang="ru-RU" sz="2400" b="1" dirty="0" smtClean="0"/>
                        <a:t>б</a:t>
                      </a:r>
                      <a:endParaRPr lang="ru-RU" sz="2400" b="1" dirty="0"/>
                    </a:p>
                  </a:txBody>
                  <a:tcPr/>
                </a:tc>
                <a:extLst>
                  <a:ext uri="{0D108BD9-81ED-4DB2-BD59-A6C34878D82A}">
                    <a16:rowId xmlns:a16="http://schemas.microsoft.com/office/drawing/2014/main" xmlns="" val="10001"/>
                  </a:ext>
                </a:extLst>
              </a:tr>
              <a:tr h="476253">
                <a:tc>
                  <a:txBody>
                    <a:bodyPr/>
                    <a:lstStyle/>
                    <a:p>
                      <a:r>
                        <a:rPr lang="ru-RU" sz="2400" b="1" dirty="0" smtClean="0"/>
                        <a:t>3</a:t>
                      </a:r>
                      <a:endParaRPr lang="ru-RU" sz="2400" b="1" dirty="0"/>
                    </a:p>
                  </a:txBody>
                  <a:tcPr/>
                </a:tc>
                <a:tc>
                  <a:txBody>
                    <a:bodyPr/>
                    <a:lstStyle/>
                    <a:p>
                      <a:pPr algn="just"/>
                      <a:r>
                        <a:rPr lang="ru-RU" sz="2400" b="1" dirty="0" err="1" smtClean="0"/>
                        <a:t>Лекгосъемного</a:t>
                      </a:r>
                      <a:r>
                        <a:rPr lang="ru-RU" sz="2400" b="1" dirty="0" smtClean="0"/>
                        <a:t> соединения</a:t>
                      </a:r>
                      <a:endParaRPr lang="ru-RU" sz="2400" b="1" dirty="0"/>
                    </a:p>
                  </a:txBody>
                  <a:tcPr/>
                </a:tc>
                <a:extLst>
                  <a:ext uri="{0D108BD9-81ED-4DB2-BD59-A6C34878D82A}">
                    <a16:rowId xmlns:a16="http://schemas.microsoft.com/office/drawing/2014/main" xmlns="" val="10002"/>
                  </a:ext>
                </a:extLst>
              </a:tr>
              <a:tr h="476253">
                <a:tc>
                  <a:txBody>
                    <a:bodyPr/>
                    <a:lstStyle/>
                    <a:p>
                      <a:r>
                        <a:rPr lang="ru-RU" sz="2400" b="1" dirty="0" smtClean="0"/>
                        <a:t>4</a:t>
                      </a:r>
                      <a:endParaRPr lang="ru-RU" sz="2400" b="1" dirty="0"/>
                    </a:p>
                  </a:txBody>
                  <a:tcPr/>
                </a:tc>
                <a:tc>
                  <a:txBody>
                    <a:bodyPr/>
                    <a:lstStyle/>
                    <a:p>
                      <a:r>
                        <a:rPr lang="ru-RU" sz="2400" b="1" dirty="0" smtClean="0"/>
                        <a:t>а</a:t>
                      </a:r>
                      <a:endParaRPr lang="ru-RU" sz="2400" b="1" dirty="0"/>
                    </a:p>
                  </a:txBody>
                  <a:tcPr/>
                </a:tc>
                <a:extLst>
                  <a:ext uri="{0D108BD9-81ED-4DB2-BD59-A6C34878D82A}">
                    <a16:rowId xmlns:a16="http://schemas.microsoft.com/office/drawing/2014/main" xmlns="" val="10003"/>
                  </a:ext>
                </a:extLst>
              </a:tr>
              <a:tr h="476253">
                <a:tc>
                  <a:txBody>
                    <a:bodyPr/>
                    <a:lstStyle/>
                    <a:p>
                      <a:r>
                        <a:rPr lang="ru-RU" sz="2400" b="1" dirty="0" smtClean="0"/>
                        <a:t>5</a:t>
                      </a:r>
                      <a:endParaRPr lang="ru-RU" sz="2400" b="1" dirty="0"/>
                    </a:p>
                  </a:txBody>
                  <a:tcPr/>
                </a:tc>
                <a:tc>
                  <a:txBody>
                    <a:bodyPr/>
                    <a:lstStyle/>
                    <a:p>
                      <a:r>
                        <a:rPr lang="ru-RU" sz="2400" b="1" dirty="0" smtClean="0"/>
                        <a:t>а</a:t>
                      </a:r>
                      <a:endParaRPr lang="ru-RU" sz="2400" b="1" dirty="0"/>
                    </a:p>
                  </a:txBody>
                  <a:tcPr/>
                </a:tc>
                <a:extLst>
                  <a:ext uri="{0D108BD9-81ED-4DB2-BD59-A6C34878D82A}">
                    <a16:rowId xmlns:a16="http://schemas.microsoft.com/office/drawing/2014/main" xmlns="" val="10004"/>
                  </a:ext>
                </a:extLst>
              </a:tr>
              <a:tr h="476253">
                <a:tc>
                  <a:txBody>
                    <a:bodyPr/>
                    <a:lstStyle/>
                    <a:p>
                      <a:r>
                        <a:rPr lang="ru-RU" sz="2400" b="1" dirty="0" smtClean="0"/>
                        <a:t>6</a:t>
                      </a:r>
                      <a:endParaRPr lang="ru-RU" sz="2400" b="1" dirty="0"/>
                    </a:p>
                  </a:txBody>
                  <a:tcPr/>
                </a:tc>
                <a:tc>
                  <a:txBody>
                    <a:bodyPr/>
                    <a:lstStyle/>
                    <a:p>
                      <a:r>
                        <a:rPr lang="ru-RU" sz="2400" b="1" dirty="0" smtClean="0"/>
                        <a:t>а</a:t>
                      </a:r>
                      <a:endParaRPr lang="ru-RU" sz="2400" b="1" dirty="0"/>
                    </a:p>
                  </a:txBody>
                  <a:tcPr/>
                </a:tc>
                <a:extLst>
                  <a:ext uri="{0D108BD9-81ED-4DB2-BD59-A6C34878D82A}">
                    <a16:rowId xmlns:a16="http://schemas.microsoft.com/office/drawing/2014/main" xmlns="" val="10005"/>
                  </a:ext>
                </a:extLst>
              </a:tr>
              <a:tr h="476253">
                <a:tc>
                  <a:txBody>
                    <a:bodyPr/>
                    <a:lstStyle/>
                    <a:p>
                      <a:r>
                        <a:rPr lang="ru-RU" sz="2400" b="1" dirty="0" smtClean="0"/>
                        <a:t>7</a:t>
                      </a:r>
                      <a:endParaRPr lang="ru-RU" sz="2400" b="1" dirty="0"/>
                    </a:p>
                  </a:txBody>
                  <a:tcPr/>
                </a:tc>
                <a:tc>
                  <a:txBody>
                    <a:bodyPr/>
                    <a:lstStyle/>
                    <a:p>
                      <a:r>
                        <a:rPr lang="ru-RU" sz="2400" b="1" dirty="0" smtClean="0"/>
                        <a:t>а</a:t>
                      </a:r>
                      <a:endParaRPr lang="ru-RU" sz="2400" b="1" dirty="0"/>
                    </a:p>
                  </a:txBody>
                  <a:tcPr/>
                </a:tc>
                <a:extLst>
                  <a:ext uri="{0D108BD9-81ED-4DB2-BD59-A6C34878D82A}">
                    <a16:rowId xmlns:a16="http://schemas.microsoft.com/office/drawing/2014/main" xmlns="" val="10006"/>
                  </a:ext>
                </a:extLst>
              </a:tr>
              <a:tr h="476253">
                <a:tc>
                  <a:txBody>
                    <a:bodyPr/>
                    <a:lstStyle/>
                    <a:p>
                      <a:r>
                        <a:rPr lang="ru-RU" sz="2400" b="1" dirty="0" smtClean="0"/>
                        <a:t>8</a:t>
                      </a:r>
                      <a:endParaRPr lang="ru-RU" sz="2400" b="1" dirty="0"/>
                    </a:p>
                  </a:txBody>
                  <a:tcPr/>
                </a:tc>
                <a:tc>
                  <a:txBody>
                    <a:bodyPr/>
                    <a:lstStyle/>
                    <a:p>
                      <a:r>
                        <a:rPr lang="ru-RU" sz="2400" b="1" dirty="0" smtClean="0"/>
                        <a:t>б</a:t>
                      </a:r>
                      <a:endParaRPr lang="ru-RU" sz="2400" b="1" dirty="0"/>
                    </a:p>
                  </a:txBody>
                  <a:tcPr/>
                </a:tc>
                <a:extLst>
                  <a:ext uri="{0D108BD9-81ED-4DB2-BD59-A6C34878D82A}">
                    <a16:rowId xmlns:a16="http://schemas.microsoft.com/office/drawing/2014/main" xmlns="" val="10007"/>
                  </a:ext>
                </a:extLst>
              </a:tr>
              <a:tr h="476253">
                <a:tc>
                  <a:txBody>
                    <a:bodyPr/>
                    <a:lstStyle/>
                    <a:p>
                      <a:r>
                        <a:rPr lang="ru-RU" sz="2400" b="1" dirty="0" smtClean="0"/>
                        <a:t>9</a:t>
                      </a:r>
                      <a:endParaRPr lang="ru-RU" sz="2400" b="1" dirty="0"/>
                    </a:p>
                  </a:txBody>
                  <a:tcPr/>
                </a:tc>
                <a:tc>
                  <a:txBody>
                    <a:bodyPr/>
                    <a:lstStyle/>
                    <a:p>
                      <a:r>
                        <a:rPr lang="ru-RU" sz="2400" b="1" dirty="0" smtClean="0"/>
                        <a:t>б</a:t>
                      </a:r>
                      <a:endParaRPr lang="ru-RU" sz="2400" b="1" dirty="0"/>
                    </a:p>
                  </a:txBody>
                  <a:tcPr/>
                </a:tc>
                <a:extLst>
                  <a:ext uri="{0D108BD9-81ED-4DB2-BD59-A6C34878D82A}">
                    <a16:rowId xmlns:a16="http://schemas.microsoft.com/office/drawing/2014/main" xmlns="" val="10008"/>
                  </a:ext>
                </a:extLst>
              </a:tr>
            </a:tbl>
          </a:graphicData>
        </a:graphic>
      </p:graphicFrame>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8922" y="1340768"/>
            <a:ext cx="2378075" cy="283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C:\Users\pck-teh1\Desktop\WhatsApp Image 2022-03-01 at 14.50.24 (4).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6579" y="3573016"/>
            <a:ext cx="2332628" cy="31101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31656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smtClean="0">
                <a:solidFill>
                  <a:srgbClr val="C00000"/>
                </a:solidFill>
              </a:rPr>
              <a:t>Ключи: тема 2</a:t>
            </a:r>
            <a:endParaRPr lang="ru-RU" i="1" dirty="0">
              <a:solidFill>
                <a:srgbClr val="C00000"/>
              </a:solidFill>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val="2640429211"/>
              </p:ext>
            </p:extLst>
          </p:nvPr>
        </p:nvGraphicFramePr>
        <p:xfrm>
          <a:off x="1714480" y="1500174"/>
          <a:ext cx="5072098" cy="4286277"/>
        </p:xfrm>
        <a:graphic>
          <a:graphicData uri="http://schemas.openxmlformats.org/drawingml/2006/table">
            <a:tbl>
              <a:tblPr firstRow="1" bandRow="1">
                <a:tableStyleId>{8799B23B-EC83-4686-B30A-512413B5E67A}</a:tableStyleId>
              </a:tblPr>
              <a:tblGrid>
                <a:gridCol w="949416">
                  <a:extLst>
                    <a:ext uri="{9D8B030D-6E8A-4147-A177-3AD203B41FA5}">
                      <a16:colId xmlns:a16="http://schemas.microsoft.com/office/drawing/2014/main" xmlns="" val="20000"/>
                    </a:ext>
                  </a:extLst>
                </a:gridCol>
                <a:gridCol w="4122682">
                  <a:extLst>
                    <a:ext uri="{9D8B030D-6E8A-4147-A177-3AD203B41FA5}">
                      <a16:colId xmlns:a16="http://schemas.microsoft.com/office/drawing/2014/main" xmlns="" val="20001"/>
                    </a:ext>
                  </a:extLst>
                </a:gridCol>
              </a:tblGrid>
              <a:tr h="476253">
                <a:tc>
                  <a:txBody>
                    <a:bodyPr/>
                    <a:lstStyle/>
                    <a:p>
                      <a:r>
                        <a:rPr lang="ru-RU" sz="2400" b="1" dirty="0" smtClean="0"/>
                        <a:t>1</a:t>
                      </a:r>
                      <a:endParaRPr lang="ru-RU" sz="2400" b="1" dirty="0"/>
                    </a:p>
                  </a:txBody>
                  <a:tcPr/>
                </a:tc>
                <a:tc>
                  <a:txBody>
                    <a:bodyPr/>
                    <a:lstStyle/>
                    <a:p>
                      <a:r>
                        <a:rPr lang="ru-RU" sz="2400" b="1" dirty="0" smtClean="0"/>
                        <a:t>а</a:t>
                      </a:r>
                      <a:endParaRPr lang="ru-RU" sz="2400" b="1" dirty="0"/>
                    </a:p>
                  </a:txBody>
                  <a:tcPr/>
                </a:tc>
                <a:extLst>
                  <a:ext uri="{0D108BD9-81ED-4DB2-BD59-A6C34878D82A}">
                    <a16:rowId xmlns:a16="http://schemas.microsoft.com/office/drawing/2014/main" xmlns="" val="10000"/>
                  </a:ext>
                </a:extLst>
              </a:tr>
              <a:tr h="476253">
                <a:tc>
                  <a:txBody>
                    <a:bodyPr/>
                    <a:lstStyle/>
                    <a:p>
                      <a:r>
                        <a:rPr lang="ru-RU" sz="2400" b="1" dirty="0" smtClean="0"/>
                        <a:t>2</a:t>
                      </a:r>
                      <a:endParaRPr lang="ru-RU" sz="2400" b="1" dirty="0"/>
                    </a:p>
                  </a:txBody>
                  <a:tcPr/>
                </a:tc>
                <a:tc>
                  <a:txBody>
                    <a:bodyPr/>
                    <a:lstStyle/>
                    <a:p>
                      <a:r>
                        <a:rPr lang="ru-RU" sz="2400" b="1" dirty="0" smtClean="0"/>
                        <a:t>деление</a:t>
                      </a:r>
                      <a:endParaRPr lang="ru-RU" sz="2400" b="1" dirty="0"/>
                    </a:p>
                  </a:txBody>
                  <a:tcPr/>
                </a:tc>
                <a:extLst>
                  <a:ext uri="{0D108BD9-81ED-4DB2-BD59-A6C34878D82A}">
                    <a16:rowId xmlns:a16="http://schemas.microsoft.com/office/drawing/2014/main" xmlns="" val="10001"/>
                  </a:ext>
                </a:extLst>
              </a:tr>
              <a:tr h="476253">
                <a:tc>
                  <a:txBody>
                    <a:bodyPr/>
                    <a:lstStyle/>
                    <a:p>
                      <a:r>
                        <a:rPr lang="ru-RU" sz="2400" b="1" dirty="0" smtClean="0"/>
                        <a:t>3</a:t>
                      </a:r>
                      <a:endParaRPr lang="ru-RU" sz="2400" b="1" dirty="0"/>
                    </a:p>
                  </a:txBody>
                  <a:tcPr/>
                </a:tc>
                <a:tc>
                  <a:txBody>
                    <a:bodyPr/>
                    <a:lstStyle/>
                    <a:p>
                      <a:pPr algn="just"/>
                      <a:r>
                        <a:rPr lang="ru-RU" sz="2400" b="1" dirty="0" smtClean="0"/>
                        <a:t>формирование</a:t>
                      </a:r>
                      <a:endParaRPr lang="ru-RU" sz="2400" b="1" dirty="0"/>
                    </a:p>
                  </a:txBody>
                  <a:tcPr/>
                </a:tc>
                <a:extLst>
                  <a:ext uri="{0D108BD9-81ED-4DB2-BD59-A6C34878D82A}">
                    <a16:rowId xmlns:a16="http://schemas.microsoft.com/office/drawing/2014/main" xmlns="" val="10002"/>
                  </a:ext>
                </a:extLst>
              </a:tr>
              <a:tr h="476253">
                <a:tc>
                  <a:txBody>
                    <a:bodyPr/>
                    <a:lstStyle/>
                    <a:p>
                      <a:r>
                        <a:rPr lang="ru-RU" sz="2400" b="1" dirty="0" smtClean="0"/>
                        <a:t>4</a:t>
                      </a:r>
                      <a:endParaRPr lang="ru-RU" sz="2400" b="1" dirty="0"/>
                    </a:p>
                  </a:txBody>
                  <a:tcPr/>
                </a:tc>
                <a:tc>
                  <a:txBody>
                    <a:bodyPr/>
                    <a:lstStyle/>
                    <a:p>
                      <a:r>
                        <a:rPr lang="ru-RU" sz="2400" b="1" dirty="0" err="1" smtClean="0"/>
                        <a:t>а,б</a:t>
                      </a:r>
                      <a:endParaRPr lang="ru-RU" sz="2400" b="1" dirty="0"/>
                    </a:p>
                  </a:txBody>
                  <a:tcPr/>
                </a:tc>
                <a:extLst>
                  <a:ext uri="{0D108BD9-81ED-4DB2-BD59-A6C34878D82A}">
                    <a16:rowId xmlns:a16="http://schemas.microsoft.com/office/drawing/2014/main" xmlns="" val="10003"/>
                  </a:ext>
                </a:extLst>
              </a:tr>
              <a:tr h="476253">
                <a:tc>
                  <a:txBody>
                    <a:bodyPr/>
                    <a:lstStyle/>
                    <a:p>
                      <a:r>
                        <a:rPr lang="ru-RU" sz="2400" b="1" dirty="0" smtClean="0"/>
                        <a:t>5</a:t>
                      </a:r>
                      <a:endParaRPr lang="ru-RU" sz="2400" b="1" dirty="0"/>
                    </a:p>
                  </a:txBody>
                  <a:tcPr/>
                </a:tc>
                <a:tc>
                  <a:txBody>
                    <a:bodyPr/>
                    <a:lstStyle/>
                    <a:p>
                      <a:r>
                        <a:rPr lang="ru-RU" sz="2400" b="1" dirty="0" smtClean="0"/>
                        <a:t>в</a:t>
                      </a:r>
                      <a:endParaRPr lang="ru-RU" sz="2400" b="1" dirty="0"/>
                    </a:p>
                  </a:txBody>
                  <a:tcPr/>
                </a:tc>
                <a:extLst>
                  <a:ext uri="{0D108BD9-81ED-4DB2-BD59-A6C34878D82A}">
                    <a16:rowId xmlns:a16="http://schemas.microsoft.com/office/drawing/2014/main" xmlns="" val="10004"/>
                  </a:ext>
                </a:extLst>
              </a:tr>
              <a:tr h="476253">
                <a:tc>
                  <a:txBody>
                    <a:bodyPr/>
                    <a:lstStyle/>
                    <a:p>
                      <a:r>
                        <a:rPr lang="ru-RU" sz="2400" b="1" dirty="0" smtClean="0"/>
                        <a:t>6</a:t>
                      </a:r>
                      <a:endParaRPr lang="ru-RU" sz="2400" b="1" dirty="0"/>
                    </a:p>
                  </a:txBody>
                  <a:tcPr/>
                </a:tc>
                <a:tc>
                  <a:txBody>
                    <a:bodyPr/>
                    <a:lstStyle/>
                    <a:p>
                      <a:r>
                        <a:rPr lang="ru-RU" sz="2400" b="1" dirty="0" smtClean="0"/>
                        <a:t>в</a:t>
                      </a:r>
                      <a:endParaRPr lang="ru-RU" sz="2400" b="1" dirty="0"/>
                    </a:p>
                  </a:txBody>
                  <a:tcPr/>
                </a:tc>
                <a:extLst>
                  <a:ext uri="{0D108BD9-81ED-4DB2-BD59-A6C34878D82A}">
                    <a16:rowId xmlns:a16="http://schemas.microsoft.com/office/drawing/2014/main" xmlns="" val="10005"/>
                  </a:ext>
                </a:extLst>
              </a:tr>
              <a:tr h="476253">
                <a:tc>
                  <a:txBody>
                    <a:bodyPr/>
                    <a:lstStyle/>
                    <a:p>
                      <a:r>
                        <a:rPr lang="ru-RU" sz="2400" b="1" dirty="0" smtClean="0"/>
                        <a:t>7</a:t>
                      </a:r>
                      <a:endParaRPr lang="ru-RU" sz="2400" b="1" dirty="0"/>
                    </a:p>
                  </a:txBody>
                  <a:tcPr/>
                </a:tc>
                <a:tc>
                  <a:txBody>
                    <a:bodyPr/>
                    <a:lstStyle/>
                    <a:p>
                      <a:r>
                        <a:rPr lang="ru-RU" sz="2400" b="1" dirty="0" smtClean="0"/>
                        <a:t>а</a:t>
                      </a:r>
                      <a:endParaRPr lang="ru-RU" sz="2400" b="1" dirty="0"/>
                    </a:p>
                  </a:txBody>
                  <a:tcPr/>
                </a:tc>
                <a:extLst>
                  <a:ext uri="{0D108BD9-81ED-4DB2-BD59-A6C34878D82A}">
                    <a16:rowId xmlns:a16="http://schemas.microsoft.com/office/drawing/2014/main" xmlns="" val="10006"/>
                  </a:ext>
                </a:extLst>
              </a:tr>
              <a:tr h="476253">
                <a:tc>
                  <a:txBody>
                    <a:bodyPr/>
                    <a:lstStyle/>
                    <a:p>
                      <a:r>
                        <a:rPr lang="ru-RU" sz="2400" b="1" dirty="0" smtClean="0"/>
                        <a:t>8</a:t>
                      </a:r>
                      <a:endParaRPr lang="ru-RU" sz="2400" b="1" dirty="0"/>
                    </a:p>
                  </a:txBody>
                  <a:tcPr/>
                </a:tc>
                <a:tc>
                  <a:txBody>
                    <a:bodyPr/>
                    <a:lstStyle/>
                    <a:p>
                      <a:r>
                        <a:rPr lang="ru-RU" sz="2400" b="1" dirty="0" smtClean="0"/>
                        <a:t>а</a:t>
                      </a:r>
                      <a:endParaRPr lang="ru-RU" sz="2400" b="1" dirty="0"/>
                    </a:p>
                  </a:txBody>
                  <a:tcPr/>
                </a:tc>
                <a:extLst>
                  <a:ext uri="{0D108BD9-81ED-4DB2-BD59-A6C34878D82A}">
                    <a16:rowId xmlns:a16="http://schemas.microsoft.com/office/drawing/2014/main" xmlns="" val="10007"/>
                  </a:ext>
                </a:extLst>
              </a:tr>
              <a:tr h="476253">
                <a:tc>
                  <a:txBody>
                    <a:bodyPr/>
                    <a:lstStyle/>
                    <a:p>
                      <a:r>
                        <a:rPr lang="ru-RU" sz="2400" b="1" dirty="0" smtClean="0"/>
                        <a:t>9</a:t>
                      </a:r>
                      <a:endParaRPr lang="ru-RU" sz="2400" b="1" dirty="0"/>
                    </a:p>
                  </a:txBody>
                  <a:tcPr/>
                </a:tc>
                <a:tc>
                  <a:txBody>
                    <a:bodyPr/>
                    <a:lstStyle/>
                    <a:p>
                      <a:r>
                        <a:rPr lang="ru-RU" sz="2400" b="1" dirty="0" smtClean="0"/>
                        <a:t>горячей водой</a:t>
                      </a:r>
                      <a:endParaRPr lang="ru-RU" sz="2400" b="1" dirty="0"/>
                    </a:p>
                  </a:txBody>
                  <a:tcPr/>
                </a:tc>
                <a:extLst>
                  <a:ext uri="{0D108BD9-81ED-4DB2-BD59-A6C34878D82A}">
                    <a16:rowId xmlns:a16="http://schemas.microsoft.com/office/drawing/2014/main" xmlns="" val="10008"/>
                  </a:ext>
                </a:extLst>
              </a:tr>
            </a:tbl>
          </a:graphicData>
        </a:graphic>
      </p:graphicFrame>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8264" y="404664"/>
            <a:ext cx="2030413"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7777" y="2736843"/>
            <a:ext cx="2120900" cy="283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83045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648072"/>
          </a:xfrm>
        </p:spPr>
        <p:txBody>
          <a:bodyPr>
            <a:normAutofit fontScale="90000"/>
          </a:bodyPr>
          <a:lstStyle/>
          <a:p>
            <a:pPr algn="l"/>
            <a:r>
              <a:rPr lang="ru-RU" i="1" dirty="0" err="1" smtClean="0">
                <a:solidFill>
                  <a:srgbClr val="C00000"/>
                </a:solidFill>
                <a:latin typeface="Times New Roman" pitchFamily="18" charset="0"/>
                <a:cs typeface="Times New Roman" pitchFamily="18" charset="0"/>
              </a:rPr>
              <a:t>Ключи:тема</a:t>
            </a:r>
            <a:r>
              <a:rPr lang="ru-RU" i="1" dirty="0" smtClean="0">
                <a:solidFill>
                  <a:srgbClr val="C00000"/>
                </a:solidFill>
                <a:latin typeface="Times New Roman" pitchFamily="18" charset="0"/>
                <a:cs typeface="Times New Roman" pitchFamily="18" charset="0"/>
              </a:rPr>
              <a:t> </a:t>
            </a:r>
            <a:r>
              <a:rPr lang="ru-RU" sz="3600" i="1" dirty="0" smtClean="0">
                <a:solidFill>
                  <a:srgbClr val="C00000"/>
                </a:solidFill>
                <a:latin typeface="Times New Roman" pitchFamily="18" charset="0"/>
                <a:cs typeface="Times New Roman" pitchFamily="18" charset="0"/>
              </a:rPr>
              <a:t>3</a:t>
            </a:r>
            <a:r>
              <a:rPr lang="ru-RU" sz="1800" i="1" dirty="0" smtClean="0">
                <a:solidFill>
                  <a:srgbClr val="C00000"/>
                </a:solidFill>
                <a:latin typeface="Times New Roman" pitchFamily="18" charset="0"/>
                <a:cs typeface="Times New Roman" pitchFamily="18" charset="0"/>
              </a:rPr>
              <a:t> </a:t>
            </a:r>
            <a:r>
              <a:rPr lang="ru-RU" sz="2700" i="1" dirty="0" smtClean="0">
                <a:solidFill>
                  <a:srgbClr val="C00000"/>
                </a:solidFill>
                <a:latin typeface="Times New Roman" pitchFamily="18" charset="0"/>
                <a:cs typeface="Times New Roman" pitchFamily="18" charset="0"/>
              </a:rPr>
              <a:t>тепловое оборудование</a:t>
            </a:r>
            <a:endParaRPr lang="ru-RU" sz="2700" i="1" dirty="0">
              <a:solidFill>
                <a:srgbClr val="C00000"/>
              </a:solidFill>
              <a:latin typeface="Times New Roman" pitchFamily="18" charset="0"/>
              <a:cs typeface="Times New Roman" pitchFamily="18" charset="0"/>
            </a:endParaRPr>
          </a:p>
        </p:txBody>
      </p:sp>
      <p:graphicFrame>
        <p:nvGraphicFramePr>
          <p:cNvPr id="5" name="Содержимое 4"/>
          <p:cNvGraphicFramePr>
            <a:graphicFrameLocks noGrp="1"/>
          </p:cNvGraphicFramePr>
          <p:nvPr>
            <p:ph idx="1"/>
            <p:extLst>
              <p:ext uri="{D42A27DB-BD31-4B8C-83A1-F6EECF244321}">
                <p14:modId xmlns:p14="http://schemas.microsoft.com/office/powerpoint/2010/main" val="3360541576"/>
              </p:ext>
            </p:extLst>
          </p:nvPr>
        </p:nvGraphicFramePr>
        <p:xfrm>
          <a:off x="428596" y="764705"/>
          <a:ext cx="6447660" cy="6050280"/>
        </p:xfrm>
        <a:graphic>
          <a:graphicData uri="http://schemas.openxmlformats.org/drawingml/2006/table">
            <a:tbl>
              <a:tblPr firstRow="1" bandRow="1">
                <a:tableStyleId>{8799B23B-EC83-4686-B30A-512413B5E67A}</a:tableStyleId>
              </a:tblPr>
              <a:tblGrid>
                <a:gridCol w="714380">
                  <a:extLst>
                    <a:ext uri="{9D8B030D-6E8A-4147-A177-3AD203B41FA5}">
                      <a16:colId xmlns:a16="http://schemas.microsoft.com/office/drawing/2014/main" xmlns="" val="20000"/>
                    </a:ext>
                  </a:extLst>
                </a:gridCol>
                <a:gridCol w="5733280">
                  <a:extLst>
                    <a:ext uri="{9D8B030D-6E8A-4147-A177-3AD203B41FA5}">
                      <a16:colId xmlns:a16="http://schemas.microsoft.com/office/drawing/2014/main" xmlns="" val="20001"/>
                    </a:ext>
                  </a:extLst>
                </a:gridCol>
              </a:tblGrid>
              <a:tr h="1296143">
                <a:tc>
                  <a:txBody>
                    <a:bodyPr/>
                    <a:lstStyle/>
                    <a:p>
                      <a:r>
                        <a:rPr lang="ru-RU" sz="1600" b="0" dirty="0" smtClean="0"/>
                        <a:t>1</a:t>
                      </a:r>
                      <a:endParaRPr lang="ru-RU" sz="1600" b="0" dirty="0"/>
                    </a:p>
                  </a:txBody>
                  <a:tcPr/>
                </a:tc>
                <a:tc>
                  <a:txBody>
                    <a:bodyPr/>
                    <a:lstStyle/>
                    <a:p>
                      <a:r>
                        <a:rPr lang="ru-RU" sz="1600" b="0" dirty="0" smtClean="0">
                          <a:latin typeface="Times New Roman" pitchFamily="18" charset="0"/>
                          <a:cs typeface="Times New Roman" pitchFamily="18" charset="0"/>
                        </a:rPr>
                        <a:t>термический процесс, представляющий собой комплекс сложных физических, химических, физико-химических, </a:t>
                      </a:r>
                      <a:r>
                        <a:rPr lang="ru-RU" sz="1600" b="0" dirty="0" err="1" smtClean="0">
                          <a:latin typeface="Times New Roman" pitchFamily="18" charset="0"/>
                          <a:cs typeface="Times New Roman" pitchFamily="18" charset="0"/>
                        </a:rPr>
                        <a:t>тепломассообменных</a:t>
                      </a:r>
                      <a:r>
                        <a:rPr lang="ru-RU" sz="1600" b="0" dirty="0" smtClean="0">
                          <a:latin typeface="Times New Roman" pitchFamily="18" charset="0"/>
                          <a:cs typeface="Times New Roman" pitchFamily="18" charset="0"/>
                        </a:rPr>
                        <a:t> изменений структуры, объёма и свойств продукта, в результате которых готовое изделие приобретает специфический вкус, запах, цвет и т. д.</a:t>
                      </a:r>
                      <a:endParaRPr lang="ru-RU" sz="1600" b="0" dirty="0"/>
                    </a:p>
                  </a:txBody>
                  <a:tcPr/>
                </a:tc>
                <a:extLst>
                  <a:ext uri="{0D108BD9-81ED-4DB2-BD59-A6C34878D82A}">
                    <a16:rowId xmlns:a16="http://schemas.microsoft.com/office/drawing/2014/main" xmlns="" val="10000"/>
                  </a:ext>
                </a:extLst>
              </a:tr>
              <a:tr h="273535">
                <a:tc>
                  <a:txBody>
                    <a:bodyPr/>
                    <a:lstStyle/>
                    <a:p>
                      <a:r>
                        <a:rPr lang="ru-RU" sz="1600" b="0" dirty="0" smtClean="0"/>
                        <a:t>2</a:t>
                      </a:r>
                      <a:endParaRPr lang="ru-RU" sz="1600" b="0" dirty="0"/>
                    </a:p>
                  </a:txBody>
                  <a:tcPr/>
                </a:tc>
                <a:tc>
                  <a:txBody>
                    <a:bodyPr/>
                    <a:lstStyle/>
                    <a:p>
                      <a:r>
                        <a:rPr lang="ru-RU" sz="1600" b="0" dirty="0" smtClean="0"/>
                        <a:t>а</a:t>
                      </a:r>
                      <a:endParaRPr lang="ru-RU" sz="1600" b="0" dirty="0"/>
                    </a:p>
                  </a:txBody>
                  <a:tcPr/>
                </a:tc>
                <a:extLst>
                  <a:ext uri="{0D108BD9-81ED-4DB2-BD59-A6C34878D82A}">
                    <a16:rowId xmlns:a16="http://schemas.microsoft.com/office/drawing/2014/main" xmlns="" val="10001"/>
                  </a:ext>
                </a:extLst>
              </a:tr>
              <a:tr h="298295">
                <a:tc>
                  <a:txBody>
                    <a:bodyPr/>
                    <a:lstStyle/>
                    <a:p>
                      <a:r>
                        <a:rPr lang="ru-RU" sz="1600" b="0" dirty="0" smtClean="0"/>
                        <a:t>3</a:t>
                      </a:r>
                      <a:endParaRPr lang="ru-RU" sz="1600" b="0" dirty="0"/>
                    </a:p>
                  </a:txBody>
                  <a:tcPr/>
                </a:tc>
                <a:tc>
                  <a:txBody>
                    <a:bodyPr/>
                    <a:lstStyle/>
                    <a:p>
                      <a:r>
                        <a:rPr lang="ru-RU" sz="1600" b="0" dirty="0" smtClean="0"/>
                        <a:t>б</a:t>
                      </a:r>
                      <a:endParaRPr lang="ru-RU" sz="1600" b="0" dirty="0"/>
                    </a:p>
                  </a:txBody>
                  <a:tcPr/>
                </a:tc>
                <a:extLst>
                  <a:ext uri="{0D108BD9-81ED-4DB2-BD59-A6C34878D82A}">
                    <a16:rowId xmlns:a16="http://schemas.microsoft.com/office/drawing/2014/main" xmlns="" val="10002"/>
                  </a:ext>
                </a:extLst>
              </a:tr>
              <a:tr h="1691207">
                <a:tc>
                  <a:txBody>
                    <a:bodyPr/>
                    <a:lstStyle/>
                    <a:p>
                      <a:r>
                        <a:rPr lang="ru-RU" sz="1600" b="0" dirty="0" smtClean="0"/>
                        <a:t>4</a:t>
                      </a:r>
                      <a:endParaRPr lang="ru-RU" sz="1600"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dirty="0" err="1" smtClean="0">
                          <a:latin typeface="Times New Roman" pitchFamily="18" charset="0"/>
                          <a:cs typeface="Times New Roman" pitchFamily="18" charset="0"/>
                        </a:rPr>
                        <a:t>пароконвектомат</a:t>
                      </a:r>
                      <a:r>
                        <a:rPr lang="ru-RU" sz="1600" dirty="0" smtClean="0">
                          <a:latin typeface="Times New Roman" pitchFamily="18" charset="0"/>
                          <a:cs typeface="Times New Roman" pitchFamily="18" charset="0"/>
                        </a:rPr>
                        <a:t> — печь, приготовление продуктов в которой осуществляется благодаря конвекции воздуха, нагретого мощными </a:t>
                      </a:r>
                      <a:r>
                        <a:rPr lang="ru-RU" sz="1600" dirty="0" err="1" smtClean="0">
                          <a:latin typeface="Times New Roman" pitchFamily="18" charset="0"/>
                          <a:cs typeface="Times New Roman" pitchFamily="18" charset="0"/>
                        </a:rPr>
                        <a:t>ТЭНами</a:t>
                      </a:r>
                      <a:r>
                        <a:rPr lang="ru-RU" sz="1600" dirty="0" smtClean="0">
                          <a:latin typeface="Times New Roman" pitchFamily="18" charset="0"/>
                          <a:cs typeface="Times New Roman" pitchFamily="18" charset="0"/>
                        </a:rPr>
                        <a:t>, в смеси с паром (или без него), образующимся в данной печи, а также с применением различного количества </a:t>
                      </a:r>
                      <a:r>
                        <a:rPr lang="ru-RU" sz="1600" dirty="0" err="1" smtClean="0">
                          <a:latin typeface="Times New Roman" pitchFamily="18" charset="0"/>
                          <a:cs typeface="Times New Roman" pitchFamily="18" charset="0"/>
                        </a:rPr>
                        <a:t>гастроемкостей</a:t>
                      </a:r>
                      <a:r>
                        <a:rPr lang="ru-RU" sz="1600" dirty="0" smtClean="0">
                          <a:latin typeface="Times New Roman" pitchFamily="18" charset="0"/>
                          <a:cs typeface="Times New Roman" pitchFamily="18" charset="0"/>
                        </a:rPr>
                        <a:t>. Заменяет собой пароварку, жарочный шкаф, конвекционную печь, плиту, сковороду.</a:t>
                      </a:r>
                    </a:p>
                  </a:txBody>
                  <a:tcPr/>
                </a:tc>
                <a:extLst>
                  <a:ext uri="{0D108BD9-81ED-4DB2-BD59-A6C34878D82A}">
                    <a16:rowId xmlns:a16="http://schemas.microsoft.com/office/drawing/2014/main" xmlns="" val="10003"/>
                  </a:ext>
                </a:extLst>
              </a:tr>
              <a:tr h="370840">
                <a:tc>
                  <a:txBody>
                    <a:bodyPr/>
                    <a:lstStyle/>
                    <a:p>
                      <a:r>
                        <a:rPr lang="ru-RU" sz="1600" b="0" dirty="0" smtClean="0"/>
                        <a:t>5</a:t>
                      </a:r>
                      <a:endParaRPr lang="ru-RU" sz="1600" b="0" dirty="0"/>
                    </a:p>
                  </a:txBody>
                  <a:tcPr/>
                </a:tc>
                <a:tc>
                  <a:txBody>
                    <a:bodyPr/>
                    <a:lstStyle/>
                    <a:p>
                      <a:r>
                        <a:rPr lang="ru-RU" sz="1600" b="0" dirty="0" smtClean="0"/>
                        <a:t>б</a:t>
                      </a:r>
                      <a:endParaRPr lang="ru-RU" sz="1600" b="0" dirty="0"/>
                    </a:p>
                  </a:txBody>
                  <a:tcPr/>
                </a:tc>
                <a:extLst>
                  <a:ext uri="{0D108BD9-81ED-4DB2-BD59-A6C34878D82A}">
                    <a16:rowId xmlns:a16="http://schemas.microsoft.com/office/drawing/2014/main" xmlns="" val="10004"/>
                  </a:ext>
                </a:extLst>
              </a:tr>
              <a:tr h="370840">
                <a:tc>
                  <a:txBody>
                    <a:bodyPr/>
                    <a:lstStyle/>
                    <a:p>
                      <a:r>
                        <a:rPr lang="ru-RU" sz="1600" b="0" dirty="0" smtClean="0"/>
                        <a:t>6</a:t>
                      </a:r>
                      <a:endParaRPr lang="ru-RU" sz="1600" b="0" dirty="0"/>
                    </a:p>
                  </a:txBody>
                  <a:tcPr/>
                </a:tc>
                <a:tc>
                  <a:txBody>
                    <a:bodyPr/>
                    <a:lstStyle/>
                    <a:p>
                      <a:r>
                        <a:rPr lang="ru-RU" sz="1600" b="0" dirty="0" smtClean="0"/>
                        <a:t>в</a:t>
                      </a:r>
                      <a:endParaRPr lang="ru-RU" sz="1600" b="0" dirty="0"/>
                    </a:p>
                  </a:txBody>
                  <a:tcPr/>
                </a:tc>
                <a:extLst>
                  <a:ext uri="{0D108BD9-81ED-4DB2-BD59-A6C34878D82A}">
                    <a16:rowId xmlns:a16="http://schemas.microsoft.com/office/drawing/2014/main" xmlns="" val="10005"/>
                  </a:ext>
                </a:extLst>
              </a:tr>
              <a:tr h="370840">
                <a:tc>
                  <a:txBody>
                    <a:bodyPr/>
                    <a:lstStyle/>
                    <a:p>
                      <a:r>
                        <a:rPr lang="ru-RU" sz="1600" b="0" dirty="0" smtClean="0"/>
                        <a:t>7</a:t>
                      </a:r>
                      <a:endParaRPr lang="ru-RU" sz="1600" b="0" dirty="0"/>
                    </a:p>
                  </a:txBody>
                  <a:tcPr/>
                </a:tc>
                <a:tc>
                  <a:txBody>
                    <a:bodyPr/>
                    <a:lstStyle/>
                    <a:p>
                      <a:r>
                        <a:rPr lang="ru-RU" sz="1600" b="0" dirty="0" smtClean="0"/>
                        <a:t>б</a:t>
                      </a:r>
                      <a:endParaRPr lang="ru-RU" sz="1600" b="0" dirty="0"/>
                    </a:p>
                  </a:txBody>
                  <a:tcPr/>
                </a:tc>
                <a:extLst>
                  <a:ext uri="{0D108BD9-81ED-4DB2-BD59-A6C34878D82A}">
                    <a16:rowId xmlns:a16="http://schemas.microsoft.com/office/drawing/2014/main" xmlns="" val="10006"/>
                  </a:ext>
                </a:extLst>
              </a:tr>
              <a:tr h="370840">
                <a:tc>
                  <a:txBody>
                    <a:bodyPr/>
                    <a:lstStyle/>
                    <a:p>
                      <a:r>
                        <a:rPr lang="ru-RU" sz="1600" b="0" dirty="0" smtClean="0"/>
                        <a:t>8</a:t>
                      </a:r>
                      <a:endParaRPr lang="ru-RU" sz="1600"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dirty="0" smtClean="0">
                          <a:latin typeface="Times New Roman" pitchFamily="18" charset="0"/>
                          <a:cs typeface="Times New Roman" pitchFamily="18" charset="0"/>
                        </a:rPr>
                        <a:t>прессование  - это процесс, при которым обрабатываемое сырье подвергается давлению. </a:t>
                      </a:r>
                    </a:p>
                  </a:txBody>
                  <a:tcPr/>
                </a:tc>
                <a:extLst>
                  <a:ext uri="{0D108BD9-81ED-4DB2-BD59-A6C34878D82A}">
                    <a16:rowId xmlns:a16="http://schemas.microsoft.com/office/drawing/2014/main" xmlns="" val="10007"/>
                  </a:ext>
                </a:extLst>
              </a:tr>
              <a:tr h="370840">
                <a:tc>
                  <a:txBody>
                    <a:bodyPr/>
                    <a:lstStyle/>
                    <a:p>
                      <a:r>
                        <a:rPr lang="ru-RU" sz="1600" b="0" dirty="0" smtClean="0"/>
                        <a:t>9</a:t>
                      </a:r>
                      <a:endParaRPr lang="ru-RU" sz="1600" b="0" dirty="0"/>
                    </a:p>
                  </a:txBody>
                  <a:tcPr/>
                </a:tc>
                <a:tc>
                  <a:txBody>
                    <a:bodyPr/>
                    <a:lstStyle/>
                    <a:p>
                      <a:r>
                        <a:rPr lang="ru-RU" sz="1600" dirty="0" smtClean="0">
                          <a:latin typeface="Times New Roman" pitchFamily="18" charset="0"/>
                          <a:cs typeface="Times New Roman" pitchFamily="18" charset="0"/>
                        </a:rPr>
                        <a:t>для жарки кулинарных и кондитерских изделий в большом количестве жира, нагретого до температуры 160-180°С.</a:t>
                      </a:r>
                      <a:endParaRPr lang="ru-RU" sz="1600" b="0" dirty="0"/>
                    </a:p>
                  </a:txBody>
                  <a:tcPr/>
                </a:tc>
                <a:extLst>
                  <a:ext uri="{0D108BD9-81ED-4DB2-BD59-A6C34878D82A}">
                    <a16:rowId xmlns:a16="http://schemas.microsoft.com/office/drawing/2014/main" xmlns="" val="10008"/>
                  </a:ext>
                </a:extLst>
              </a:tr>
            </a:tbl>
          </a:graphicData>
        </a:graphic>
      </p:graphicFrame>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4248" y="188640"/>
            <a:ext cx="2232248" cy="3170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14290"/>
            <a:ext cx="8401080" cy="6215106"/>
          </a:xfrm>
        </p:spPr>
        <p:txBody>
          <a:bodyPr>
            <a:normAutofit fontScale="55000" lnSpcReduction="20000"/>
          </a:bodyPr>
          <a:lstStyle/>
          <a:p>
            <a:pPr algn="ctr">
              <a:buNone/>
            </a:pPr>
            <a:r>
              <a:rPr lang="ru-RU" dirty="0" smtClean="0"/>
              <a:t>   </a:t>
            </a:r>
            <a:r>
              <a:rPr lang="ru-RU" sz="5100" dirty="0" smtClean="0">
                <a:latin typeface="Times New Roman" pitchFamily="18" charset="0"/>
                <a:cs typeface="Times New Roman" pitchFamily="18" charset="0"/>
              </a:rPr>
              <a:t>Самопроверка и </a:t>
            </a:r>
            <a:r>
              <a:rPr lang="ru-RU" sz="5100" dirty="0" err="1" smtClean="0">
                <a:latin typeface="Times New Roman" pitchFamily="18" charset="0"/>
                <a:cs typeface="Times New Roman" pitchFamily="18" charset="0"/>
              </a:rPr>
              <a:t>самооценивание</a:t>
            </a:r>
            <a:r>
              <a:rPr lang="ru-RU" sz="5100" dirty="0" smtClean="0">
                <a:latin typeface="Times New Roman" pitchFamily="18" charset="0"/>
                <a:cs typeface="Times New Roman" pitchFamily="18" charset="0"/>
              </a:rPr>
              <a:t> домашнего </a:t>
            </a:r>
          </a:p>
          <a:p>
            <a:pPr algn="ctr">
              <a:buNone/>
            </a:pPr>
            <a:r>
              <a:rPr lang="ru-RU" sz="5100" dirty="0" smtClean="0">
                <a:latin typeface="Times New Roman" pitchFamily="18" charset="0"/>
                <a:cs typeface="Times New Roman" pitchFamily="18" charset="0"/>
              </a:rPr>
              <a:t>задания проводится в виде тестирования на листах </a:t>
            </a:r>
            <a:r>
              <a:rPr lang="ru-RU" sz="5100" dirty="0" err="1" smtClean="0">
                <a:latin typeface="Times New Roman" pitchFamily="18" charset="0"/>
                <a:cs typeface="Times New Roman" pitchFamily="18" charset="0"/>
              </a:rPr>
              <a:t>самооценивания</a:t>
            </a:r>
            <a:r>
              <a:rPr lang="ru-RU" sz="5100" dirty="0" smtClean="0">
                <a:latin typeface="Times New Roman" pitchFamily="18" charset="0"/>
                <a:cs typeface="Times New Roman" pitchFamily="18" charset="0"/>
              </a:rPr>
              <a:t>.</a:t>
            </a:r>
          </a:p>
          <a:p>
            <a:pPr algn="just">
              <a:buNone/>
            </a:pPr>
            <a:r>
              <a:rPr lang="ru-RU" sz="5100" dirty="0" smtClean="0">
                <a:latin typeface="Times New Roman" pitchFamily="18" charset="0"/>
                <a:cs typeface="Times New Roman" pitchFamily="18" charset="0"/>
              </a:rPr>
              <a:t>    Работа производится в парах  - каждый может получить :</a:t>
            </a:r>
          </a:p>
          <a:p>
            <a:pPr algn="ctr">
              <a:buNone/>
            </a:pPr>
            <a:r>
              <a:rPr lang="ru-RU" sz="5100" dirty="0">
                <a:latin typeface="Times New Roman" pitchFamily="18" charset="0"/>
                <a:cs typeface="Times New Roman" pitchFamily="18" charset="0"/>
              </a:rPr>
              <a:t> </a:t>
            </a:r>
          </a:p>
          <a:p>
            <a:pPr algn="ctr">
              <a:buNone/>
            </a:pPr>
            <a:r>
              <a:rPr lang="ru-RU" sz="5100" b="1" dirty="0" smtClean="0">
                <a:solidFill>
                  <a:srgbClr val="002060"/>
                </a:solidFill>
                <a:latin typeface="Times New Roman" pitchFamily="18" charset="0"/>
                <a:cs typeface="Times New Roman" pitchFamily="18" charset="0"/>
              </a:rPr>
              <a:t>оценку 5    за  9-8 правильных ответов</a:t>
            </a:r>
          </a:p>
          <a:p>
            <a:pPr algn="ctr">
              <a:buNone/>
            </a:pPr>
            <a:r>
              <a:rPr lang="ru-RU" sz="5100" b="1" dirty="0" smtClean="0">
                <a:solidFill>
                  <a:srgbClr val="002060"/>
                </a:solidFill>
                <a:latin typeface="Times New Roman" pitchFamily="18" charset="0"/>
                <a:cs typeface="Times New Roman" pitchFamily="18" charset="0"/>
              </a:rPr>
              <a:t>оценку 4    </a:t>
            </a:r>
            <a:r>
              <a:rPr lang="ru-RU" sz="5100" b="1" dirty="0">
                <a:solidFill>
                  <a:srgbClr val="002060"/>
                </a:solidFill>
                <a:latin typeface="Times New Roman" pitchFamily="18" charset="0"/>
                <a:cs typeface="Times New Roman" pitchFamily="18" charset="0"/>
              </a:rPr>
              <a:t>за  </a:t>
            </a:r>
            <a:r>
              <a:rPr lang="ru-RU" sz="5100" b="1" dirty="0" smtClean="0">
                <a:solidFill>
                  <a:srgbClr val="002060"/>
                </a:solidFill>
                <a:latin typeface="Times New Roman" pitchFamily="18" charset="0"/>
                <a:cs typeface="Times New Roman" pitchFamily="18" charset="0"/>
              </a:rPr>
              <a:t>7-6 </a:t>
            </a:r>
            <a:r>
              <a:rPr lang="ru-RU" sz="5100" b="1" dirty="0">
                <a:solidFill>
                  <a:srgbClr val="002060"/>
                </a:solidFill>
                <a:latin typeface="Times New Roman" pitchFamily="18" charset="0"/>
                <a:cs typeface="Times New Roman" pitchFamily="18" charset="0"/>
              </a:rPr>
              <a:t>правильных </a:t>
            </a:r>
            <a:r>
              <a:rPr lang="ru-RU" sz="5100" b="1" dirty="0" smtClean="0">
                <a:solidFill>
                  <a:srgbClr val="002060"/>
                </a:solidFill>
                <a:latin typeface="Times New Roman" pitchFamily="18" charset="0"/>
                <a:cs typeface="Times New Roman" pitchFamily="18" charset="0"/>
              </a:rPr>
              <a:t>ответов</a:t>
            </a:r>
            <a:endParaRPr lang="ru-RU" sz="5100" b="1" dirty="0">
              <a:solidFill>
                <a:srgbClr val="002060"/>
              </a:solidFill>
              <a:latin typeface="Times New Roman" pitchFamily="18" charset="0"/>
              <a:cs typeface="Times New Roman" pitchFamily="18" charset="0"/>
            </a:endParaRPr>
          </a:p>
          <a:p>
            <a:pPr algn="ctr">
              <a:buNone/>
            </a:pPr>
            <a:r>
              <a:rPr lang="ru-RU" sz="5100" b="1" dirty="0" smtClean="0">
                <a:solidFill>
                  <a:srgbClr val="002060"/>
                </a:solidFill>
                <a:latin typeface="Times New Roman" pitchFamily="18" charset="0"/>
                <a:cs typeface="Times New Roman" pitchFamily="18" charset="0"/>
              </a:rPr>
              <a:t>оценку 3    </a:t>
            </a:r>
            <a:r>
              <a:rPr lang="ru-RU" sz="5100" b="1" dirty="0">
                <a:solidFill>
                  <a:srgbClr val="002060"/>
                </a:solidFill>
                <a:latin typeface="Times New Roman" pitchFamily="18" charset="0"/>
                <a:cs typeface="Times New Roman" pitchFamily="18" charset="0"/>
              </a:rPr>
              <a:t>за  </a:t>
            </a:r>
            <a:r>
              <a:rPr lang="ru-RU" sz="5100" b="1" dirty="0" smtClean="0">
                <a:solidFill>
                  <a:srgbClr val="002060"/>
                </a:solidFill>
                <a:latin typeface="Times New Roman" pitchFamily="18" charset="0"/>
                <a:cs typeface="Times New Roman" pitchFamily="18" charset="0"/>
              </a:rPr>
              <a:t>6-5 </a:t>
            </a:r>
            <a:r>
              <a:rPr lang="ru-RU" sz="5100" b="1" dirty="0">
                <a:solidFill>
                  <a:srgbClr val="002060"/>
                </a:solidFill>
                <a:latin typeface="Times New Roman" pitchFamily="18" charset="0"/>
                <a:cs typeface="Times New Roman" pitchFamily="18" charset="0"/>
              </a:rPr>
              <a:t>правильных </a:t>
            </a:r>
            <a:r>
              <a:rPr lang="ru-RU" sz="5100" b="1" dirty="0" smtClean="0">
                <a:solidFill>
                  <a:srgbClr val="002060"/>
                </a:solidFill>
                <a:latin typeface="Times New Roman" pitchFamily="18" charset="0"/>
                <a:cs typeface="Times New Roman" pitchFamily="18" charset="0"/>
              </a:rPr>
              <a:t>ответов</a:t>
            </a:r>
            <a:endParaRPr lang="ru-RU" sz="4400" b="1" dirty="0">
              <a:solidFill>
                <a:srgbClr val="002060"/>
              </a:solidFill>
              <a:latin typeface="Times New Roman" pitchFamily="18" charset="0"/>
              <a:cs typeface="Times New Roman" pitchFamily="18" charset="0"/>
            </a:endParaRPr>
          </a:p>
          <a:p>
            <a:pPr algn="ctr">
              <a:buNone/>
            </a:pPr>
            <a:endParaRPr lang="ru-RU" sz="4400" b="1" dirty="0" smtClean="0">
              <a:solidFill>
                <a:srgbClr val="002060"/>
              </a:solidFill>
              <a:latin typeface="Times New Roman" pitchFamily="18" charset="0"/>
              <a:cs typeface="Times New Roman" pitchFamily="18" charset="0"/>
            </a:endParaRPr>
          </a:p>
          <a:p>
            <a:pPr algn="ctr">
              <a:buNone/>
            </a:pPr>
            <a:r>
              <a:rPr lang="ru-RU" sz="5100" b="1" dirty="0" smtClean="0">
                <a:solidFill>
                  <a:srgbClr val="C00000"/>
                </a:solidFill>
                <a:latin typeface="Times New Roman" pitchFamily="18" charset="0"/>
                <a:cs typeface="Times New Roman" pitchFamily="18" charset="0"/>
              </a:rPr>
              <a:t>время выполнения 5  минут</a:t>
            </a:r>
          </a:p>
          <a:p>
            <a:pPr algn="ctr">
              <a:buNone/>
            </a:pPr>
            <a:r>
              <a:rPr lang="ru-RU" sz="5100" b="1" dirty="0">
                <a:solidFill>
                  <a:srgbClr val="C00000"/>
                </a:solidFill>
                <a:latin typeface="Times New Roman" pitchFamily="18" charset="0"/>
                <a:cs typeface="Times New Roman" pitchFamily="18" charset="0"/>
              </a:rPr>
              <a:t>Учитывается общий командный балл</a:t>
            </a:r>
          </a:p>
          <a:p>
            <a:pPr algn="ctr">
              <a:buNone/>
            </a:pPr>
            <a:endParaRPr lang="ru-RU" sz="5100" b="1" dirty="0" smtClean="0">
              <a:solidFill>
                <a:srgbClr val="C00000"/>
              </a:solidFill>
              <a:latin typeface="Times New Roman" pitchFamily="18" charset="0"/>
              <a:cs typeface="Times New Roman" pitchFamily="18" charset="0"/>
            </a:endParaRPr>
          </a:p>
          <a:p>
            <a:pPr algn="just">
              <a:buNone/>
            </a:pPr>
            <a:r>
              <a:rPr lang="ru-RU" sz="4400" dirty="0" smtClean="0">
                <a:latin typeface="Times New Roman" pitchFamily="18" charset="0"/>
                <a:cs typeface="Times New Roman" pitchFamily="18" charset="0"/>
              </a:rPr>
              <a:t/>
            </a:r>
            <a:br>
              <a:rPr lang="ru-RU" sz="4400" dirty="0" smtClean="0">
                <a:latin typeface="Times New Roman" pitchFamily="18" charset="0"/>
                <a:cs typeface="Times New Roman" pitchFamily="18" charset="0"/>
              </a:rPr>
            </a:br>
            <a:endParaRPr lang="ru-RU" sz="4400" dirty="0" smtClean="0">
              <a:latin typeface="Times New Roman" pitchFamily="18" charset="0"/>
              <a:cs typeface="Times New Roman" pitchFamily="18" charset="0"/>
            </a:endParaRPr>
          </a:p>
          <a:p>
            <a:pPr algn="just">
              <a:buNone/>
            </a:pPr>
            <a:endParaRPr lang="ru-RU" sz="2800" dirty="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35326957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68346"/>
          </a:xfrm>
        </p:spPr>
        <p:txBody>
          <a:bodyPr/>
          <a:lstStyle/>
          <a:p>
            <a:r>
              <a:rPr lang="ru-RU" i="1" dirty="0" smtClean="0">
                <a:solidFill>
                  <a:srgbClr val="C00000"/>
                </a:solidFill>
                <a:latin typeface="Times New Roman" pitchFamily="18" charset="0"/>
                <a:cs typeface="Times New Roman" pitchFamily="18" charset="0"/>
              </a:rPr>
              <a:t>Содержание:</a:t>
            </a:r>
            <a:endParaRPr lang="ru-RU" i="1" dirty="0">
              <a:solidFill>
                <a:srgbClr val="C00000"/>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357298"/>
            <a:ext cx="8229600" cy="4768865"/>
          </a:xfrm>
        </p:spPr>
        <p:txBody>
          <a:bodyPr>
            <a:normAutofit fontScale="77500" lnSpcReduction="20000"/>
          </a:bodyPr>
          <a:lstStyle/>
          <a:p>
            <a:pPr marL="514350" indent="-514350">
              <a:buFont typeface="+mj-lt"/>
              <a:buAutoNum type="arabicPeriod"/>
            </a:pPr>
            <a:r>
              <a:rPr lang="ru-RU" dirty="0" smtClean="0">
                <a:latin typeface="Times New Roman" panose="02020603050405020304" pitchFamily="18" charset="0"/>
                <a:cs typeface="Times New Roman" panose="02020603050405020304" pitchFamily="18" charset="0"/>
              </a:rPr>
              <a:t>ТЕХНИКА БЕЗОПАСНОСТИ ТЕХНОЛОГИЧЕСКОГО ОБОРУДОВАНИЯ. </a:t>
            </a:r>
          </a:p>
          <a:p>
            <a:pPr marL="514350" indent="-514350">
              <a:buFont typeface="+mj-lt"/>
              <a:buAutoNum type="arabicPeriod"/>
            </a:pPr>
            <a:r>
              <a:rPr lang="ru-RU" dirty="0" smtClean="0">
                <a:latin typeface="Times New Roman" panose="02020603050405020304" pitchFamily="18" charset="0"/>
                <a:cs typeface="Times New Roman" panose="02020603050405020304" pitchFamily="18" charset="0"/>
              </a:rPr>
              <a:t>ПРАВИЛА БЕЗОПАСНОСТИ ПРИ ЭКСПЛУАТАЦИИ ЖАРОЧНЫХ АППАРАТОВ.</a:t>
            </a:r>
          </a:p>
          <a:p>
            <a:pPr marL="514350" indent="-514350">
              <a:buFont typeface="+mj-lt"/>
              <a:buAutoNum type="arabicPeriod"/>
            </a:pPr>
            <a:r>
              <a:rPr lang="ru-RU" dirty="0" smtClean="0">
                <a:latin typeface="Times New Roman" panose="02020603050405020304" pitchFamily="18" charset="0"/>
                <a:cs typeface="Times New Roman" panose="02020603050405020304" pitchFamily="18" charset="0"/>
              </a:rPr>
              <a:t>ПРАВИЛА БЕЗОПАСНОСТИ ПРИ ЭКСПЛУАТАЦИИ ВЗБИВАЛЬНЫХ МАШИН И МЕХАНИЗМОВ.</a:t>
            </a:r>
          </a:p>
          <a:p>
            <a:pPr marL="514350" indent="-514350">
              <a:buFont typeface="+mj-lt"/>
              <a:buAutoNum type="arabicPeriod"/>
            </a:pPr>
            <a:r>
              <a:rPr lang="ru-RU" dirty="0" smtClean="0">
                <a:latin typeface="Times New Roman" panose="02020603050405020304" pitchFamily="18" charset="0"/>
                <a:cs typeface="Times New Roman" panose="02020603050405020304" pitchFamily="18" charset="0"/>
              </a:rPr>
              <a:t>ПРАВИЛА БЕЗОПАСНОСТИ ПРИ ЭКСПЛУАТАЦИИ ТЕСТОРАСКАТЫВАЮЩЕЙ  МАШИНЫ.</a:t>
            </a:r>
          </a:p>
          <a:p>
            <a:pPr marL="514350" indent="-514350">
              <a:buFont typeface="+mj-lt"/>
              <a:buAutoNum type="arabicPeriod"/>
            </a:pPr>
            <a:r>
              <a:rPr lang="ru-RU" dirty="0" smtClean="0">
                <a:latin typeface="Times New Roman" panose="02020603050405020304" pitchFamily="18" charset="0"/>
                <a:cs typeface="Times New Roman" panose="02020603050405020304" pitchFamily="18" charset="0"/>
              </a:rPr>
              <a:t>ПРАВИЛА БЕЗОПАСНОСТИ ПРИ ЭКСПЛУАТАЦИИ ДОЗАТОРА КРЕМА</a:t>
            </a:r>
          </a:p>
          <a:p>
            <a:pPr marL="514350" indent="-514350">
              <a:buFont typeface="+mj-lt"/>
              <a:buAutoNum type="arabicPeriod"/>
            </a:pPr>
            <a:r>
              <a:rPr lang="ru-RU" dirty="0" smtClean="0">
                <a:latin typeface="Times New Roman" panose="02020603050405020304" pitchFamily="18" charset="0"/>
                <a:cs typeface="Times New Roman" panose="02020603050405020304" pitchFamily="18" charset="0"/>
              </a:rPr>
              <a:t>ПРАВИЛА БЕЗОПАСНОСТИ ПРИ ЭКСПЛУАТАЦИИ СОКОВЫЖИМАЛКИ МСЗ-40</a:t>
            </a:r>
          </a:p>
          <a:p>
            <a:pPr marL="514350" indent="-514350">
              <a:buFont typeface="+mj-lt"/>
              <a:buAutoNum type="arabicPeriod"/>
            </a:pPr>
            <a:r>
              <a:rPr lang="ru-RU" dirty="0" smtClean="0">
                <a:latin typeface="Times New Roman" panose="02020603050405020304" pitchFamily="18" charset="0"/>
                <a:cs typeface="Times New Roman" panose="02020603050405020304" pitchFamily="18" charset="0"/>
              </a:rPr>
              <a:t>ИНСТРУКТАЖ ПО ОХРАНЕ ТРУДА</a:t>
            </a:r>
          </a:p>
          <a:p>
            <a:pPr marL="514350" indent="-514350">
              <a:buFont typeface="+mj-lt"/>
              <a:buAutoNum type="arabicPeriod"/>
            </a:pPr>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0"/>
            <a:ext cx="417646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Объект 8" descr="http://nelainform.ru/assets/products/plakat67.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0"/>
            <a:ext cx="5148064" cy="6858000"/>
          </a:xfrm>
          <a:prstGeom prst="rect">
            <a:avLst/>
          </a:prstGeom>
          <a:noFill/>
          <a:ln>
            <a:noFill/>
          </a:ln>
        </p:spPr>
      </p:pic>
    </p:spTree>
    <p:extLst>
      <p:ext uri="{BB962C8B-B14F-4D97-AF65-F5344CB8AC3E}">
        <p14:creationId xmlns:p14="http://schemas.microsoft.com/office/powerpoint/2010/main" val="23319889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Техника безопасности</a:t>
            </a:r>
            <a:br>
              <a:rPr lang="ru-RU" dirty="0"/>
            </a:br>
            <a:r>
              <a:rPr lang="ru-RU" dirty="0"/>
              <a:t>технологического оборудования</a:t>
            </a:r>
          </a:p>
        </p:txBody>
      </p:sp>
      <p:pic>
        <p:nvPicPr>
          <p:cNvPr id="184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628800"/>
            <a:ext cx="4716016" cy="4675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1556792"/>
            <a:ext cx="4029075" cy="4747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61631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3528" y="620688"/>
            <a:ext cx="8391876" cy="4608512"/>
          </a:xfrm>
        </p:spPr>
        <p:txBody>
          <a:bodyPr>
            <a:noAutofit/>
          </a:bodyPr>
          <a:lstStyle/>
          <a:p>
            <a:r>
              <a:rPr lang="ru-RU" sz="3200" b="1" dirty="0" smtClean="0">
                <a:solidFill>
                  <a:srgbClr val="C00000"/>
                </a:solidFill>
                <a:latin typeface="Monotype Corsiva" pitchFamily="66" charset="0"/>
                <a:cs typeface="Times New Roman" panose="02020603050405020304" pitchFamily="18" charset="0"/>
              </a:rPr>
              <a:t>Техника безопасности технологического оборудования.</a:t>
            </a:r>
            <a:br>
              <a:rPr lang="ru-RU" sz="3200" b="1" dirty="0" smtClean="0">
                <a:solidFill>
                  <a:srgbClr val="C00000"/>
                </a:solidFill>
                <a:latin typeface="Monotype Corsiva" pitchFamily="66" charset="0"/>
                <a:cs typeface="Times New Roman" panose="02020603050405020304" pitchFamily="18" charset="0"/>
              </a:rPr>
            </a:br>
            <a:r>
              <a:rPr lang="ru-RU" sz="3200" b="1" dirty="0" smtClean="0">
                <a:solidFill>
                  <a:srgbClr val="C00000"/>
                </a:solidFill>
                <a:latin typeface="Monotype Corsiva" pitchFamily="66" charset="0"/>
                <a:cs typeface="Times New Roman" panose="02020603050405020304" pitchFamily="18" charset="0"/>
              </a:rPr>
              <a:t> Правила безопасности при эксплуатации жарочных аппаратов. </a:t>
            </a:r>
            <a:br>
              <a:rPr lang="ru-RU" sz="3200" b="1" dirty="0" smtClean="0">
                <a:solidFill>
                  <a:srgbClr val="C00000"/>
                </a:solidFill>
                <a:latin typeface="Monotype Corsiva" pitchFamily="66" charset="0"/>
                <a:cs typeface="Times New Roman" panose="02020603050405020304" pitchFamily="18" charset="0"/>
              </a:rPr>
            </a:br>
            <a:r>
              <a:rPr lang="ru-RU" sz="3200" b="1" dirty="0" smtClean="0">
                <a:solidFill>
                  <a:srgbClr val="C00000"/>
                </a:solidFill>
                <a:latin typeface="Monotype Corsiva" pitchFamily="66" charset="0"/>
                <a:cs typeface="Times New Roman" panose="02020603050405020304" pitchFamily="18" charset="0"/>
              </a:rPr>
              <a:t>Правила безопасности при эксплуатации </a:t>
            </a:r>
            <a:r>
              <a:rPr lang="ru-RU" sz="3200" b="1" dirty="0" err="1" smtClean="0">
                <a:solidFill>
                  <a:srgbClr val="C00000"/>
                </a:solidFill>
                <a:latin typeface="Monotype Corsiva" pitchFamily="66" charset="0"/>
                <a:cs typeface="Times New Roman" panose="02020603050405020304" pitchFamily="18" charset="0"/>
              </a:rPr>
              <a:t>взбивальных</a:t>
            </a:r>
            <a:r>
              <a:rPr lang="ru-RU" sz="3200" b="1" dirty="0" smtClean="0">
                <a:solidFill>
                  <a:srgbClr val="C00000"/>
                </a:solidFill>
                <a:latin typeface="Monotype Corsiva" pitchFamily="66" charset="0"/>
                <a:cs typeface="Times New Roman" panose="02020603050405020304" pitchFamily="18" charset="0"/>
              </a:rPr>
              <a:t> машин и механизмов, </a:t>
            </a:r>
            <a:br>
              <a:rPr lang="ru-RU" sz="3200" b="1" dirty="0" smtClean="0">
                <a:solidFill>
                  <a:srgbClr val="C00000"/>
                </a:solidFill>
                <a:latin typeface="Monotype Corsiva" pitchFamily="66" charset="0"/>
                <a:cs typeface="Times New Roman" panose="02020603050405020304" pitchFamily="18" charset="0"/>
              </a:rPr>
            </a:br>
            <a:r>
              <a:rPr lang="ru-RU" sz="3200" b="1" dirty="0" err="1" smtClean="0">
                <a:solidFill>
                  <a:srgbClr val="C00000"/>
                </a:solidFill>
                <a:latin typeface="Monotype Corsiva" pitchFamily="66" charset="0"/>
                <a:cs typeface="Times New Roman" panose="02020603050405020304" pitchFamily="18" charset="0"/>
              </a:rPr>
              <a:t>тестораскатывающей</a:t>
            </a:r>
            <a:r>
              <a:rPr lang="ru-RU" sz="3200" b="1" dirty="0" smtClean="0">
                <a:solidFill>
                  <a:srgbClr val="C00000"/>
                </a:solidFill>
                <a:latin typeface="Monotype Corsiva" pitchFamily="66" charset="0"/>
                <a:cs typeface="Times New Roman" panose="02020603050405020304" pitchFamily="18" charset="0"/>
              </a:rPr>
              <a:t> машины, дозатора крема.</a:t>
            </a:r>
            <a:br>
              <a:rPr lang="ru-RU" sz="3200" b="1" dirty="0" smtClean="0">
                <a:solidFill>
                  <a:srgbClr val="C00000"/>
                </a:solidFill>
                <a:latin typeface="Monotype Corsiva" pitchFamily="66" charset="0"/>
                <a:cs typeface="Times New Roman" panose="02020603050405020304" pitchFamily="18" charset="0"/>
              </a:rPr>
            </a:br>
            <a:r>
              <a:rPr lang="ru-RU" sz="3200" b="1" dirty="0" smtClean="0">
                <a:solidFill>
                  <a:srgbClr val="C00000"/>
                </a:solidFill>
                <a:latin typeface="Monotype Corsiva" pitchFamily="66" charset="0"/>
                <a:cs typeface="Times New Roman" panose="02020603050405020304" pitchFamily="18" charset="0"/>
              </a:rPr>
              <a:t> Правила безопасности при эксплуатации соковыжималки МСЗ-40</a:t>
            </a:r>
            <a:endParaRPr lang="ru-RU" sz="3200" b="1" dirty="0">
              <a:solidFill>
                <a:srgbClr val="C00000"/>
              </a:solidFill>
              <a:latin typeface="Monotype Corsiva" pitchFamily="66"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929718" cy="864096"/>
          </a:xfrm>
        </p:spPr>
        <p:txBody>
          <a:bodyPr>
            <a:noAutofit/>
          </a:bodyPr>
          <a:lstStyle/>
          <a:p>
            <a:r>
              <a:rPr lang="ru-RU" sz="2800" b="1" i="1" dirty="0" smtClean="0">
                <a:latin typeface="Times New Roman" pitchFamily="18" charset="0"/>
                <a:cs typeface="Times New Roman" pitchFamily="18" charset="0"/>
              </a:rPr>
              <a:t>Техника безопасности</a:t>
            </a:r>
            <a:br>
              <a:rPr lang="ru-RU" sz="2800" b="1" i="1" dirty="0" smtClean="0">
                <a:latin typeface="Times New Roman" pitchFamily="18" charset="0"/>
                <a:cs typeface="Times New Roman" pitchFamily="18" charset="0"/>
              </a:rPr>
            </a:br>
            <a:r>
              <a:rPr lang="ru-RU" sz="2800" b="1" i="1" dirty="0" smtClean="0">
                <a:latin typeface="Times New Roman" pitchFamily="18" charset="0"/>
                <a:cs typeface="Times New Roman" pitchFamily="18" charset="0"/>
              </a:rPr>
              <a:t>технологического оборудования</a:t>
            </a:r>
            <a:r>
              <a:rPr lang="ru-RU" sz="4000" b="1" i="1" dirty="0" smtClean="0">
                <a:latin typeface="Times New Roman" pitchFamily="18" charset="0"/>
                <a:cs typeface="Times New Roman" pitchFamily="18" charset="0"/>
              </a:rPr>
              <a:t>. </a:t>
            </a:r>
            <a:r>
              <a:rPr lang="ru-RU" sz="2800" b="1" i="1" dirty="0" smtClean="0">
                <a:solidFill>
                  <a:srgbClr val="FF0000"/>
                </a:solidFill>
                <a:latin typeface="Times New Roman" pitchFamily="18" charset="0"/>
                <a:cs typeface="Times New Roman" pitchFamily="18" charset="0"/>
              </a:rPr>
              <a:t>Верно не верно</a:t>
            </a:r>
            <a:endParaRPr lang="ru-RU" sz="2800" b="1" i="1" dirty="0">
              <a:solidFill>
                <a:srgbClr val="FF0000"/>
              </a:solidFill>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143722089"/>
              </p:ext>
            </p:extLst>
          </p:nvPr>
        </p:nvGraphicFramePr>
        <p:xfrm>
          <a:off x="467544" y="1266824"/>
          <a:ext cx="8496944" cy="5357649"/>
        </p:xfrm>
        <a:graphic>
          <a:graphicData uri="http://schemas.openxmlformats.org/drawingml/2006/table">
            <a:tbl>
              <a:tblPr firstRow="1" firstCol="1" bandRow="1">
                <a:tableStyleId>{5C22544A-7EE6-4342-B048-85BDC9FD1C3A}</a:tableStyleId>
              </a:tblPr>
              <a:tblGrid>
                <a:gridCol w="3672407"/>
                <a:gridCol w="4824537"/>
              </a:tblGrid>
              <a:tr h="246659">
                <a:tc>
                  <a:txBody>
                    <a:bodyPr/>
                    <a:lstStyle/>
                    <a:p>
                      <a:pPr>
                        <a:lnSpc>
                          <a:spcPct val="115000"/>
                        </a:lnSpc>
                        <a:spcAft>
                          <a:spcPts val="0"/>
                        </a:spcAft>
                      </a:pPr>
                      <a:endParaRPr lang="ru-RU" sz="1100" dirty="0">
                        <a:effectLst/>
                        <a:latin typeface="Calibri"/>
                        <a:ea typeface="Calibri"/>
                        <a:cs typeface="Times New Roman"/>
                      </a:endParaRPr>
                    </a:p>
                  </a:txBody>
                  <a:tcPr marL="68580" marR="68580" marT="0" marB="0"/>
                </a:tc>
                <a:tc>
                  <a:txBody>
                    <a:bodyPr/>
                    <a:lstStyle/>
                    <a:p>
                      <a:pPr>
                        <a:lnSpc>
                          <a:spcPct val="115000"/>
                        </a:lnSpc>
                        <a:spcAft>
                          <a:spcPts val="0"/>
                        </a:spcAft>
                      </a:pPr>
                      <a:endParaRPr lang="ru-RU" sz="1100" dirty="0">
                        <a:effectLst/>
                        <a:latin typeface="Calibri"/>
                        <a:ea typeface="Calibri"/>
                        <a:cs typeface="Times New Roman"/>
                      </a:endParaRPr>
                    </a:p>
                  </a:txBody>
                  <a:tcPr marL="68580" marR="68580" marT="0" marB="0"/>
                </a:tc>
              </a:tr>
              <a:tr h="354907">
                <a:tc>
                  <a:txBody>
                    <a:bodyPr/>
                    <a:lstStyle/>
                    <a:p>
                      <a:pPr>
                        <a:lnSpc>
                          <a:spcPct val="115000"/>
                        </a:lnSpc>
                        <a:spcAft>
                          <a:spcPts val="0"/>
                        </a:spcAft>
                      </a:pPr>
                      <a:r>
                        <a:rPr lang="ru-RU" sz="1600" dirty="0" smtClean="0">
                          <a:effectLst/>
                        </a:rPr>
                        <a:t>Всё электрооборудование заземляют</a:t>
                      </a:r>
                      <a:endParaRPr lang="ru-RU" sz="16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600" dirty="0" smtClean="0">
                          <a:effectLst/>
                        </a:rPr>
                        <a:t>Не всё электрооборудование заземляют</a:t>
                      </a:r>
                      <a:endParaRPr lang="ru-RU" sz="1600" dirty="0">
                        <a:effectLst/>
                        <a:latin typeface="Calibri"/>
                        <a:ea typeface="Calibri"/>
                        <a:cs typeface="Times New Roman"/>
                      </a:endParaRPr>
                    </a:p>
                  </a:txBody>
                  <a:tcPr marL="68580" marR="68580" marT="0" marB="0"/>
                </a:tc>
              </a:tr>
              <a:tr h="923348">
                <a:tc>
                  <a:txBody>
                    <a:bodyPr/>
                    <a:lstStyle/>
                    <a:p>
                      <a:pPr>
                        <a:lnSpc>
                          <a:spcPct val="115000"/>
                        </a:lnSpc>
                        <a:spcAft>
                          <a:spcPts val="0"/>
                        </a:spcAft>
                      </a:pPr>
                      <a:r>
                        <a:rPr lang="ru-RU" sz="1600" dirty="0">
                          <a:effectLst/>
                        </a:rPr>
                        <a:t>Благодаря </a:t>
                      </a:r>
                      <a:r>
                        <a:rPr lang="ru-RU" sz="1600" dirty="0" smtClean="0">
                          <a:effectLst/>
                        </a:rPr>
                        <a:t>заземлению </a:t>
                      </a:r>
                      <a:r>
                        <a:rPr lang="ru-RU" sz="1600" dirty="0">
                          <a:effectLst/>
                        </a:rPr>
                        <a:t>при включении человека в цепь через его тело проходит ток, не представляющий опасности для жизни</a:t>
                      </a:r>
                      <a:endParaRPr lang="ru-RU" sz="16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600" dirty="0">
                          <a:effectLst/>
                        </a:rPr>
                        <a:t>Благодаря этому при включении человека в цепь через его тело проходит ток, представляющий опасности для жизни</a:t>
                      </a:r>
                      <a:endParaRPr lang="ru-RU" sz="1600" dirty="0">
                        <a:effectLst/>
                        <a:latin typeface="Calibri"/>
                        <a:ea typeface="Calibri"/>
                        <a:cs typeface="Times New Roman"/>
                      </a:endParaRPr>
                    </a:p>
                  </a:txBody>
                  <a:tcPr marL="68580" marR="68580" marT="0" marB="0"/>
                </a:tc>
              </a:tr>
              <a:tr h="1237278">
                <a:tc>
                  <a:txBody>
                    <a:bodyPr/>
                    <a:lstStyle/>
                    <a:p>
                      <a:pPr>
                        <a:lnSpc>
                          <a:spcPct val="115000"/>
                        </a:lnSpc>
                        <a:spcAft>
                          <a:spcPts val="0"/>
                        </a:spcAft>
                      </a:pPr>
                      <a:r>
                        <a:rPr lang="ru-RU" sz="1600" dirty="0">
                          <a:effectLst/>
                        </a:rPr>
                        <a:t>Перед рубильниками и машинами должны быть резиновые коврики и надпись: «Высокое напряжение — опасно для жизни».</a:t>
                      </a:r>
                      <a:endParaRPr lang="ru-RU" sz="16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600" dirty="0">
                          <a:effectLst/>
                        </a:rPr>
                        <a:t>Перед рубильниками и машинами должна быть только надпись: «Высокое напряжение — опасно для жизни».</a:t>
                      </a:r>
                      <a:endParaRPr lang="ru-RU" sz="1600" dirty="0">
                        <a:effectLst/>
                        <a:latin typeface="Calibri"/>
                        <a:ea typeface="Calibri"/>
                        <a:cs typeface="Times New Roman"/>
                      </a:endParaRPr>
                    </a:p>
                  </a:txBody>
                  <a:tcPr marL="68580" marR="68580" marT="0" marB="0"/>
                </a:tc>
              </a:tr>
              <a:tr h="971806">
                <a:tc>
                  <a:txBody>
                    <a:bodyPr/>
                    <a:lstStyle/>
                    <a:p>
                      <a:pPr>
                        <a:lnSpc>
                          <a:spcPct val="115000"/>
                        </a:lnSpc>
                        <a:spcAft>
                          <a:spcPts val="0"/>
                        </a:spcAft>
                      </a:pPr>
                      <a:r>
                        <a:rPr lang="ru-RU" sz="1600">
                          <a:effectLst/>
                        </a:rPr>
                        <a:t>Опасность поражения током увеличивается при повышенной температуре в помещении, во влажном и сыром воздухе</a:t>
                      </a:r>
                      <a:endParaRPr lang="ru-RU" sz="1600">
                        <a:effectLst/>
                        <a:latin typeface="Calibri"/>
                        <a:ea typeface="Calibri"/>
                        <a:cs typeface="Times New Roman"/>
                      </a:endParaRPr>
                    </a:p>
                  </a:txBody>
                  <a:tcPr marL="68580" marR="68580" marT="0" marB="0"/>
                </a:tc>
                <a:tc>
                  <a:txBody>
                    <a:bodyPr/>
                    <a:lstStyle/>
                    <a:p>
                      <a:pPr>
                        <a:lnSpc>
                          <a:spcPct val="115000"/>
                        </a:lnSpc>
                        <a:spcAft>
                          <a:spcPts val="0"/>
                        </a:spcAft>
                      </a:pPr>
                      <a:r>
                        <a:rPr lang="ru-RU" sz="1600" dirty="0">
                          <a:effectLst/>
                        </a:rPr>
                        <a:t>Опасность поражения током увеличивается при пониженной  температуре в помещении, в сухом воздухе</a:t>
                      </a:r>
                      <a:endParaRPr lang="ru-RU" sz="1600" dirty="0">
                        <a:effectLst/>
                        <a:latin typeface="Calibri"/>
                        <a:ea typeface="Calibri"/>
                        <a:cs typeface="Times New Roman"/>
                      </a:endParaRPr>
                    </a:p>
                  </a:txBody>
                  <a:tcPr marL="68580" marR="68580" marT="0" marB="0"/>
                </a:tc>
              </a:tr>
              <a:tr h="991272">
                <a:tc>
                  <a:txBody>
                    <a:bodyPr/>
                    <a:lstStyle/>
                    <a:p>
                      <a:pPr>
                        <a:lnSpc>
                          <a:spcPct val="115000"/>
                        </a:lnSpc>
                        <a:spcAft>
                          <a:spcPts val="0"/>
                        </a:spcAft>
                      </a:pPr>
                      <a:r>
                        <a:rPr lang="ru-RU" sz="1600" dirty="0">
                          <a:effectLst/>
                        </a:rPr>
                        <a:t>Необходимо соблюдать установленные нормы расстояния между линиями оборудования</a:t>
                      </a:r>
                      <a:endParaRPr lang="ru-RU" sz="16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600" dirty="0">
                          <a:effectLst/>
                        </a:rPr>
                        <a:t>Расстояния между линиями оборудования произвольные</a:t>
                      </a:r>
                      <a:endParaRPr lang="ru-RU" sz="1600" dirty="0">
                        <a:effectLst/>
                        <a:latin typeface="Calibri"/>
                        <a:ea typeface="Calibri"/>
                        <a:cs typeface="Times New Roman"/>
                      </a:endParaRPr>
                    </a:p>
                  </a:txBody>
                  <a:tcPr marL="68580" marR="68580" marT="0" marB="0"/>
                </a:tc>
              </a:tr>
              <a:tr h="317225">
                <a:tc>
                  <a:txBody>
                    <a:bodyPr/>
                    <a:lstStyle/>
                    <a:p>
                      <a:pPr>
                        <a:lnSpc>
                          <a:spcPct val="115000"/>
                        </a:lnSpc>
                        <a:spcAft>
                          <a:spcPts val="0"/>
                        </a:spcAft>
                      </a:pPr>
                      <a:r>
                        <a:rPr lang="ru-RU" sz="1400" dirty="0">
                          <a:effectLst/>
                        </a:rPr>
                        <a:t> </a:t>
                      </a:r>
                      <a:endParaRPr lang="ru-RU" sz="11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400" dirty="0">
                          <a:effectLst/>
                        </a:rPr>
                        <a:t> </a:t>
                      </a:r>
                      <a:endParaRPr lang="ru-RU" sz="1100" dirty="0">
                        <a:effectLst/>
                        <a:latin typeface="Calibri"/>
                        <a:ea typeface="Calibri"/>
                        <a:cs typeface="Times New Roman"/>
                      </a:endParaRPr>
                    </a:p>
                  </a:txBody>
                  <a:tcPr marL="68580" marR="68580" marT="0" marB="0"/>
                </a:tc>
              </a:tr>
            </a:tbl>
          </a:graphicData>
        </a:graphic>
      </p:graphicFrame>
      <p:sp>
        <p:nvSpPr>
          <p:cNvPr id="6" name="Rectangle 1"/>
          <p:cNvSpPr>
            <a:spLocks noChangeArrowheads="1"/>
          </p:cNvSpPr>
          <p:nvPr/>
        </p:nvSpPr>
        <p:spPr bwMode="auto">
          <a:xfrm>
            <a:off x="1333500" y="12668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p:nvPr/>
        </p:nvPicPr>
        <p:blipFill>
          <a:blip r:embed="rId2">
            <a:extLst>
              <a:ext uri="{28A0092B-C50C-407E-A947-70E740481C1C}">
                <a14:useLocalDpi xmlns:a14="http://schemas.microsoft.com/office/drawing/2010/main" val="0"/>
              </a:ext>
            </a:extLst>
          </a:blip>
          <a:stretch>
            <a:fillRect/>
          </a:stretch>
        </p:blipFill>
        <p:spPr>
          <a:xfrm>
            <a:off x="467544" y="188640"/>
            <a:ext cx="8208912" cy="6669360"/>
          </a:xfrm>
          <a:prstGeom prst="rect">
            <a:avLst/>
          </a:prstGeom>
        </p:spPr>
      </p:pic>
    </p:spTree>
    <p:extLst>
      <p:ext uri="{BB962C8B-B14F-4D97-AF65-F5344CB8AC3E}">
        <p14:creationId xmlns:p14="http://schemas.microsoft.com/office/powerpoint/2010/main" val="32873730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endParaRPr lang="ru-RU" dirty="0"/>
          </a:p>
        </p:txBody>
      </p:sp>
      <p:pic>
        <p:nvPicPr>
          <p:cNvPr id="6" name="Рисунок 5" descr="http://ra-kvartira.ru/upload/iblock/4b6/4b69cfeba24d687235a38c06e9f68ab5.jpg"/>
          <p:cNvPicPr/>
          <p:nvPr/>
        </p:nvPicPr>
        <p:blipFill>
          <a:blip r:embed="rId2">
            <a:extLst>
              <a:ext uri="{28A0092B-C50C-407E-A947-70E740481C1C}">
                <a14:useLocalDpi xmlns:a14="http://schemas.microsoft.com/office/drawing/2010/main" val="0"/>
              </a:ext>
            </a:extLst>
          </a:blip>
          <a:srcRect/>
          <a:stretch>
            <a:fillRect/>
          </a:stretch>
        </p:blipFill>
        <p:spPr bwMode="auto">
          <a:xfrm>
            <a:off x="2808039" y="188640"/>
            <a:ext cx="3060105" cy="6043256"/>
          </a:xfrm>
          <a:prstGeom prst="rect">
            <a:avLst/>
          </a:prstGeom>
          <a:noFill/>
          <a:ln>
            <a:noFill/>
          </a:ln>
        </p:spPr>
      </p:pic>
      <p:pic>
        <p:nvPicPr>
          <p:cNvPr id="8" name="Рисунок 7" descr="http://ra-kvartira.ru/upload/iblock/e7d/e7d0aa664d037b8fc71596f915ebd575.jpg"/>
          <p:cNvPicPr/>
          <p:nvPr/>
        </p:nvPicPr>
        <p:blipFill>
          <a:blip r:embed="rId3">
            <a:extLst>
              <a:ext uri="{28A0092B-C50C-407E-A947-70E740481C1C}">
                <a14:useLocalDpi xmlns:a14="http://schemas.microsoft.com/office/drawing/2010/main" val="0"/>
              </a:ext>
            </a:extLst>
          </a:blip>
          <a:srcRect/>
          <a:stretch>
            <a:fillRect/>
          </a:stretch>
        </p:blipFill>
        <p:spPr bwMode="auto">
          <a:xfrm>
            <a:off x="0" y="188640"/>
            <a:ext cx="3492153" cy="6043256"/>
          </a:xfrm>
          <a:prstGeom prst="rect">
            <a:avLst/>
          </a:prstGeom>
          <a:noFill/>
          <a:ln>
            <a:noFill/>
          </a:ln>
        </p:spPr>
      </p:pic>
      <p:pic>
        <p:nvPicPr>
          <p:cNvPr id="9" name="Объект 8" descr="http://ra-kvartira.ru/upload/iblock/595/5952c0906b1e2ba7ba43938ca39f37ce.jpg"/>
          <p:cNvPicPr>
            <a:picLocks noGrp="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5868144" y="188640"/>
            <a:ext cx="3187824" cy="2088232"/>
          </a:xfrm>
          <a:prstGeom prst="rect">
            <a:avLst/>
          </a:prstGeom>
          <a:noFill/>
          <a:ln>
            <a:noFill/>
          </a:ln>
        </p:spPr>
      </p:pic>
      <p:pic>
        <p:nvPicPr>
          <p:cNvPr id="10" name="Объект 3" descr="https://fsd.videouroki.net/html/2018/10/10/v_5bbe1ef67241b/img21.jpg"/>
          <p:cNvPicPr>
            <a:picLocks/>
          </p:cNvPicPr>
          <p:nvPr/>
        </p:nvPicPr>
        <p:blipFill>
          <a:blip r:embed="rId5">
            <a:extLst>
              <a:ext uri="{28A0092B-C50C-407E-A947-70E740481C1C}">
                <a14:useLocalDpi xmlns:a14="http://schemas.microsoft.com/office/drawing/2010/main" val="0"/>
              </a:ext>
            </a:extLst>
          </a:blip>
          <a:srcRect/>
          <a:stretch>
            <a:fillRect/>
          </a:stretch>
        </p:blipFill>
        <p:spPr bwMode="auto">
          <a:xfrm>
            <a:off x="5643128" y="1844823"/>
            <a:ext cx="3500872" cy="5013177"/>
          </a:xfrm>
          <a:prstGeom prst="rect">
            <a:avLst/>
          </a:prstGeom>
          <a:noFill/>
          <a:ln>
            <a:noFill/>
          </a:ln>
        </p:spPr>
      </p:pic>
    </p:spTree>
    <p:extLst>
      <p:ext uri="{BB962C8B-B14F-4D97-AF65-F5344CB8AC3E}">
        <p14:creationId xmlns:p14="http://schemas.microsoft.com/office/powerpoint/2010/main" val="2756066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620688"/>
            <a:ext cx="9144000" cy="654032"/>
          </a:xfrm>
        </p:spPr>
        <p:txBody>
          <a:bodyPr>
            <a:normAutofit fontScale="90000"/>
          </a:bodyPr>
          <a:lstStyle/>
          <a:p>
            <a:r>
              <a:rPr lang="ru-RU" sz="3600" i="1" dirty="0" smtClean="0">
                <a:solidFill>
                  <a:srgbClr val="C00000"/>
                </a:solidFill>
                <a:latin typeface="Times New Roman" pitchFamily="18" charset="0"/>
                <a:cs typeface="Times New Roman" pitchFamily="18" charset="0"/>
              </a:rPr>
              <a:t>Безопасность работы на тепловом оборудовании. </a:t>
            </a:r>
            <a:r>
              <a:rPr lang="ru-RU" sz="3600" i="1" dirty="0">
                <a:solidFill>
                  <a:srgbClr val="C00000"/>
                </a:solidFill>
                <a:latin typeface="Times New Roman" pitchFamily="18" charset="0"/>
                <a:cs typeface="Times New Roman" pitchFamily="18" charset="0"/>
              </a:rPr>
              <a:t>Верно не верно</a:t>
            </a:r>
            <a:r>
              <a:rPr lang="ru-RU" sz="4000" b="1" dirty="0" smtClean="0">
                <a:solidFill>
                  <a:srgbClr val="FF0000"/>
                </a:solidFill>
                <a:latin typeface="Times New Roman" pitchFamily="18" charset="0"/>
                <a:cs typeface="Times New Roman" pitchFamily="18" charset="0"/>
              </a:rPr>
              <a:t/>
            </a:r>
            <a:br>
              <a:rPr lang="ru-RU" sz="4000" b="1" dirty="0" smtClean="0">
                <a:solidFill>
                  <a:srgbClr val="FF0000"/>
                </a:solidFill>
                <a:latin typeface="Times New Roman" pitchFamily="18" charset="0"/>
                <a:cs typeface="Times New Roman" pitchFamily="18" charset="0"/>
              </a:rPr>
            </a:br>
            <a:endParaRPr lang="ru-RU" dirty="0"/>
          </a:p>
        </p:txBody>
      </p:sp>
      <p:graphicFrame>
        <p:nvGraphicFramePr>
          <p:cNvPr id="3" name="Объект 2"/>
          <p:cNvGraphicFramePr>
            <a:graphicFrameLocks noGrp="1"/>
          </p:cNvGraphicFramePr>
          <p:nvPr>
            <p:ph idx="1"/>
            <p:extLst>
              <p:ext uri="{D42A27DB-BD31-4B8C-83A1-F6EECF244321}">
                <p14:modId xmlns:p14="http://schemas.microsoft.com/office/powerpoint/2010/main" val="1050346068"/>
              </p:ext>
            </p:extLst>
          </p:nvPr>
        </p:nvGraphicFramePr>
        <p:xfrm>
          <a:off x="107504" y="1196752"/>
          <a:ext cx="8280920" cy="4968182"/>
        </p:xfrm>
        <a:graphic>
          <a:graphicData uri="http://schemas.openxmlformats.org/drawingml/2006/table">
            <a:tbl>
              <a:tblPr firstRow="1" firstCol="1" bandRow="1">
                <a:tableStyleId>{5C22544A-7EE6-4342-B048-85BDC9FD1C3A}</a:tableStyleId>
              </a:tblPr>
              <a:tblGrid>
                <a:gridCol w="3384376"/>
                <a:gridCol w="4896544"/>
              </a:tblGrid>
              <a:tr h="1485466">
                <a:tc>
                  <a:txBody>
                    <a:bodyPr/>
                    <a:lstStyle/>
                    <a:p>
                      <a:pPr>
                        <a:lnSpc>
                          <a:spcPct val="115000"/>
                        </a:lnSpc>
                        <a:spcAft>
                          <a:spcPts val="0"/>
                        </a:spcAft>
                      </a:pPr>
                      <a:r>
                        <a:rPr lang="ru-RU" sz="1600" dirty="0">
                          <a:effectLst/>
                          <a:latin typeface="Times New Roman" pitchFamily="18" charset="0"/>
                          <a:cs typeface="Times New Roman" pitchFamily="18" charset="0"/>
                        </a:rPr>
                        <a:t>Прежде чем открыть дверку, сначала её чуть-чуть приоткрывают, горячий пар выходит вверх, а затем открывают полностью, чтобы не получилось ожога</a:t>
                      </a:r>
                      <a:endParaRPr lang="ru-RU" sz="1600" dirty="0">
                        <a:effectLst/>
                        <a:latin typeface="Times New Roman" pitchFamily="18" charset="0"/>
                        <a:ea typeface="Calibri"/>
                        <a:cs typeface="Times New Roman" pitchFamily="18" charset="0"/>
                      </a:endParaRPr>
                    </a:p>
                  </a:txBody>
                  <a:tcPr marL="60111" marR="60111" marT="0" marB="0"/>
                </a:tc>
                <a:tc>
                  <a:txBody>
                    <a:bodyPr/>
                    <a:lstStyle/>
                    <a:p>
                      <a:pPr>
                        <a:lnSpc>
                          <a:spcPct val="115000"/>
                        </a:lnSpc>
                        <a:spcAft>
                          <a:spcPts val="0"/>
                        </a:spcAft>
                      </a:pPr>
                      <a:r>
                        <a:rPr lang="ru-RU" sz="1600" dirty="0">
                          <a:effectLst/>
                          <a:latin typeface="Times New Roman" pitchFamily="18" charset="0"/>
                          <a:cs typeface="Times New Roman" pitchFamily="18" charset="0"/>
                        </a:rPr>
                        <a:t>Дверцу  можно открыть сразу</a:t>
                      </a:r>
                      <a:endParaRPr lang="ru-RU" sz="1600" dirty="0">
                        <a:effectLst/>
                        <a:latin typeface="Times New Roman" pitchFamily="18" charset="0"/>
                        <a:ea typeface="Calibri"/>
                        <a:cs typeface="Times New Roman" pitchFamily="18" charset="0"/>
                      </a:endParaRPr>
                    </a:p>
                  </a:txBody>
                  <a:tcPr marL="60111" marR="60111" marT="0" marB="0"/>
                </a:tc>
              </a:tr>
              <a:tr h="576064">
                <a:tc>
                  <a:txBody>
                    <a:bodyPr/>
                    <a:lstStyle/>
                    <a:p>
                      <a:pPr>
                        <a:lnSpc>
                          <a:spcPct val="115000"/>
                        </a:lnSpc>
                        <a:spcAft>
                          <a:spcPts val="0"/>
                        </a:spcAft>
                      </a:pPr>
                      <a:r>
                        <a:rPr lang="ru-RU" sz="1600" dirty="0">
                          <a:effectLst/>
                          <a:latin typeface="Times New Roman" pitchFamily="18" charset="0"/>
                          <a:cs typeface="Times New Roman" pitchFamily="18" charset="0"/>
                        </a:rPr>
                        <a:t>Прихваты должны быть сухими.</a:t>
                      </a:r>
                      <a:endParaRPr lang="ru-RU" sz="1600" dirty="0">
                        <a:effectLst/>
                        <a:latin typeface="Times New Roman" pitchFamily="18" charset="0"/>
                        <a:ea typeface="Calibri"/>
                        <a:cs typeface="Times New Roman" pitchFamily="18" charset="0"/>
                      </a:endParaRPr>
                    </a:p>
                  </a:txBody>
                  <a:tcPr marL="60111" marR="60111" marT="0" marB="0"/>
                </a:tc>
                <a:tc>
                  <a:txBody>
                    <a:bodyPr/>
                    <a:lstStyle/>
                    <a:p>
                      <a:pPr>
                        <a:lnSpc>
                          <a:spcPct val="115000"/>
                        </a:lnSpc>
                        <a:spcAft>
                          <a:spcPts val="0"/>
                        </a:spcAft>
                      </a:pPr>
                      <a:r>
                        <a:rPr lang="ru-RU" sz="1600" dirty="0">
                          <a:effectLst/>
                          <a:latin typeface="Times New Roman" pitchFamily="18" charset="0"/>
                          <a:cs typeface="Times New Roman" pitchFamily="18" charset="0"/>
                        </a:rPr>
                        <a:t>Прихваты должны быть влажными</a:t>
                      </a:r>
                      <a:endParaRPr lang="ru-RU" sz="1600" dirty="0">
                        <a:effectLst/>
                        <a:latin typeface="Times New Roman" pitchFamily="18" charset="0"/>
                        <a:ea typeface="Calibri"/>
                        <a:cs typeface="Times New Roman" pitchFamily="18" charset="0"/>
                      </a:endParaRPr>
                    </a:p>
                  </a:txBody>
                  <a:tcPr marL="60111" marR="60111" marT="0" marB="0"/>
                </a:tc>
              </a:tr>
              <a:tr h="1341471">
                <a:tc>
                  <a:txBody>
                    <a:bodyPr/>
                    <a:lstStyle/>
                    <a:p>
                      <a:pPr>
                        <a:lnSpc>
                          <a:spcPct val="115000"/>
                        </a:lnSpc>
                        <a:spcAft>
                          <a:spcPts val="0"/>
                        </a:spcAft>
                      </a:pPr>
                      <a:r>
                        <a:rPr lang="ru-RU" sz="1600" dirty="0" smtClean="0">
                          <a:effectLst/>
                          <a:latin typeface="Times New Roman" pitchFamily="18" charset="0"/>
                          <a:cs typeface="Times New Roman" pitchFamily="18" charset="0"/>
                        </a:rPr>
                        <a:t> Санитарная </a:t>
                      </a:r>
                      <a:r>
                        <a:rPr lang="ru-RU" sz="1600" dirty="0">
                          <a:effectLst/>
                          <a:latin typeface="Times New Roman" pitchFamily="18" charset="0"/>
                          <a:cs typeface="Times New Roman" pitchFamily="18" charset="0"/>
                        </a:rPr>
                        <a:t>обработка проводится </a:t>
                      </a:r>
                      <a:r>
                        <a:rPr lang="ru-RU" sz="1600" dirty="0" smtClean="0">
                          <a:effectLst/>
                          <a:latin typeface="Times New Roman" pitchFamily="18" charset="0"/>
                          <a:cs typeface="Times New Roman" pitchFamily="18" charset="0"/>
                        </a:rPr>
                        <a:t>после </a:t>
                      </a:r>
                      <a:r>
                        <a:rPr lang="ru-RU" sz="1600" dirty="0">
                          <a:effectLst/>
                          <a:latin typeface="Times New Roman" pitchFamily="18" charset="0"/>
                          <a:cs typeface="Times New Roman" pitchFamily="18" charset="0"/>
                        </a:rPr>
                        <a:t>окончания работы, когда шкафы остыли</a:t>
                      </a:r>
                      <a:endParaRPr lang="ru-RU" sz="1600" dirty="0">
                        <a:effectLst/>
                        <a:latin typeface="Times New Roman" pitchFamily="18" charset="0"/>
                        <a:ea typeface="Calibri"/>
                        <a:cs typeface="Times New Roman" pitchFamily="18" charset="0"/>
                      </a:endParaRPr>
                    </a:p>
                  </a:txBody>
                  <a:tcPr marL="60111" marR="60111" marT="0" marB="0"/>
                </a:tc>
                <a:tc>
                  <a:txBody>
                    <a:bodyPr/>
                    <a:lstStyle/>
                    <a:p>
                      <a:pPr>
                        <a:lnSpc>
                          <a:spcPct val="115000"/>
                        </a:lnSpc>
                        <a:spcAft>
                          <a:spcPts val="0"/>
                        </a:spcAft>
                      </a:pPr>
                      <a:r>
                        <a:rPr lang="ru-RU" sz="1600" dirty="0" smtClean="0">
                          <a:effectLst/>
                          <a:latin typeface="Times New Roman" pitchFamily="18" charset="0"/>
                          <a:cs typeface="Times New Roman" pitchFamily="18" charset="0"/>
                        </a:rPr>
                        <a:t> Санитарная </a:t>
                      </a:r>
                      <a:r>
                        <a:rPr lang="ru-RU" sz="1600" dirty="0">
                          <a:effectLst/>
                          <a:latin typeface="Times New Roman" pitchFamily="18" charset="0"/>
                          <a:cs typeface="Times New Roman" pitchFamily="18" charset="0"/>
                        </a:rPr>
                        <a:t>обработка проводится в горячих шкафах</a:t>
                      </a:r>
                      <a:endParaRPr lang="ru-RU" sz="1600" dirty="0">
                        <a:effectLst/>
                        <a:latin typeface="Times New Roman" pitchFamily="18" charset="0"/>
                        <a:ea typeface="Calibri"/>
                        <a:cs typeface="Times New Roman" pitchFamily="18" charset="0"/>
                      </a:endParaRPr>
                    </a:p>
                  </a:txBody>
                  <a:tcPr marL="60111" marR="60111" marT="0" marB="0"/>
                </a:tc>
              </a:tr>
              <a:tr h="1368151">
                <a:tc>
                  <a:txBody>
                    <a:bodyPr/>
                    <a:lstStyle/>
                    <a:p>
                      <a:pPr>
                        <a:lnSpc>
                          <a:spcPct val="115000"/>
                        </a:lnSpc>
                        <a:spcAft>
                          <a:spcPts val="0"/>
                        </a:spcAft>
                      </a:pPr>
                      <a:r>
                        <a:rPr lang="ru-RU" sz="1600">
                          <a:effectLst/>
                          <a:latin typeface="Times New Roman" pitchFamily="18" charset="0"/>
                          <a:cs typeface="Times New Roman" pitchFamily="18" charset="0"/>
                        </a:rPr>
                        <a:t>Категорически запрещается охлаждать разогретые конфорки водой.</a:t>
                      </a:r>
                      <a:endParaRPr lang="ru-RU" sz="1600">
                        <a:effectLst/>
                        <a:latin typeface="Times New Roman" pitchFamily="18" charset="0"/>
                        <a:ea typeface="Calibri"/>
                        <a:cs typeface="Times New Roman" pitchFamily="18" charset="0"/>
                      </a:endParaRPr>
                    </a:p>
                  </a:txBody>
                  <a:tcPr marL="60111" marR="60111" marT="0" marB="0"/>
                </a:tc>
                <a:tc>
                  <a:txBody>
                    <a:bodyPr/>
                    <a:lstStyle/>
                    <a:p>
                      <a:pPr>
                        <a:lnSpc>
                          <a:spcPct val="115000"/>
                        </a:lnSpc>
                        <a:spcAft>
                          <a:spcPts val="0"/>
                        </a:spcAft>
                      </a:pPr>
                      <a:r>
                        <a:rPr lang="ru-RU" sz="1600" dirty="0">
                          <a:effectLst/>
                          <a:latin typeface="Times New Roman" pitchFamily="18" charset="0"/>
                          <a:cs typeface="Times New Roman" pitchFamily="18" charset="0"/>
                        </a:rPr>
                        <a:t>Можно охлаждать разогретые конфорки водой.</a:t>
                      </a:r>
                      <a:endParaRPr lang="ru-RU" sz="1600" dirty="0">
                        <a:effectLst/>
                        <a:latin typeface="Times New Roman" pitchFamily="18" charset="0"/>
                        <a:ea typeface="Calibri"/>
                        <a:cs typeface="Times New Roman" pitchFamily="18" charset="0"/>
                      </a:endParaRPr>
                    </a:p>
                  </a:txBody>
                  <a:tcPr marL="60111" marR="60111" marT="0" marB="0"/>
                </a:tc>
              </a:tr>
            </a:tbl>
          </a:graphicData>
        </a:graphic>
      </p:graphicFrame>
    </p:spTree>
    <p:extLst>
      <p:ext uri="{BB962C8B-B14F-4D97-AF65-F5344CB8AC3E}">
        <p14:creationId xmlns:p14="http://schemas.microsoft.com/office/powerpoint/2010/main" val="6057197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16632"/>
            <a:ext cx="8496944" cy="6552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72171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150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260648"/>
            <a:ext cx="4392488" cy="352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60649"/>
            <a:ext cx="3456384"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Рисунок 5" descr="https://present5.com/presentation/1/148381172_265375263.pdf-img/148381172_265375263.pdf-13.jpg"/>
          <p:cNvPicPr/>
          <p:nvPr/>
        </p:nvPicPr>
        <p:blipFill>
          <a:blip r:embed="rId4">
            <a:extLst>
              <a:ext uri="{28A0092B-C50C-407E-A947-70E740481C1C}">
                <a14:useLocalDpi xmlns:a14="http://schemas.microsoft.com/office/drawing/2010/main" val="0"/>
              </a:ext>
            </a:extLst>
          </a:blip>
          <a:srcRect/>
          <a:stretch>
            <a:fillRect/>
          </a:stretch>
        </p:blipFill>
        <p:spPr bwMode="auto">
          <a:xfrm>
            <a:off x="1475656" y="3213647"/>
            <a:ext cx="7218685" cy="3645024"/>
          </a:xfrm>
          <a:prstGeom prst="rect">
            <a:avLst/>
          </a:prstGeom>
          <a:noFill/>
          <a:ln>
            <a:noFill/>
          </a:ln>
        </p:spPr>
      </p:pic>
    </p:spTree>
    <p:extLst>
      <p:ext uri="{BB962C8B-B14F-4D97-AF65-F5344CB8AC3E}">
        <p14:creationId xmlns:p14="http://schemas.microsoft.com/office/powerpoint/2010/main" val="2507759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Объект 1"/>
          <p:cNvGraphicFramePr>
            <a:graphicFrameLocks noGrp="1"/>
          </p:cNvGraphicFramePr>
          <p:nvPr>
            <p:ph idx="1"/>
            <p:extLst>
              <p:ext uri="{D42A27DB-BD31-4B8C-83A1-F6EECF244321}">
                <p14:modId xmlns:p14="http://schemas.microsoft.com/office/powerpoint/2010/main" val="2663019794"/>
              </p:ext>
            </p:extLst>
          </p:nvPr>
        </p:nvGraphicFramePr>
        <p:xfrm>
          <a:off x="611561" y="233172"/>
          <a:ext cx="7992887" cy="6344412"/>
        </p:xfrm>
        <a:graphic>
          <a:graphicData uri="http://schemas.openxmlformats.org/drawingml/2006/table">
            <a:tbl>
              <a:tblPr firstRow="1" firstCol="1" bandRow="1">
                <a:tableStyleId>{5C22544A-7EE6-4342-B048-85BDC9FD1C3A}</a:tableStyleId>
              </a:tblPr>
              <a:tblGrid>
                <a:gridCol w="3876307"/>
                <a:gridCol w="4116580"/>
              </a:tblGrid>
              <a:tr h="264070">
                <a:tc gridSpan="2">
                  <a:txBody>
                    <a:bodyPr/>
                    <a:lstStyle/>
                    <a:p>
                      <a:pPr algn="ctr">
                        <a:lnSpc>
                          <a:spcPct val="115000"/>
                        </a:lnSpc>
                        <a:spcAft>
                          <a:spcPts val="0"/>
                        </a:spcAft>
                      </a:pPr>
                      <a:r>
                        <a:rPr lang="ru-RU" sz="1800" dirty="0" smtClean="0">
                          <a:effectLst/>
                          <a:latin typeface="Times New Roman" pitchFamily="18" charset="0"/>
                          <a:cs typeface="Times New Roman" pitchFamily="18" charset="0"/>
                        </a:rPr>
                        <a:t>Техника безопасности механического оборудования    </a:t>
                      </a:r>
                      <a:r>
                        <a:rPr lang="ru-RU" sz="2000" dirty="0" smtClean="0">
                          <a:solidFill>
                            <a:srgbClr val="FF0000"/>
                          </a:solidFill>
                          <a:effectLst/>
                          <a:latin typeface="Times New Roman" pitchFamily="18" charset="0"/>
                          <a:cs typeface="Times New Roman" pitchFamily="18" charset="0"/>
                        </a:rPr>
                        <a:t>Верно не верно</a:t>
                      </a:r>
                      <a:endParaRPr lang="ru-RU" sz="2000" dirty="0">
                        <a:solidFill>
                          <a:srgbClr val="FF0000"/>
                        </a:solidFill>
                        <a:effectLst/>
                        <a:latin typeface="Times New Roman" pitchFamily="18" charset="0"/>
                        <a:ea typeface="Calibri"/>
                        <a:cs typeface="Times New Roman" pitchFamily="18" charset="0"/>
                      </a:endParaRPr>
                    </a:p>
                  </a:txBody>
                  <a:tcPr marL="68580" marR="68580" marT="0" marB="0"/>
                </a:tc>
                <a:tc hMerge="1">
                  <a:txBody>
                    <a:bodyPr/>
                    <a:lstStyle/>
                    <a:p>
                      <a:endParaRPr lang="ru-RU"/>
                    </a:p>
                  </a:txBody>
                  <a:tcPr/>
                </a:tc>
              </a:tr>
              <a:tr h="1452520">
                <a:tc>
                  <a:txBody>
                    <a:bodyPr/>
                    <a:lstStyle/>
                    <a:p>
                      <a:pPr>
                        <a:lnSpc>
                          <a:spcPct val="115000"/>
                        </a:lnSpc>
                        <a:spcAft>
                          <a:spcPts val="0"/>
                        </a:spcAft>
                      </a:pPr>
                      <a:r>
                        <a:rPr lang="ru-RU" sz="1800" dirty="0">
                          <a:effectLst/>
                        </a:rPr>
                        <a:t>Безопасность работы на механическом оборудовании зависит: от конструкции машины, наличия ограждений, сигнализации блокирующих устройств</a:t>
                      </a:r>
                      <a:endParaRPr lang="ru-RU" sz="18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a:effectLst/>
                        </a:rPr>
                        <a:t>Безопасность работы на механическом оборудовании зависит: настроения работника</a:t>
                      </a:r>
                      <a:endParaRPr lang="ru-RU" sz="1800" dirty="0">
                        <a:effectLst/>
                        <a:latin typeface="Calibri"/>
                        <a:ea typeface="Calibri"/>
                        <a:cs typeface="Times New Roman"/>
                      </a:endParaRPr>
                    </a:p>
                  </a:txBody>
                  <a:tcPr marL="68580" marR="68580" marT="0" marB="0"/>
                </a:tc>
              </a:tr>
              <a:tr h="864605">
                <a:tc>
                  <a:txBody>
                    <a:bodyPr/>
                    <a:lstStyle/>
                    <a:p>
                      <a:pPr>
                        <a:lnSpc>
                          <a:spcPct val="115000"/>
                        </a:lnSpc>
                        <a:spcAft>
                          <a:spcPts val="0"/>
                        </a:spcAft>
                      </a:pPr>
                      <a:r>
                        <a:rPr lang="ru-RU" sz="1800" dirty="0">
                          <a:effectLst/>
                        </a:rPr>
                        <a:t>Перед началом работы  необходимо убедиться, что машина работает на холостом ходу</a:t>
                      </a:r>
                      <a:endParaRPr lang="ru-RU" sz="18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a:effectLst/>
                        </a:rPr>
                        <a:t>Перед началом работы  необходимо загрузить продукты и выпить кофе</a:t>
                      </a:r>
                      <a:endParaRPr lang="ru-RU" sz="1800" dirty="0">
                        <a:effectLst/>
                        <a:latin typeface="Calibri"/>
                        <a:ea typeface="Calibri"/>
                        <a:cs typeface="Times New Roman"/>
                      </a:endParaRPr>
                    </a:p>
                  </a:txBody>
                  <a:tcPr marL="68580" marR="68580" marT="0" marB="0"/>
                </a:tc>
              </a:tr>
              <a:tr h="864605">
                <a:tc>
                  <a:txBody>
                    <a:bodyPr/>
                    <a:lstStyle/>
                    <a:p>
                      <a:pPr>
                        <a:lnSpc>
                          <a:spcPct val="115000"/>
                        </a:lnSpc>
                        <a:spcAft>
                          <a:spcPts val="0"/>
                        </a:spcAft>
                      </a:pPr>
                      <a:r>
                        <a:rPr lang="ru-RU" sz="1800">
                          <a:effectLst/>
                        </a:rPr>
                        <a:t>Контролировать нагрев электродвигателя (не допускать перегрев свыше 69°С).</a:t>
                      </a:r>
                      <a:endParaRPr lang="ru-RU" sz="1800">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a:effectLst/>
                        </a:rPr>
                        <a:t>Контролировать нагрев электродвигателя (не допускать перегрев свыше 90°С).</a:t>
                      </a:r>
                      <a:endParaRPr lang="ru-RU" sz="1800" dirty="0">
                        <a:effectLst/>
                        <a:latin typeface="Calibri"/>
                        <a:ea typeface="Calibri"/>
                        <a:cs typeface="Times New Roman"/>
                      </a:endParaRPr>
                    </a:p>
                  </a:txBody>
                  <a:tcPr marL="68580" marR="68580" marT="0" marB="0"/>
                </a:tc>
              </a:tr>
              <a:tr h="864605">
                <a:tc>
                  <a:txBody>
                    <a:bodyPr/>
                    <a:lstStyle/>
                    <a:p>
                      <a:pPr>
                        <a:lnSpc>
                          <a:spcPct val="115000"/>
                        </a:lnSpc>
                        <a:spcAft>
                          <a:spcPts val="0"/>
                        </a:spcAft>
                      </a:pPr>
                      <a:r>
                        <a:rPr lang="ru-RU" sz="1800">
                          <a:effectLst/>
                        </a:rPr>
                        <a:t>Во время работы машины не разрешается отходить от нее на длительное время</a:t>
                      </a:r>
                      <a:endParaRPr lang="ru-RU" sz="1800">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a:effectLst/>
                        </a:rPr>
                        <a:t>Во время работы машины разрешается отходить от нее на длительное время</a:t>
                      </a:r>
                      <a:endParaRPr lang="ru-RU" sz="1800" dirty="0">
                        <a:effectLst/>
                        <a:latin typeface="Calibri"/>
                        <a:ea typeface="Calibri"/>
                        <a:cs typeface="Times New Roman"/>
                      </a:endParaRPr>
                    </a:p>
                  </a:txBody>
                  <a:tcPr marL="68580" marR="68580" marT="0" marB="0"/>
                </a:tc>
              </a:tr>
              <a:tr h="1390820">
                <a:tc>
                  <a:txBody>
                    <a:bodyPr/>
                    <a:lstStyle/>
                    <a:p>
                      <a:pPr>
                        <a:lnSpc>
                          <a:spcPct val="115000"/>
                        </a:lnSpc>
                        <a:spcAft>
                          <a:spcPts val="0"/>
                        </a:spcAft>
                      </a:pPr>
                      <a:r>
                        <a:rPr lang="ru-RU" sz="1800" dirty="0">
                          <a:effectLst/>
                        </a:rPr>
                        <a:t>После окончания работы нужно остановить машину, выключить рубильник и только после этого разобрать для очистки и промывки рабочие части</a:t>
                      </a:r>
                      <a:endParaRPr lang="ru-RU" sz="18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a:effectLst/>
                        </a:rPr>
                        <a:t>После окончания работы не нужно остановить машину, не выключить рубильник и сразу разобрать для очистки и промывки рабочие части</a:t>
                      </a:r>
                      <a:endParaRPr lang="ru-RU" sz="18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49087706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Опасные казусы</a:t>
            </a:r>
            <a:br>
              <a:rPr lang="ru-RU" dirty="0" smtClean="0"/>
            </a:br>
            <a:r>
              <a:rPr lang="ru-RU" sz="2700" dirty="0" smtClean="0"/>
              <a:t>Ситуация</a:t>
            </a:r>
            <a:r>
              <a:rPr lang="ru-RU" sz="2000" dirty="0"/>
              <a:t>. Работника, который нарушил ТБ, ударило электрическим током.</a:t>
            </a:r>
            <a:br>
              <a:rPr lang="ru-RU" sz="2000" dirty="0"/>
            </a:br>
            <a:r>
              <a:rPr lang="ru-RU" sz="2000" dirty="0" smtClean="0"/>
              <a:t>Ваши действия:</a:t>
            </a:r>
            <a:endParaRPr lang="ru-RU" sz="2000"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24062" y="1901031"/>
            <a:ext cx="5095875" cy="392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07337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400" dirty="0"/>
              <a:t>Ситуация: работник, нарушив ТБ, получил </a:t>
            </a:r>
            <a:br>
              <a:rPr lang="ru-RU" sz="2400" dirty="0"/>
            </a:br>
            <a:r>
              <a:rPr lang="ru-RU" sz="2400" dirty="0"/>
              <a:t>термический ожог рук. </a:t>
            </a:r>
            <a:br>
              <a:rPr lang="ru-RU" sz="2400" dirty="0"/>
            </a:br>
            <a:r>
              <a:rPr lang="ru-RU" sz="2400" dirty="0"/>
              <a:t>Ваши действия:</a:t>
            </a:r>
            <a:br>
              <a:rPr lang="ru-RU" sz="2400" dirty="0"/>
            </a:br>
            <a:endParaRPr lang="ru-RU" sz="2400" dirty="0"/>
          </a:p>
        </p:txBody>
      </p:sp>
      <p:sp>
        <p:nvSpPr>
          <p:cNvPr id="3" name="Объект 2"/>
          <p:cNvSpPr>
            <a:spLocks noGrp="1"/>
          </p:cNvSpPr>
          <p:nvPr>
            <p:ph idx="1"/>
          </p:nvPr>
        </p:nvSpPr>
        <p:spPr/>
        <p:txBody>
          <a:bodyPr/>
          <a:lstStyle/>
          <a:p>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563452"/>
            <a:ext cx="7848872"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60477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Ответ к ситуации №1:</a:t>
            </a:r>
            <a:br>
              <a:rPr lang="ru-RU" dirty="0"/>
            </a:br>
            <a:endParaRPr lang="ru-RU" dirty="0"/>
          </a:p>
        </p:txBody>
      </p:sp>
      <p:sp>
        <p:nvSpPr>
          <p:cNvPr id="3" name="Объект 2"/>
          <p:cNvSpPr>
            <a:spLocks noGrp="1"/>
          </p:cNvSpPr>
          <p:nvPr>
            <p:ph idx="1"/>
          </p:nvPr>
        </p:nvSpPr>
        <p:spPr>
          <a:xfrm>
            <a:off x="457200" y="980728"/>
            <a:ext cx="8229600" cy="5145435"/>
          </a:xfrm>
        </p:spPr>
        <p:txBody>
          <a:bodyPr>
            <a:normAutofit fontScale="25000" lnSpcReduction="20000"/>
          </a:bodyPr>
          <a:lstStyle/>
          <a:p>
            <a:endParaRPr lang="ru-RU" dirty="0"/>
          </a:p>
          <a:p>
            <a:r>
              <a:rPr lang="ru-RU" sz="7200" dirty="0">
                <a:latin typeface="Times New Roman" pitchFamily="18" charset="0"/>
                <a:cs typeface="Times New Roman" pitchFamily="18" charset="0"/>
              </a:rPr>
              <a:t>При ударе электрическим током сначала оцените обстановку. Не прикасайтесь к пострадавшему сразу же. Возможно, он все еще находится под действием тока. Дотронувшись до пострадавшего, вы также можете попасть под удар. Если есть возможность, отключите источник электроэнергии (выверните пробки, выключите рубильник). Если это невозможно, отодвиньте источник тока от себя и от пострадавшего сухим, непроводящим ток предметом (веткой, деревянной палкой и т. д.).</a:t>
            </a:r>
          </a:p>
          <a:p>
            <a:endParaRPr lang="ru-RU" sz="7200" dirty="0">
              <a:latin typeface="Times New Roman" pitchFamily="18" charset="0"/>
              <a:cs typeface="Times New Roman" pitchFamily="18" charset="0"/>
            </a:endParaRPr>
          </a:p>
          <a:p>
            <a:r>
              <a:rPr lang="ru-RU" sz="7200" dirty="0">
                <a:latin typeface="Times New Roman" pitchFamily="18" charset="0"/>
                <a:cs typeface="Times New Roman" pitchFamily="18" charset="0"/>
              </a:rPr>
              <a:t>Если необходимо оттащить пострадавшего от провода электросети, надо при этом помнить, что тело человека, через которое прошел ток, проводит ток так же, как и электропровод. Поэтому голыми руками не следует дотрагиваться до открытых частей тела пострадавшего, можно касаться только сухих частей его одежды, а лучше надеть резиновые перчатки. Вам нужно действовать только одной рукой, чтобы ток не прошел через все тело. Немедленно вызовите скорую помощь. До приезда скорой помощи травмированного человека необходимо раздеть, тепло укрыть, напоить теплым чаем, на место ожогов положить повязку из бинта, смоченного в водке или спирте. Если пострадавший постоянно теряет сознание, подносите к его лицу нашатырь и брызгайте в лицо ледяной водой. Если он находится без сознания и не дышит, то сделайте ему искусственное дыхание.</a:t>
            </a:r>
          </a:p>
        </p:txBody>
      </p:sp>
    </p:spTree>
    <p:extLst>
      <p:ext uri="{BB962C8B-B14F-4D97-AF65-F5344CB8AC3E}">
        <p14:creationId xmlns:p14="http://schemas.microsoft.com/office/powerpoint/2010/main" val="1078171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smtClean="0">
                <a:solidFill>
                  <a:srgbClr val="C00000"/>
                </a:solidFill>
              </a:rPr>
              <a:t>Цель:</a:t>
            </a:r>
            <a:endParaRPr lang="ru-RU" i="1" dirty="0">
              <a:solidFill>
                <a:srgbClr val="C00000"/>
              </a:solidFill>
            </a:endParaRPr>
          </a:p>
        </p:txBody>
      </p:sp>
      <p:sp>
        <p:nvSpPr>
          <p:cNvPr id="3" name="Содержимое 2"/>
          <p:cNvSpPr>
            <a:spLocks noGrp="1"/>
          </p:cNvSpPr>
          <p:nvPr>
            <p:ph idx="1"/>
          </p:nvPr>
        </p:nvSpPr>
        <p:spPr/>
        <p:txBody>
          <a:bodyPr/>
          <a:lstStyle/>
          <a:p>
            <a:pPr>
              <a:buNone/>
            </a:pP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Изучить </a:t>
            </a:r>
            <a:r>
              <a:rPr lang="ru-RU" dirty="0" smtClean="0">
                <a:latin typeface="Times New Roman" pitchFamily="18" charset="0"/>
                <a:cs typeface="Times New Roman" pitchFamily="18" charset="0"/>
              </a:rPr>
              <a:t>и узнать  правила </a:t>
            </a:r>
            <a:r>
              <a:rPr lang="ru-RU" dirty="0">
                <a:latin typeface="Times New Roman" pitchFamily="18" charset="0"/>
                <a:cs typeface="Times New Roman" pitchFamily="18" charset="0"/>
              </a:rPr>
              <a:t>по технике безопасности, </a:t>
            </a:r>
            <a:r>
              <a:rPr lang="ru-RU" dirty="0" smtClean="0">
                <a:latin typeface="Times New Roman" pitchFamily="18" charset="0"/>
                <a:cs typeface="Times New Roman" pitchFamily="18" charset="0"/>
              </a:rPr>
              <a:t>расширить </a:t>
            </a:r>
            <a:r>
              <a:rPr lang="ru-RU" dirty="0">
                <a:latin typeface="Times New Roman" pitchFamily="18" charset="0"/>
                <a:cs typeface="Times New Roman" pitchFamily="18" charset="0"/>
              </a:rPr>
              <a:t>знания за счет новых определений, </a:t>
            </a:r>
            <a:r>
              <a:rPr lang="ru-RU" dirty="0" smtClean="0">
                <a:latin typeface="Times New Roman" pitchFamily="18" charset="0"/>
                <a:cs typeface="Times New Roman" pitchFamily="18" charset="0"/>
              </a:rPr>
              <a:t>понятий </a:t>
            </a:r>
            <a:r>
              <a:rPr lang="ru-RU" dirty="0">
                <a:latin typeface="Times New Roman" pitchFamily="18" charset="0"/>
                <a:cs typeface="Times New Roman" pitchFamily="18" charset="0"/>
              </a:rPr>
              <a:t>и терминов по правилам безопасности при эксплуатации технологического </a:t>
            </a:r>
            <a:r>
              <a:rPr lang="ru-RU" dirty="0" smtClean="0">
                <a:latin typeface="Times New Roman" pitchFamily="18" charset="0"/>
                <a:cs typeface="Times New Roman" pitchFamily="18" charset="0"/>
              </a:rPr>
              <a:t>оборудования : жарочных аппаратов, </a:t>
            </a:r>
            <a:r>
              <a:rPr lang="ru-RU" dirty="0" err="1" smtClean="0">
                <a:latin typeface="Times New Roman" pitchFamily="18" charset="0"/>
                <a:cs typeface="Times New Roman" pitchFamily="18" charset="0"/>
              </a:rPr>
              <a:t>взбивальных</a:t>
            </a:r>
            <a:r>
              <a:rPr lang="ru-RU" dirty="0" smtClean="0">
                <a:latin typeface="Times New Roman" pitchFamily="18" charset="0"/>
                <a:cs typeface="Times New Roman" pitchFamily="18" charset="0"/>
              </a:rPr>
              <a:t> машин и механизмов, </a:t>
            </a:r>
            <a:r>
              <a:rPr lang="ru-RU" dirty="0" err="1" smtClean="0">
                <a:latin typeface="Times New Roman" pitchFamily="18" charset="0"/>
                <a:cs typeface="Times New Roman" pitchFamily="18" charset="0"/>
              </a:rPr>
              <a:t>тестораскатывающей</a:t>
            </a:r>
            <a:r>
              <a:rPr lang="ru-RU" dirty="0" smtClean="0">
                <a:latin typeface="Times New Roman" pitchFamily="18" charset="0"/>
                <a:cs typeface="Times New Roman" pitchFamily="18" charset="0"/>
              </a:rPr>
              <a:t> машины, дозатора крема, соковыжималки МСЗ-40</a:t>
            </a:r>
            <a:endParaRPr lang="ru-R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Ответ к ситуации 2:</a:t>
            </a:r>
            <a:br>
              <a:rPr lang="ru-RU" dirty="0"/>
            </a:br>
            <a:endParaRPr lang="ru-RU" dirty="0"/>
          </a:p>
        </p:txBody>
      </p:sp>
      <p:sp>
        <p:nvSpPr>
          <p:cNvPr id="3" name="Объект 2"/>
          <p:cNvSpPr>
            <a:spLocks noGrp="1"/>
          </p:cNvSpPr>
          <p:nvPr>
            <p:ph idx="1"/>
          </p:nvPr>
        </p:nvSpPr>
        <p:spPr>
          <a:xfrm>
            <a:off x="457200" y="1196752"/>
            <a:ext cx="8229600" cy="4929411"/>
          </a:xfrm>
        </p:spPr>
        <p:txBody>
          <a:bodyPr>
            <a:normAutofit fontScale="77500" lnSpcReduction="20000"/>
          </a:bodyPr>
          <a:lstStyle/>
          <a:p>
            <a:endParaRPr lang="ru-RU" dirty="0"/>
          </a:p>
          <a:p>
            <a:r>
              <a:rPr lang="ru-RU" dirty="0">
                <a:latin typeface="Times New Roman" pitchFamily="18" charset="0"/>
                <a:cs typeface="Times New Roman" pitchFamily="18" charset="0"/>
              </a:rPr>
              <a:t>Немедленно устранить источник ожога: погасить горящую одежду любыми возможными способами (облить человека водой, завернуть в одеяло, пальто), удалить пострадавшего из зоны высокой температуры, снять или срезать тлеющую одежду. На пораженную, поверхность наложить сухую, стерильную повязку. За неимением последней допустимо завернуть 'область ожога чистой наволочкой, полотенцем, платком. При обширных ожогах следует укутать пострадавшего в чистую простыню, тепло укрыть, </a:t>
            </a:r>
            <a:r>
              <a:rPr lang="ru-RU" dirty="0" smtClean="0">
                <a:latin typeface="Times New Roman" pitchFamily="18" charset="0"/>
                <a:cs typeface="Times New Roman" pitchFamily="18" charset="0"/>
              </a:rPr>
              <a:t>дать </a:t>
            </a:r>
            <a:r>
              <a:rPr lang="ru-RU" dirty="0">
                <a:latin typeface="Times New Roman" pitchFamily="18" charset="0"/>
                <a:cs typeface="Times New Roman" pitchFamily="18" charset="0"/>
              </a:rPr>
              <a:t>выпить горячий, крепкий чай, кофе, вино. До наложения повязки обожженную кожу нужно обильно полить холодной водой. Срезание или прокалывание образовавшихся на коже пузырей недопустимо.</a:t>
            </a:r>
          </a:p>
          <a:p>
            <a:endParaRPr lang="ru-RU" dirty="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8550776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2594"/>
          </a:xfrm>
        </p:spPr>
        <p:txBody>
          <a:bodyPr>
            <a:normAutofit fontScale="90000"/>
          </a:bodyPr>
          <a:lstStyle/>
          <a:p>
            <a:r>
              <a:rPr lang="ru-RU" i="1" dirty="0" smtClean="0">
                <a:solidFill>
                  <a:srgbClr val="C00000"/>
                </a:solidFill>
                <a:latin typeface="Times New Roman" pitchFamily="18" charset="0"/>
                <a:cs typeface="Times New Roman" pitchFamily="18" charset="0"/>
              </a:rPr>
              <a:t>Инструктаж по охране труда</a:t>
            </a:r>
            <a:endParaRPr lang="ru-RU" i="1" dirty="0">
              <a:solidFill>
                <a:srgbClr val="C00000"/>
              </a:solidFill>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nvPr>
        </p:nvGraphicFramePr>
        <p:xfrm>
          <a:off x="142844" y="928670"/>
          <a:ext cx="8858312" cy="5715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54032"/>
          </a:xfrm>
        </p:spPr>
        <p:txBody>
          <a:bodyPr>
            <a:normAutofit fontScale="90000"/>
          </a:bodyPr>
          <a:lstStyle/>
          <a:p>
            <a:r>
              <a:rPr lang="ru-RU" sz="3600" i="1" dirty="0" smtClean="0">
                <a:solidFill>
                  <a:srgbClr val="C00000"/>
                </a:solidFill>
                <a:latin typeface="Times New Roman" panose="02020603050405020304" pitchFamily="18" charset="0"/>
                <a:cs typeface="Times New Roman" panose="02020603050405020304" pitchFamily="18" charset="0"/>
              </a:rPr>
              <a:t>О чем рассказывают на инструктажах?</a:t>
            </a:r>
            <a:r>
              <a:rPr lang="ru-RU" dirty="0" smtClean="0">
                <a:solidFill>
                  <a:srgbClr val="000000"/>
                </a:solidFill>
                <a:latin typeface="Times New Roman" panose="02020603050405020304" pitchFamily="18" charset="0"/>
                <a:cs typeface="Times New Roman" panose="02020603050405020304" pitchFamily="18" charset="0"/>
              </a:rPr>
              <a:t/>
            </a:r>
            <a:br>
              <a:rPr lang="ru-RU" dirty="0" smtClean="0">
                <a:solidFill>
                  <a:srgbClr val="000000"/>
                </a:solidFill>
                <a:latin typeface="Times New Roman" panose="02020603050405020304" pitchFamily="18" charset="0"/>
                <a:cs typeface="Times New Roman" panose="02020603050405020304" pitchFamily="18" charset="0"/>
              </a:rPr>
            </a:br>
            <a:endParaRPr lang="ru-RU" dirty="0"/>
          </a:p>
        </p:txBody>
      </p:sp>
      <p:sp>
        <p:nvSpPr>
          <p:cNvPr id="3" name="Содержимое 2"/>
          <p:cNvSpPr>
            <a:spLocks noGrp="1"/>
          </p:cNvSpPr>
          <p:nvPr>
            <p:ph idx="1"/>
          </p:nvPr>
        </p:nvSpPr>
        <p:spPr>
          <a:xfrm>
            <a:off x="457200" y="714356"/>
            <a:ext cx="8258204" cy="5500725"/>
          </a:xfrm>
        </p:spPr>
        <p:txBody>
          <a:bodyPr>
            <a:normAutofit fontScale="55000" lnSpcReduction="20000"/>
          </a:bodyPr>
          <a:lstStyle/>
          <a:p>
            <a:pPr algn="just"/>
            <a:r>
              <a:rPr lang="ru-RU" dirty="0" smtClean="0">
                <a:solidFill>
                  <a:srgbClr val="000000"/>
                </a:solidFill>
                <a:latin typeface="Times New Roman" panose="02020603050405020304" pitchFamily="18" charset="0"/>
                <a:cs typeface="Times New Roman" panose="02020603050405020304" pitchFamily="18" charset="0"/>
              </a:rPr>
              <a:t>Инспектор, проводя инструктаж по охране труда, обязан рассказать работникам:</a:t>
            </a:r>
          </a:p>
          <a:p>
            <a:pPr algn="just"/>
            <a:r>
              <a:rPr lang="ru-RU" dirty="0" smtClean="0">
                <a:solidFill>
                  <a:srgbClr val="000000"/>
                </a:solidFill>
                <a:latin typeface="Times New Roman" panose="02020603050405020304" pitchFamily="18" charset="0"/>
                <a:cs typeface="Times New Roman" panose="02020603050405020304" pitchFamily="18" charset="0"/>
              </a:rPr>
              <a:t>какими нормативными актами, в том числе локальными, регламентируется охрана труда, какие требования ко всем сторонам трудового процесса перечислены в них;</a:t>
            </a:r>
          </a:p>
          <a:p>
            <a:pPr algn="just"/>
            <a:r>
              <a:rPr lang="ru-RU" dirty="0" smtClean="0">
                <a:solidFill>
                  <a:srgbClr val="000000"/>
                </a:solidFill>
                <a:latin typeface="Times New Roman" panose="02020603050405020304" pitchFamily="18" charset="0"/>
                <a:cs typeface="Times New Roman" panose="02020603050405020304" pitchFamily="18" charset="0"/>
              </a:rPr>
              <a:t>каким условиям в части охраны труда должно соответствовать рабочее место конкретного сотрудника;</a:t>
            </a:r>
          </a:p>
          <a:p>
            <a:pPr algn="just"/>
            <a:r>
              <a:rPr lang="ru-RU" dirty="0" smtClean="0">
                <a:solidFill>
                  <a:srgbClr val="000000"/>
                </a:solidFill>
                <a:latin typeface="Times New Roman" panose="02020603050405020304" pitchFamily="18" charset="0"/>
                <a:cs typeface="Times New Roman" panose="02020603050405020304" pitchFamily="18" charset="0"/>
              </a:rPr>
              <a:t>как исполнять свои обязанности, чтобы не создавать угрозу как своей жизни и здоровью, так и окружающих;</a:t>
            </a:r>
          </a:p>
          <a:p>
            <a:pPr algn="just"/>
            <a:r>
              <a:rPr lang="ru-RU" dirty="0" smtClean="0">
                <a:solidFill>
                  <a:srgbClr val="000000"/>
                </a:solidFill>
                <a:latin typeface="Times New Roman" panose="02020603050405020304" pitchFamily="18" charset="0"/>
                <a:cs typeface="Times New Roman" panose="02020603050405020304" pitchFamily="18" charset="0"/>
              </a:rPr>
              <a:t>какие факторы могут нанести вред жизни и здоровью персонала в процессе работы: шум, пыль, загазованность и т. д.</a:t>
            </a:r>
          </a:p>
          <a:p>
            <a:pPr algn="just"/>
            <a:r>
              <a:rPr lang="ru-RU" dirty="0">
                <a:solidFill>
                  <a:srgbClr val="000000"/>
                </a:solidFill>
                <a:latin typeface="Times New Roman" panose="02020603050405020304" pitchFamily="18" charset="0"/>
                <a:cs typeface="Times New Roman" panose="02020603050405020304" pitchFamily="18" charset="0"/>
              </a:rPr>
              <a:t>Если в компании нет или не заполняется </a:t>
            </a:r>
            <a:r>
              <a:rPr lang="ru-RU" dirty="0" smtClean="0">
                <a:solidFill>
                  <a:srgbClr val="000000"/>
                </a:solidFill>
                <a:latin typeface="Times New Roman" panose="02020603050405020304" pitchFamily="18" charset="0"/>
                <a:cs typeface="Times New Roman" panose="02020603050405020304" pitchFamily="18" charset="0"/>
              </a:rPr>
              <a:t>журнал, за </a:t>
            </a:r>
            <a:r>
              <a:rPr lang="ru-RU" dirty="0">
                <a:solidFill>
                  <a:srgbClr val="000000"/>
                </a:solidFill>
                <a:latin typeface="Times New Roman" panose="02020603050405020304" pitchFamily="18" charset="0"/>
                <a:cs typeface="Times New Roman" panose="02020603050405020304" pitchFamily="18" charset="0"/>
              </a:rPr>
              <a:t>это следует серьезное наказание</a:t>
            </a:r>
            <a:r>
              <a:rPr lang="ru-RU" dirty="0" smtClean="0">
                <a:solidFill>
                  <a:srgbClr val="000000"/>
                </a:solidFill>
                <a:latin typeface="Times New Roman" panose="02020603050405020304" pitchFamily="18" charset="0"/>
                <a:cs typeface="Times New Roman" panose="02020603050405020304" pitchFamily="18" charset="0"/>
              </a:rPr>
              <a:t>: штраф </a:t>
            </a:r>
            <a:r>
              <a:rPr lang="ru-RU" dirty="0">
                <a:solidFill>
                  <a:srgbClr val="000000"/>
                </a:solidFill>
                <a:latin typeface="Times New Roman" panose="02020603050405020304" pitchFamily="18" charset="0"/>
                <a:cs typeface="Times New Roman" panose="02020603050405020304" pitchFamily="18" charset="0"/>
              </a:rPr>
              <a:t>для главы компании 110-130 тыс. руб., для должностных лиц – 15-25 тыс. руб.;</a:t>
            </a:r>
          </a:p>
          <a:p>
            <a:pPr algn="just"/>
            <a:r>
              <a:rPr lang="ru-RU" dirty="0">
                <a:solidFill>
                  <a:srgbClr val="000000"/>
                </a:solidFill>
                <a:latin typeface="Times New Roman" panose="02020603050405020304" pitchFamily="18" charset="0"/>
                <a:cs typeface="Times New Roman" panose="02020603050405020304" pitchFamily="18" charset="0"/>
              </a:rPr>
              <a:t>если нарушение повторяется при второй проверке, то штраф достигает 200 тыс. руб. или принудительная остановка деятельности компании на 3 месяца;</a:t>
            </a:r>
          </a:p>
          <a:p>
            <a:pPr algn="just"/>
            <a:r>
              <a:rPr lang="ru-RU" dirty="0">
                <a:solidFill>
                  <a:srgbClr val="000000"/>
                </a:solidFill>
                <a:latin typeface="Times New Roman" panose="02020603050405020304" pitchFamily="18" charset="0"/>
                <a:cs typeface="Times New Roman" panose="02020603050405020304" pitchFamily="18" charset="0"/>
              </a:rPr>
              <a:t>штраф для ответственного лица при вторичном обнаружении 35-40 тыс. руб. и прекращение деятельности в данной области на 1-3 года;</a:t>
            </a:r>
          </a:p>
          <a:p>
            <a:pPr algn="just"/>
            <a:r>
              <a:rPr lang="ru-RU" dirty="0">
                <a:solidFill>
                  <a:srgbClr val="000000"/>
                </a:solidFill>
                <a:latin typeface="Times New Roman" panose="02020603050405020304" pitchFamily="18" charset="0"/>
                <a:cs typeface="Times New Roman" panose="02020603050405020304" pitchFamily="18" charset="0"/>
              </a:rPr>
              <a:t>если погиб человек в результате несоблюдения ТБ, то назначается уголовная ответственность.</a:t>
            </a:r>
            <a:endParaRPr lang="ru-RU" dirty="0" smtClean="0">
              <a:solidFill>
                <a:srgbClr val="000000"/>
              </a:solidFill>
              <a:latin typeface="Times New Roman" panose="02020603050405020304" pitchFamily="18" charset="0"/>
              <a:cs typeface="Times New Roman" panose="02020603050405020304" pitchFamily="18" charset="0"/>
            </a:endParaRPr>
          </a:p>
          <a:p>
            <a:endParaRPr lang="ru-RU"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14876" y="274638"/>
            <a:ext cx="3971924" cy="582594"/>
          </a:xfrm>
        </p:spPr>
        <p:txBody>
          <a:bodyPr>
            <a:noAutofit/>
          </a:bodyPr>
          <a:lstStyle/>
          <a:p>
            <a:r>
              <a:rPr lang="ru-RU" sz="3200" i="1" dirty="0" smtClean="0">
                <a:solidFill>
                  <a:srgbClr val="C00000"/>
                </a:solidFill>
                <a:latin typeface="Times New Roman" panose="02020603050405020304" pitchFamily="18" charset="0"/>
                <a:cs typeface="Times New Roman" panose="02020603050405020304" pitchFamily="18" charset="0"/>
              </a:rPr>
              <a:t/>
            </a:r>
            <a:br>
              <a:rPr lang="ru-RU" sz="3200" i="1" dirty="0" smtClean="0">
                <a:solidFill>
                  <a:srgbClr val="C00000"/>
                </a:solidFill>
                <a:latin typeface="Times New Roman" panose="02020603050405020304" pitchFamily="18" charset="0"/>
                <a:cs typeface="Times New Roman" panose="02020603050405020304" pitchFamily="18" charset="0"/>
              </a:rPr>
            </a:br>
            <a:r>
              <a:rPr lang="ru-RU" sz="3200" i="1" dirty="0" smtClean="0">
                <a:solidFill>
                  <a:srgbClr val="C00000"/>
                </a:solidFill>
                <a:latin typeface="Times New Roman" panose="02020603050405020304" pitchFamily="18" charset="0"/>
                <a:cs typeface="Times New Roman" panose="02020603050405020304" pitchFamily="18" charset="0"/>
              </a:rPr>
              <a:t>Что такое журнал по технике безопасности?</a:t>
            </a:r>
            <a:endParaRPr lang="ru-RU" sz="3200" i="1" dirty="0">
              <a:solidFill>
                <a:srgbClr val="C00000"/>
              </a:solidFill>
            </a:endParaRPr>
          </a:p>
        </p:txBody>
      </p:sp>
      <p:sp>
        <p:nvSpPr>
          <p:cNvPr id="3" name="Содержимое 2"/>
          <p:cNvSpPr>
            <a:spLocks noGrp="1"/>
          </p:cNvSpPr>
          <p:nvPr>
            <p:ph idx="1"/>
          </p:nvPr>
        </p:nvSpPr>
        <p:spPr>
          <a:xfrm>
            <a:off x="0" y="6453336"/>
            <a:ext cx="251520" cy="118936"/>
          </a:xfrm>
        </p:spPr>
        <p:txBody>
          <a:bodyPr>
            <a:normAutofit fontScale="25000" lnSpcReduction="20000"/>
          </a:bodyPr>
          <a:lstStyle/>
          <a:p>
            <a:endParaRPr lang="ru-RU"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844824"/>
            <a:ext cx="4458504" cy="4417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260648"/>
            <a:ext cx="4539386" cy="626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81" y="404664"/>
            <a:ext cx="9130728" cy="6435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03459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4000" i="1" dirty="0" smtClean="0">
                <a:solidFill>
                  <a:srgbClr val="C00000"/>
                </a:solidFill>
                <a:latin typeface="Times New Roman" pitchFamily="18" charset="0"/>
                <a:cs typeface="Times New Roman" pitchFamily="18" charset="0"/>
              </a:rPr>
              <a:t/>
            </a:r>
            <a:br>
              <a:rPr lang="ru-RU" sz="4000" i="1" dirty="0" smtClean="0">
                <a:solidFill>
                  <a:srgbClr val="C00000"/>
                </a:solidFill>
                <a:latin typeface="Times New Roman" pitchFamily="18" charset="0"/>
                <a:cs typeface="Times New Roman" pitchFamily="18" charset="0"/>
              </a:rPr>
            </a:br>
            <a:r>
              <a:rPr lang="ru-RU" sz="4000" i="1" dirty="0">
                <a:solidFill>
                  <a:srgbClr val="C00000"/>
                </a:solidFill>
                <a:latin typeface="Times New Roman" pitchFamily="18" charset="0"/>
                <a:cs typeface="Times New Roman" pitchFamily="18" charset="0"/>
              </a:rPr>
              <a:t>Домашнее задание по теме урока:</a:t>
            </a:r>
            <a:br>
              <a:rPr lang="ru-RU" sz="4000" i="1" dirty="0">
                <a:solidFill>
                  <a:srgbClr val="C00000"/>
                </a:solidFill>
                <a:latin typeface="Times New Roman" pitchFamily="18" charset="0"/>
                <a:cs typeface="Times New Roman" pitchFamily="18" charset="0"/>
              </a:rPr>
            </a:br>
            <a:endParaRPr lang="ru-RU" dirty="0"/>
          </a:p>
        </p:txBody>
      </p:sp>
      <p:sp>
        <p:nvSpPr>
          <p:cNvPr id="3" name="Содержимое 2"/>
          <p:cNvSpPr>
            <a:spLocks noGrp="1"/>
          </p:cNvSpPr>
          <p:nvPr>
            <p:ph idx="1"/>
          </p:nvPr>
        </p:nvSpPr>
        <p:spPr/>
        <p:txBody>
          <a:bodyPr>
            <a:normAutofit fontScale="92500" lnSpcReduction="20000"/>
          </a:bodyPr>
          <a:lstStyle/>
          <a:p>
            <a:pPr>
              <a:buNone/>
            </a:pPr>
            <a:r>
              <a:rPr lang="ru-RU" dirty="0" smtClean="0">
                <a:latin typeface="Times New Roman" pitchFamily="18" charset="0"/>
                <a:cs typeface="Times New Roman" pitchFamily="18" charset="0"/>
              </a:rPr>
              <a:t>1.     Составить «</a:t>
            </a:r>
            <a:r>
              <a:rPr lang="ru-RU" dirty="0" err="1" smtClean="0">
                <a:latin typeface="Times New Roman" pitchFamily="18" charset="0"/>
                <a:cs typeface="Times New Roman" pitchFamily="18" charset="0"/>
              </a:rPr>
              <a:t>Филворд</a:t>
            </a:r>
            <a:r>
              <a:rPr lang="ru-RU" dirty="0" smtClean="0">
                <a:latin typeface="Times New Roman" pitchFamily="18" charset="0"/>
                <a:cs typeface="Times New Roman" pitchFamily="18" charset="0"/>
              </a:rPr>
              <a:t>» на 20 слов с пояснением каждого слова </a:t>
            </a:r>
          </a:p>
          <a:p>
            <a:pPr>
              <a:buNone/>
            </a:pPr>
            <a:r>
              <a:rPr lang="ru-RU" dirty="0" smtClean="0">
                <a:latin typeface="Times New Roman" pitchFamily="18" charset="0"/>
                <a:cs typeface="Times New Roman" pitchFamily="18" charset="0"/>
              </a:rPr>
              <a:t>  ( это головоломка, для решения которой нужно найти слова в квадрате, заполненном буквами. Слова в </a:t>
            </a:r>
            <a:r>
              <a:rPr lang="ru-RU" dirty="0" err="1" smtClean="0">
                <a:latin typeface="Times New Roman" pitchFamily="18" charset="0"/>
                <a:cs typeface="Times New Roman" pitchFamily="18" charset="0"/>
              </a:rPr>
              <a:t>филворде</a:t>
            </a:r>
            <a:r>
              <a:rPr lang="ru-RU" dirty="0" smtClean="0">
                <a:latin typeface="Times New Roman" pitchFamily="18" charset="0"/>
                <a:cs typeface="Times New Roman" pitchFamily="18" charset="0"/>
              </a:rPr>
              <a:t> могут получаться как по прямой линии, так и по изогнутой любыми способами)</a:t>
            </a:r>
          </a:p>
          <a:p>
            <a:pPr>
              <a:buAutoNum type="arabicPeriod" startAt="2"/>
            </a:pPr>
            <a:r>
              <a:rPr lang="ru-RU" dirty="0" smtClean="0">
                <a:latin typeface="Times New Roman" pitchFamily="18" charset="0"/>
                <a:cs typeface="Times New Roman" pitchFamily="18" charset="0"/>
              </a:rPr>
              <a:t>Составить три производственные ситуации (описать неисправности в работе машин, причины возникновения и способы устранения). Оформить в виде таблицы</a:t>
            </a:r>
          </a:p>
          <a:p>
            <a:endParaRPr lang="ru-RU" dirty="0"/>
          </a:p>
        </p:txBody>
      </p:sp>
    </p:spTree>
    <p:extLst>
      <p:ext uri="{BB962C8B-B14F-4D97-AF65-F5344CB8AC3E}">
        <p14:creationId xmlns:p14="http://schemas.microsoft.com/office/powerpoint/2010/main" val="35237885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54032"/>
          </a:xfrm>
        </p:spPr>
        <p:txBody>
          <a:bodyPr>
            <a:normAutofit fontScale="90000"/>
          </a:bodyPr>
          <a:lstStyle/>
          <a:p>
            <a:r>
              <a:rPr lang="ru-RU" i="1" dirty="0" smtClean="0">
                <a:solidFill>
                  <a:srgbClr val="C00000"/>
                </a:solidFill>
              </a:rPr>
              <a:t>Подведение итогов:</a:t>
            </a:r>
            <a:endParaRPr lang="ru-RU" i="1" dirty="0">
              <a:solidFill>
                <a:srgbClr val="C00000"/>
              </a:solidFill>
            </a:endParaRPr>
          </a:p>
        </p:txBody>
      </p:sp>
      <p:sp>
        <p:nvSpPr>
          <p:cNvPr id="3" name="Содержимое 2"/>
          <p:cNvSpPr>
            <a:spLocks noGrp="1"/>
          </p:cNvSpPr>
          <p:nvPr>
            <p:ph idx="1"/>
          </p:nvPr>
        </p:nvSpPr>
        <p:spPr>
          <a:xfrm>
            <a:off x="457200" y="1000108"/>
            <a:ext cx="8229600" cy="5126055"/>
          </a:xfrm>
        </p:spPr>
        <p:txBody>
          <a:bodyPr>
            <a:normAutofit fontScale="70000" lnSpcReduction="20000"/>
          </a:bodyPr>
          <a:lstStyle/>
          <a:p>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1.   Как вы думаете для чего необходимо подготавливать работников предприятия для работы на сложном оборудовании?</a:t>
            </a:r>
          </a:p>
          <a:p>
            <a:pPr>
              <a:buNone/>
            </a:pPr>
            <a:r>
              <a:rPr lang="ru-RU" dirty="0" smtClean="0">
                <a:latin typeface="Times New Roman" pitchFamily="18" charset="0"/>
                <a:cs typeface="Times New Roman" pitchFamily="18" charset="0"/>
              </a:rPr>
              <a:t>2.   Какие виды мероприятий необходимо соблюдать?</a:t>
            </a:r>
          </a:p>
          <a:p>
            <a:pPr>
              <a:buAutoNum type="arabicPeriod" startAt="3"/>
            </a:pPr>
            <a:r>
              <a:rPr lang="ru-RU" dirty="0" smtClean="0">
                <a:latin typeface="Times New Roman" pitchFamily="18" charset="0"/>
                <a:cs typeface="Times New Roman" pitchFamily="18" charset="0"/>
              </a:rPr>
              <a:t>Для чего нужно соблюдать требования техники безопасности в работе?</a:t>
            </a:r>
          </a:p>
          <a:p>
            <a:pPr>
              <a:buAutoNum type="arabicPeriod" startAt="3"/>
            </a:pPr>
            <a:r>
              <a:rPr lang="ru-RU" dirty="0" smtClean="0">
                <a:latin typeface="Times New Roman" pitchFamily="18" charset="0"/>
                <a:cs typeface="Times New Roman" pitchFamily="18" charset="0"/>
              </a:rPr>
              <a:t>Какие правила техники безопасности необходимо соблюдать при работе с технологическим оборудованием?</a:t>
            </a:r>
          </a:p>
          <a:p>
            <a:pPr marL="514350" indent="-514350">
              <a:buAutoNum type="arabicPeriod" startAt="5"/>
            </a:pPr>
            <a:r>
              <a:rPr lang="ru-RU" dirty="0" smtClean="0">
                <a:latin typeface="Times New Roman" pitchFamily="18" charset="0"/>
                <a:cs typeface="Times New Roman" pitchFamily="18" charset="0"/>
              </a:rPr>
              <a:t>Укажите, при работе с технологическим оборудованием допускаются лица:…….</a:t>
            </a:r>
          </a:p>
          <a:p>
            <a:pPr marL="514350" indent="-514350">
              <a:buAutoNum type="arabicPeriod" startAt="5"/>
            </a:pPr>
            <a:r>
              <a:rPr lang="ru-RU" dirty="0" smtClean="0">
                <a:latin typeface="Times New Roman" pitchFamily="18" charset="0"/>
                <a:cs typeface="Times New Roman" pitchFamily="18" charset="0"/>
              </a:rPr>
              <a:t>Перечислите, какие последствия могут последовать при  не соблюдении правил техники безопасности при работе  на жарочных аппаратах</a:t>
            </a:r>
          </a:p>
          <a:p>
            <a:pPr marL="514350" indent="-514350">
              <a:buAutoNum type="arabicPeriod" startAt="7"/>
            </a:pPr>
            <a:r>
              <a:rPr lang="ru-RU" dirty="0" smtClean="0">
                <a:latin typeface="Times New Roman" pitchFamily="18" charset="0"/>
                <a:cs typeface="Times New Roman" pitchFamily="18" charset="0"/>
              </a:rPr>
              <a:t>Какая административная ответственность</a:t>
            </a:r>
            <a:r>
              <a:rPr lang="ru-RU" dirty="0">
                <a:latin typeface="Times New Roman" pitchFamily="18" charset="0"/>
                <a:cs typeface="Times New Roman" pitchFamily="18" charset="0"/>
              </a:rPr>
              <a:t>, если не заполняется журнал по технике </a:t>
            </a:r>
            <a:r>
              <a:rPr lang="ru-RU" dirty="0" smtClean="0">
                <a:latin typeface="Times New Roman" pitchFamily="18" charset="0"/>
                <a:cs typeface="Times New Roman" pitchFamily="18" charset="0"/>
              </a:rPr>
              <a:t>безопасности?</a:t>
            </a:r>
            <a:endParaRPr lang="ru-RU" dirty="0">
              <a:latin typeface="Times New Roman" pitchFamily="18" charset="0"/>
              <a:cs typeface="Times New Roman" pitchFamily="18" charset="0"/>
            </a:endParaRPr>
          </a:p>
          <a:p>
            <a:pPr marL="514350" indent="-514350">
              <a:buAutoNum type="arabicPeriod" startAt="7"/>
            </a:pPr>
            <a:endParaRPr lang="ru-RU" dirty="0" smtClean="0">
              <a:latin typeface="Times New Roman" pitchFamily="18" charset="0"/>
              <a:cs typeface="Times New Roman" pitchFamily="18" charset="0"/>
            </a:endParaRPr>
          </a:p>
          <a:p>
            <a:endParaRPr lang="ru-RU" dirty="0" smtClean="0"/>
          </a:p>
          <a:p>
            <a:endParaRPr lang="ru-RU"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Спасибо за внимание!</a:t>
            </a:r>
            <a:br>
              <a:rPr lang="ru-RU" dirty="0"/>
            </a:br>
            <a:endParaRPr lang="ru-RU" dirty="0"/>
          </a:p>
        </p:txBody>
      </p:sp>
      <p:sp>
        <p:nvSpPr>
          <p:cNvPr id="3" name="Объект 2"/>
          <p:cNvSpPr>
            <a:spLocks noGrp="1"/>
          </p:cNvSpPr>
          <p:nvPr>
            <p:ph idx="1"/>
          </p:nvPr>
        </p:nvSpPr>
        <p:spPr/>
        <p:txBody>
          <a:bodyPr/>
          <a:lstStyle/>
          <a:p>
            <a:pPr algn="ctr"/>
            <a:endParaRPr lang="ru-RU"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04" y="1052736"/>
            <a:ext cx="8969190" cy="5472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418737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143008"/>
          </a:xfrm>
        </p:spPr>
        <p:txBody>
          <a:bodyPr/>
          <a:lstStyle/>
          <a:p>
            <a:r>
              <a:rPr lang="ru-RU" i="1" dirty="0" smtClean="0">
                <a:solidFill>
                  <a:srgbClr val="C00000"/>
                </a:solidFill>
              </a:rPr>
              <a:t>Задачи:</a:t>
            </a:r>
            <a:endParaRPr lang="ru-RU" i="1" dirty="0">
              <a:solidFill>
                <a:srgbClr val="C00000"/>
              </a:solidFill>
            </a:endParaRPr>
          </a:p>
        </p:txBody>
      </p:sp>
      <p:sp>
        <p:nvSpPr>
          <p:cNvPr id="3" name="Содержимое 2"/>
          <p:cNvSpPr>
            <a:spLocks noGrp="1"/>
          </p:cNvSpPr>
          <p:nvPr>
            <p:ph idx="1"/>
          </p:nvPr>
        </p:nvSpPr>
        <p:spPr>
          <a:xfrm>
            <a:off x="457200" y="1285860"/>
            <a:ext cx="8229600" cy="4840303"/>
          </a:xfrm>
        </p:spPr>
        <p:txBody>
          <a:bodyPr>
            <a:normAutofit lnSpcReduction="10000"/>
          </a:bodyPr>
          <a:lstStyle/>
          <a:p>
            <a:pPr marL="514350" indent="-514350">
              <a:buFont typeface="+mj-lt"/>
              <a:buAutoNum type="arabicPeriod"/>
            </a:pPr>
            <a:r>
              <a:rPr lang="ru-RU" dirty="0" smtClean="0">
                <a:latin typeface="Times New Roman" pitchFamily="18" charset="0"/>
                <a:cs typeface="Times New Roman" pitchFamily="18" charset="0"/>
              </a:rPr>
              <a:t>Изучить технику безопасности технологического оборудования, правила безопасности при эксплуатации оборудования</a:t>
            </a:r>
          </a:p>
          <a:p>
            <a:pPr marL="514350" indent="-514350">
              <a:buFont typeface="+mj-lt"/>
              <a:buAutoNum type="arabicPeriod"/>
            </a:pPr>
            <a:r>
              <a:rPr lang="ru-RU" dirty="0" smtClean="0">
                <a:latin typeface="Times New Roman" pitchFamily="18" charset="0"/>
                <a:cs typeface="Times New Roman" pitchFamily="18" charset="0"/>
              </a:rPr>
              <a:t>Сформировать умения при эксплуатации оборудования</a:t>
            </a:r>
          </a:p>
          <a:p>
            <a:pPr marL="514350" indent="-514350">
              <a:buFont typeface="+mj-lt"/>
              <a:buAutoNum type="arabicPeriod"/>
            </a:pPr>
            <a:r>
              <a:rPr lang="ru-RU" dirty="0" smtClean="0">
                <a:latin typeface="Times New Roman" pitchFamily="18" charset="0"/>
                <a:cs typeface="Times New Roman" pitchFamily="18" charset="0"/>
              </a:rPr>
              <a:t>Способствовать развитию интереса к профессии, внимательность при эксплуатации оборудования, развитию творческого мышления</a:t>
            </a: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smtClean="0">
                <a:solidFill>
                  <a:srgbClr val="C00000"/>
                </a:solidFill>
              </a:rPr>
              <a:t>Этапы </a:t>
            </a:r>
            <a:r>
              <a:rPr lang="ru-RU" i="1" dirty="0">
                <a:solidFill>
                  <a:srgbClr val="C00000"/>
                </a:solidFill>
              </a:rPr>
              <a:t>урока:</a:t>
            </a:r>
          </a:p>
        </p:txBody>
      </p:sp>
      <p:sp>
        <p:nvSpPr>
          <p:cNvPr id="3" name="Содержимое 2"/>
          <p:cNvSpPr>
            <a:spLocks noGrp="1"/>
          </p:cNvSpPr>
          <p:nvPr>
            <p:ph idx="1"/>
          </p:nvPr>
        </p:nvSpPr>
        <p:spPr>
          <a:xfrm>
            <a:off x="457200" y="1357298"/>
            <a:ext cx="8229600" cy="4768865"/>
          </a:xfrm>
        </p:spPr>
        <p:txBody>
          <a:bodyPr>
            <a:normAutofit fontScale="92500" lnSpcReduction="10000"/>
          </a:bodyPr>
          <a:lstStyle/>
          <a:p>
            <a:pPr>
              <a:buNone/>
            </a:pPr>
            <a:r>
              <a:rPr lang="ru-RU" dirty="0">
                <a:latin typeface="Times New Roman" pitchFamily="18" charset="0"/>
                <a:cs typeface="Times New Roman" pitchFamily="18" charset="0"/>
              </a:rPr>
              <a:t>I этап – «Тестирование». </a:t>
            </a: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На </a:t>
            </a:r>
            <a:r>
              <a:rPr lang="ru-RU" dirty="0">
                <a:latin typeface="Times New Roman" pitchFamily="18" charset="0"/>
                <a:cs typeface="Times New Roman" pitchFamily="18" charset="0"/>
              </a:rPr>
              <a:t>этом этапе вам предлагается ответить на вопросы </a:t>
            </a:r>
            <a:r>
              <a:rPr lang="ru-RU" dirty="0" smtClean="0">
                <a:latin typeface="Times New Roman" pitchFamily="18" charset="0"/>
                <a:cs typeface="Times New Roman" pitchFamily="18" charset="0"/>
              </a:rPr>
              <a:t>теста</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(проверка домашнего задания) </a:t>
            </a:r>
          </a:p>
          <a:p>
            <a:pPr>
              <a:buNone/>
            </a:pPr>
            <a:r>
              <a:rPr lang="ru-RU" dirty="0" smtClean="0">
                <a:latin typeface="Times New Roman" pitchFamily="18" charset="0"/>
                <a:cs typeface="Times New Roman" pitchFamily="18" charset="0"/>
              </a:rPr>
              <a:t>II </a:t>
            </a:r>
            <a:r>
              <a:rPr lang="ru-RU" dirty="0">
                <a:latin typeface="Times New Roman" pitchFamily="18" charset="0"/>
                <a:cs typeface="Times New Roman" pitchFamily="18" charset="0"/>
              </a:rPr>
              <a:t>этап – «Теория». </a:t>
            </a: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На </a:t>
            </a:r>
            <a:r>
              <a:rPr lang="ru-RU" dirty="0">
                <a:latin typeface="Times New Roman" pitchFamily="18" charset="0"/>
                <a:cs typeface="Times New Roman" pitchFamily="18" charset="0"/>
              </a:rPr>
              <a:t>этом этапе необходимо </a:t>
            </a:r>
            <a:r>
              <a:rPr lang="ru-RU" dirty="0" smtClean="0">
                <a:latin typeface="Times New Roman" pitchFamily="18" charset="0"/>
                <a:cs typeface="Times New Roman" pitchFamily="18" charset="0"/>
              </a:rPr>
              <a:t>изучить новую тему  выполнить </a:t>
            </a:r>
            <a:r>
              <a:rPr lang="ru-RU" dirty="0">
                <a:latin typeface="Times New Roman" pitchFamily="18" charset="0"/>
                <a:cs typeface="Times New Roman" pitchFamily="18" charset="0"/>
              </a:rPr>
              <a:t>три задания, используя </a:t>
            </a:r>
            <a:r>
              <a:rPr lang="ru-RU" dirty="0" smtClean="0">
                <a:latin typeface="Times New Roman" pitchFamily="18" charset="0"/>
                <a:cs typeface="Times New Roman" pitchFamily="18" charset="0"/>
              </a:rPr>
              <a:t>полученные  знания.</a:t>
            </a:r>
            <a:endParaRPr lang="ru-RU" dirty="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III </a:t>
            </a:r>
            <a:r>
              <a:rPr lang="ru-RU" dirty="0">
                <a:latin typeface="Times New Roman" pitchFamily="18" charset="0"/>
                <a:cs typeface="Times New Roman" pitchFamily="18" charset="0"/>
              </a:rPr>
              <a:t>этап – «Задача</a:t>
            </a:r>
            <a:r>
              <a:rPr lang="ru-RU" dirty="0" smtClean="0">
                <a:latin typeface="Times New Roman" pitchFamily="18" charset="0"/>
                <a:cs typeface="Times New Roman" pitchFamily="18" charset="0"/>
              </a:rPr>
              <a:t>». </a:t>
            </a:r>
          </a:p>
          <a:p>
            <a:pPr>
              <a:buNone/>
            </a:pPr>
            <a:r>
              <a:rPr lang="ru-RU" dirty="0" smtClean="0">
                <a:latin typeface="Times New Roman" pitchFamily="18" charset="0"/>
                <a:cs typeface="Times New Roman" pitchFamily="18" charset="0"/>
              </a:rPr>
              <a:t>Состоит </a:t>
            </a:r>
            <a:r>
              <a:rPr lang="ru-RU" dirty="0">
                <a:latin typeface="Times New Roman" pitchFamily="18" charset="0"/>
                <a:cs typeface="Times New Roman" pitchFamily="18" charset="0"/>
              </a:rPr>
              <a:t>из </a:t>
            </a:r>
            <a:r>
              <a:rPr lang="ru-RU" dirty="0" smtClean="0">
                <a:latin typeface="Times New Roman" pitchFamily="18" charset="0"/>
                <a:cs typeface="Times New Roman" pitchFamily="18" charset="0"/>
              </a:rPr>
              <a:t>решения задачи </a:t>
            </a:r>
            <a:r>
              <a:rPr lang="ru-RU" dirty="0">
                <a:latin typeface="Times New Roman" pitchFamily="18" charset="0"/>
                <a:cs typeface="Times New Roman" pitchFamily="18" charset="0"/>
              </a:rPr>
              <a:t>проблемного характера.</a:t>
            </a:r>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14290"/>
            <a:ext cx="8401080" cy="6215106"/>
          </a:xfrm>
        </p:spPr>
        <p:txBody>
          <a:bodyPr>
            <a:normAutofit fontScale="55000" lnSpcReduction="20000"/>
          </a:bodyPr>
          <a:lstStyle/>
          <a:p>
            <a:pPr algn="ctr">
              <a:buNone/>
            </a:pPr>
            <a:r>
              <a:rPr lang="ru-RU" dirty="0" smtClean="0"/>
              <a:t>    Тестирование</a:t>
            </a:r>
          </a:p>
          <a:p>
            <a:pPr algn="ctr">
              <a:buNone/>
            </a:pPr>
            <a:r>
              <a:rPr lang="ru-RU" sz="5100" dirty="0" smtClean="0">
                <a:latin typeface="Times New Roman" pitchFamily="18" charset="0"/>
                <a:cs typeface="Times New Roman" pitchFamily="18" charset="0"/>
              </a:rPr>
              <a:t>Самопроверка и </a:t>
            </a:r>
            <a:r>
              <a:rPr lang="ru-RU" sz="5100" dirty="0" err="1" smtClean="0">
                <a:latin typeface="Times New Roman" pitchFamily="18" charset="0"/>
                <a:cs typeface="Times New Roman" pitchFamily="18" charset="0"/>
              </a:rPr>
              <a:t>самооценивание</a:t>
            </a:r>
            <a:r>
              <a:rPr lang="ru-RU" sz="5100" dirty="0" smtClean="0">
                <a:latin typeface="Times New Roman" pitchFamily="18" charset="0"/>
                <a:cs typeface="Times New Roman" pitchFamily="18" charset="0"/>
              </a:rPr>
              <a:t> домашнего </a:t>
            </a:r>
          </a:p>
          <a:p>
            <a:pPr algn="ctr">
              <a:buNone/>
            </a:pPr>
            <a:r>
              <a:rPr lang="ru-RU" sz="5100" dirty="0" smtClean="0">
                <a:latin typeface="Times New Roman" pitchFamily="18" charset="0"/>
                <a:cs typeface="Times New Roman" pitchFamily="18" charset="0"/>
              </a:rPr>
              <a:t>задания проводится в виде тестирования на листах </a:t>
            </a:r>
            <a:r>
              <a:rPr lang="ru-RU" sz="5100" dirty="0" err="1" smtClean="0">
                <a:latin typeface="Times New Roman" pitchFamily="18" charset="0"/>
                <a:cs typeface="Times New Roman" pitchFamily="18" charset="0"/>
              </a:rPr>
              <a:t>самооценивания</a:t>
            </a:r>
            <a:r>
              <a:rPr lang="ru-RU" sz="5100" dirty="0" smtClean="0">
                <a:latin typeface="Times New Roman" pitchFamily="18" charset="0"/>
                <a:cs typeface="Times New Roman" pitchFamily="18" charset="0"/>
              </a:rPr>
              <a:t>.</a:t>
            </a:r>
          </a:p>
          <a:p>
            <a:pPr algn="just">
              <a:buNone/>
            </a:pPr>
            <a:r>
              <a:rPr lang="ru-RU" sz="5100" dirty="0" smtClean="0">
                <a:latin typeface="Times New Roman" pitchFamily="18" charset="0"/>
                <a:cs typeface="Times New Roman" pitchFamily="18" charset="0"/>
              </a:rPr>
              <a:t>    Работа производится в парах  - каждый может получить :</a:t>
            </a:r>
          </a:p>
          <a:p>
            <a:pPr algn="ctr">
              <a:buNone/>
            </a:pPr>
            <a:r>
              <a:rPr lang="ru-RU" sz="5100" dirty="0">
                <a:latin typeface="Times New Roman" pitchFamily="18" charset="0"/>
                <a:cs typeface="Times New Roman" pitchFamily="18" charset="0"/>
              </a:rPr>
              <a:t> </a:t>
            </a:r>
          </a:p>
          <a:p>
            <a:pPr algn="ctr">
              <a:buNone/>
            </a:pPr>
            <a:r>
              <a:rPr lang="ru-RU" sz="5100" b="1" dirty="0" smtClean="0">
                <a:solidFill>
                  <a:srgbClr val="002060"/>
                </a:solidFill>
                <a:latin typeface="Times New Roman" pitchFamily="18" charset="0"/>
                <a:cs typeface="Times New Roman" pitchFamily="18" charset="0"/>
              </a:rPr>
              <a:t>оценку 5    за  9-8 правильных ответов</a:t>
            </a:r>
          </a:p>
          <a:p>
            <a:pPr algn="ctr">
              <a:buNone/>
            </a:pPr>
            <a:r>
              <a:rPr lang="ru-RU" sz="5100" b="1" dirty="0" smtClean="0">
                <a:solidFill>
                  <a:srgbClr val="002060"/>
                </a:solidFill>
                <a:latin typeface="Times New Roman" pitchFamily="18" charset="0"/>
                <a:cs typeface="Times New Roman" pitchFamily="18" charset="0"/>
              </a:rPr>
              <a:t>оценку 4    </a:t>
            </a:r>
            <a:r>
              <a:rPr lang="ru-RU" sz="5100" b="1" dirty="0">
                <a:solidFill>
                  <a:srgbClr val="002060"/>
                </a:solidFill>
                <a:latin typeface="Times New Roman" pitchFamily="18" charset="0"/>
                <a:cs typeface="Times New Roman" pitchFamily="18" charset="0"/>
              </a:rPr>
              <a:t>за  </a:t>
            </a:r>
            <a:r>
              <a:rPr lang="ru-RU" sz="5100" b="1" dirty="0" smtClean="0">
                <a:solidFill>
                  <a:srgbClr val="002060"/>
                </a:solidFill>
                <a:latin typeface="Times New Roman" pitchFamily="18" charset="0"/>
                <a:cs typeface="Times New Roman" pitchFamily="18" charset="0"/>
              </a:rPr>
              <a:t>7-6 </a:t>
            </a:r>
            <a:r>
              <a:rPr lang="ru-RU" sz="5100" b="1" dirty="0">
                <a:solidFill>
                  <a:srgbClr val="002060"/>
                </a:solidFill>
                <a:latin typeface="Times New Roman" pitchFamily="18" charset="0"/>
                <a:cs typeface="Times New Roman" pitchFamily="18" charset="0"/>
              </a:rPr>
              <a:t>правильных </a:t>
            </a:r>
            <a:r>
              <a:rPr lang="ru-RU" sz="5100" b="1" dirty="0" smtClean="0">
                <a:solidFill>
                  <a:srgbClr val="002060"/>
                </a:solidFill>
                <a:latin typeface="Times New Roman" pitchFamily="18" charset="0"/>
                <a:cs typeface="Times New Roman" pitchFamily="18" charset="0"/>
              </a:rPr>
              <a:t>ответов</a:t>
            </a:r>
            <a:endParaRPr lang="ru-RU" sz="5100" b="1" dirty="0">
              <a:solidFill>
                <a:srgbClr val="002060"/>
              </a:solidFill>
              <a:latin typeface="Times New Roman" pitchFamily="18" charset="0"/>
              <a:cs typeface="Times New Roman" pitchFamily="18" charset="0"/>
            </a:endParaRPr>
          </a:p>
          <a:p>
            <a:pPr algn="ctr">
              <a:buNone/>
            </a:pPr>
            <a:r>
              <a:rPr lang="ru-RU" sz="5100" b="1" dirty="0" smtClean="0">
                <a:solidFill>
                  <a:srgbClr val="002060"/>
                </a:solidFill>
                <a:latin typeface="Times New Roman" pitchFamily="18" charset="0"/>
                <a:cs typeface="Times New Roman" pitchFamily="18" charset="0"/>
              </a:rPr>
              <a:t>оценку 3    </a:t>
            </a:r>
            <a:r>
              <a:rPr lang="ru-RU" sz="5100" b="1" dirty="0">
                <a:solidFill>
                  <a:srgbClr val="002060"/>
                </a:solidFill>
                <a:latin typeface="Times New Roman" pitchFamily="18" charset="0"/>
                <a:cs typeface="Times New Roman" pitchFamily="18" charset="0"/>
              </a:rPr>
              <a:t>за  </a:t>
            </a:r>
            <a:r>
              <a:rPr lang="ru-RU" sz="5100" b="1" dirty="0" smtClean="0">
                <a:solidFill>
                  <a:srgbClr val="002060"/>
                </a:solidFill>
                <a:latin typeface="Times New Roman" pitchFamily="18" charset="0"/>
                <a:cs typeface="Times New Roman" pitchFamily="18" charset="0"/>
              </a:rPr>
              <a:t>6-5 </a:t>
            </a:r>
            <a:r>
              <a:rPr lang="ru-RU" sz="5100" b="1" dirty="0">
                <a:solidFill>
                  <a:srgbClr val="002060"/>
                </a:solidFill>
                <a:latin typeface="Times New Roman" pitchFamily="18" charset="0"/>
                <a:cs typeface="Times New Roman" pitchFamily="18" charset="0"/>
              </a:rPr>
              <a:t>правильных </a:t>
            </a:r>
            <a:r>
              <a:rPr lang="ru-RU" sz="5100" b="1" dirty="0" smtClean="0">
                <a:solidFill>
                  <a:srgbClr val="002060"/>
                </a:solidFill>
                <a:latin typeface="Times New Roman" pitchFamily="18" charset="0"/>
                <a:cs typeface="Times New Roman" pitchFamily="18" charset="0"/>
              </a:rPr>
              <a:t>ответов</a:t>
            </a:r>
            <a:endParaRPr lang="ru-RU" sz="4400" b="1" dirty="0">
              <a:solidFill>
                <a:srgbClr val="002060"/>
              </a:solidFill>
              <a:latin typeface="Times New Roman" pitchFamily="18" charset="0"/>
              <a:cs typeface="Times New Roman" pitchFamily="18" charset="0"/>
            </a:endParaRPr>
          </a:p>
          <a:p>
            <a:pPr algn="ctr">
              <a:buNone/>
            </a:pPr>
            <a:endParaRPr lang="ru-RU" sz="4400" b="1" dirty="0" smtClean="0">
              <a:solidFill>
                <a:srgbClr val="002060"/>
              </a:solidFill>
              <a:latin typeface="Times New Roman" pitchFamily="18" charset="0"/>
              <a:cs typeface="Times New Roman" pitchFamily="18" charset="0"/>
            </a:endParaRPr>
          </a:p>
          <a:p>
            <a:pPr algn="ctr">
              <a:buNone/>
            </a:pPr>
            <a:r>
              <a:rPr lang="ru-RU" sz="5100" b="1" dirty="0" smtClean="0">
                <a:solidFill>
                  <a:srgbClr val="C00000"/>
                </a:solidFill>
                <a:latin typeface="Times New Roman" pitchFamily="18" charset="0"/>
                <a:cs typeface="Times New Roman" pitchFamily="18" charset="0"/>
              </a:rPr>
              <a:t>время выполнения 5  минут</a:t>
            </a:r>
          </a:p>
          <a:p>
            <a:pPr algn="ctr">
              <a:buNone/>
            </a:pPr>
            <a:r>
              <a:rPr lang="ru-RU" sz="5100" b="1" dirty="0" smtClean="0">
                <a:solidFill>
                  <a:srgbClr val="C00000"/>
                </a:solidFill>
                <a:latin typeface="Times New Roman" pitchFamily="18" charset="0"/>
                <a:cs typeface="Times New Roman" pitchFamily="18" charset="0"/>
              </a:rPr>
              <a:t>Учитывается общий командный балл</a:t>
            </a:r>
          </a:p>
          <a:p>
            <a:pPr algn="just">
              <a:buNone/>
            </a:pPr>
            <a:r>
              <a:rPr lang="ru-RU" sz="4400" dirty="0" smtClean="0">
                <a:latin typeface="Times New Roman" pitchFamily="18" charset="0"/>
                <a:cs typeface="Times New Roman" pitchFamily="18" charset="0"/>
              </a:rPr>
              <a:t/>
            </a:r>
            <a:br>
              <a:rPr lang="ru-RU" sz="4400" dirty="0" smtClean="0">
                <a:latin typeface="Times New Roman" pitchFamily="18" charset="0"/>
                <a:cs typeface="Times New Roman" pitchFamily="18" charset="0"/>
              </a:rPr>
            </a:br>
            <a:endParaRPr lang="ru-RU" sz="4400" dirty="0" smtClean="0">
              <a:latin typeface="Times New Roman" pitchFamily="18" charset="0"/>
              <a:cs typeface="Times New Roman" pitchFamily="18" charset="0"/>
            </a:endParaRPr>
          </a:p>
          <a:p>
            <a:pPr algn="just">
              <a:buNone/>
            </a:pPr>
            <a:endParaRPr lang="ru-RU" sz="2800" dirty="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60648"/>
            <a:ext cx="8229600" cy="648072"/>
          </a:xfrm>
        </p:spPr>
        <p:txBody>
          <a:bodyPr>
            <a:normAutofit fontScale="90000"/>
          </a:bodyPr>
          <a:lstStyle/>
          <a:p>
            <a:r>
              <a:rPr lang="ru-RU" sz="3600" i="1" dirty="0" smtClean="0">
                <a:solidFill>
                  <a:srgbClr val="C00000"/>
                </a:solidFill>
                <a:latin typeface="Times New Roman" pitchFamily="18" charset="0"/>
                <a:cs typeface="Times New Roman" pitchFamily="18" charset="0"/>
              </a:rPr>
              <a:t>Вопросы для самопроверки: (тема 1) Месильно-перемешивающее </a:t>
            </a:r>
            <a:r>
              <a:rPr lang="ru-RU" sz="3600" i="1" dirty="0">
                <a:solidFill>
                  <a:srgbClr val="C00000"/>
                </a:solidFill>
                <a:latin typeface="Times New Roman" pitchFamily="18" charset="0"/>
                <a:cs typeface="Times New Roman" pitchFamily="18" charset="0"/>
              </a:rPr>
              <a:t>оборудование </a:t>
            </a: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val="2543722993"/>
              </p:ext>
            </p:extLst>
          </p:nvPr>
        </p:nvGraphicFramePr>
        <p:xfrm>
          <a:off x="357158" y="1000108"/>
          <a:ext cx="8215370" cy="1112520"/>
        </p:xfrm>
        <a:graphic>
          <a:graphicData uri="http://schemas.openxmlformats.org/drawingml/2006/table">
            <a:tbl>
              <a:tblPr firstRow="1" bandRow="1">
                <a:tableStyleId>{8799B23B-EC83-4686-B30A-512413B5E67A}</a:tableStyleId>
              </a:tblPr>
              <a:tblGrid>
                <a:gridCol w="2478775">
                  <a:extLst>
                    <a:ext uri="{9D8B030D-6E8A-4147-A177-3AD203B41FA5}">
                      <a16:colId xmlns:a16="http://schemas.microsoft.com/office/drawing/2014/main" xmlns="" val="20000"/>
                    </a:ext>
                  </a:extLst>
                </a:gridCol>
                <a:gridCol w="5736595">
                  <a:extLst>
                    <a:ext uri="{9D8B030D-6E8A-4147-A177-3AD203B41FA5}">
                      <a16:colId xmlns:a16="http://schemas.microsoft.com/office/drawing/2014/main" xmlns="" val="20001"/>
                    </a:ext>
                  </a:extLst>
                </a:gridCol>
              </a:tblGrid>
              <a:tr h="370840">
                <a:tc rowSpan="3">
                  <a:txBody>
                    <a:bodyPr/>
                    <a:lstStyle/>
                    <a:p>
                      <a:pPr algn="just"/>
                      <a:r>
                        <a:rPr lang="ru-RU" sz="1600" b="0" dirty="0" smtClean="0">
                          <a:latin typeface="Times New Roman" pitchFamily="18" charset="0"/>
                          <a:cs typeface="Times New Roman" pitchFamily="18" charset="0"/>
                        </a:rPr>
                        <a:t>1.Инструменты </a:t>
                      </a:r>
                      <a:r>
                        <a:rPr lang="ru-RU" sz="1600" b="0" dirty="0" err="1" smtClean="0">
                          <a:latin typeface="Times New Roman" pitchFamily="18" charset="0"/>
                          <a:cs typeface="Times New Roman" pitchFamily="18" charset="0"/>
                        </a:rPr>
                        <a:t>взбивательной</a:t>
                      </a:r>
                      <a:r>
                        <a:rPr lang="ru-RU" sz="1600" b="0" dirty="0" smtClean="0">
                          <a:latin typeface="Times New Roman" pitchFamily="18" charset="0"/>
                          <a:cs typeface="Times New Roman" pitchFamily="18" charset="0"/>
                        </a:rPr>
                        <a:t> машины</a:t>
                      </a:r>
                      <a:r>
                        <a:rPr lang="ru-RU" sz="1600" b="0" baseline="0" dirty="0" smtClean="0">
                          <a:latin typeface="Times New Roman" pitchFamily="18" charset="0"/>
                          <a:cs typeface="Times New Roman" pitchFamily="18" charset="0"/>
                        </a:rPr>
                        <a:t> МВ-6</a:t>
                      </a:r>
                      <a:endParaRPr lang="ru-RU" sz="1600" b="0" dirty="0">
                        <a:latin typeface="Times New Roman" pitchFamily="18" charset="0"/>
                        <a:cs typeface="Times New Roman" pitchFamily="18" charset="0"/>
                      </a:endParaRPr>
                    </a:p>
                  </a:txBody>
                  <a:tcPr/>
                </a:tc>
                <a:tc>
                  <a:txBody>
                    <a:bodyPr/>
                    <a:lstStyle/>
                    <a:p>
                      <a:pPr algn="just"/>
                      <a:r>
                        <a:rPr lang="ru-RU" sz="1600" b="1" dirty="0" smtClean="0">
                          <a:latin typeface="Times New Roman" pitchFamily="18" charset="0"/>
                          <a:cs typeface="Times New Roman" pitchFamily="18" charset="0"/>
                        </a:rPr>
                        <a:t>А</a:t>
                      </a:r>
                      <a:r>
                        <a:rPr lang="ru-RU" sz="1600" b="0" baseline="0" dirty="0" smtClean="0">
                          <a:latin typeface="Times New Roman" pitchFamily="18" charset="0"/>
                          <a:cs typeface="Times New Roman" pitchFamily="18" charset="0"/>
                        </a:rPr>
                        <a:t> - прутковые, плоскорешетчатые, крючкообразные</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600" b="1" dirty="0" smtClean="0">
                          <a:latin typeface="Times New Roman" pitchFamily="18" charset="0"/>
                          <a:cs typeface="Times New Roman" pitchFamily="18" charset="0"/>
                        </a:rPr>
                        <a:t>Б</a:t>
                      </a:r>
                      <a:r>
                        <a:rPr lang="ru-RU" sz="1600" dirty="0" smtClean="0">
                          <a:latin typeface="Times New Roman" pitchFamily="18" charset="0"/>
                          <a:cs typeface="Times New Roman" pitchFamily="18" charset="0"/>
                        </a:rPr>
                        <a:t> - прутковые, </a:t>
                      </a:r>
                      <a:r>
                        <a:rPr lang="ru-RU" sz="1600" baseline="0" dirty="0" smtClean="0">
                          <a:latin typeface="Times New Roman" pitchFamily="18" charset="0"/>
                          <a:cs typeface="Times New Roman" pitchFamily="18" charset="0"/>
                        </a:rPr>
                        <a:t>крючкообразные лопастные</a:t>
                      </a:r>
                      <a:endParaRPr lang="ru-RU" sz="1600" dirty="0" smtClean="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370840">
                <a:tc vMerge="1">
                  <a:txBody>
                    <a:bodyPr/>
                    <a:lstStyle/>
                    <a:p>
                      <a:endParaRPr lang="ru-RU" dirty="0"/>
                    </a:p>
                  </a:txBody>
                  <a:tcPr/>
                </a:tc>
                <a:tc>
                  <a:txBody>
                    <a:bodyPr/>
                    <a:lstStyle/>
                    <a:p>
                      <a:pPr algn="just"/>
                      <a:r>
                        <a:rPr lang="ru-RU" sz="1600" b="1" dirty="0" smtClean="0">
                          <a:latin typeface="Times New Roman" pitchFamily="18" charset="0"/>
                          <a:cs typeface="Times New Roman" pitchFamily="18" charset="0"/>
                        </a:rPr>
                        <a:t>В</a:t>
                      </a:r>
                      <a:r>
                        <a:rPr lang="ru-RU" sz="1600" dirty="0" smtClean="0">
                          <a:latin typeface="Times New Roman" pitchFamily="18" charset="0"/>
                          <a:cs typeface="Times New Roman" pitchFamily="18" charset="0"/>
                        </a:rPr>
                        <a:t> - зигзагообразные,</a:t>
                      </a:r>
                      <a:r>
                        <a:rPr lang="ru-RU" sz="1600" baseline="0" dirty="0" smtClean="0">
                          <a:latin typeface="Times New Roman" pitchFamily="18" charset="0"/>
                          <a:cs typeface="Times New Roman" pitchFamily="18" charset="0"/>
                        </a:rPr>
                        <a:t> плоскорешетчатые, веерные</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bl>
          </a:graphicData>
        </a:graphic>
      </p:graphicFrame>
      <p:graphicFrame>
        <p:nvGraphicFramePr>
          <p:cNvPr id="5" name="Содержимое 3"/>
          <p:cNvGraphicFramePr>
            <a:graphicFrameLocks/>
          </p:cNvGraphicFramePr>
          <p:nvPr/>
        </p:nvGraphicFramePr>
        <p:xfrm>
          <a:off x="357158" y="2214554"/>
          <a:ext cx="8229600" cy="1112520"/>
        </p:xfrm>
        <a:graphic>
          <a:graphicData uri="http://schemas.openxmlformats.org/drawingml/2006/table">
            <a:tbl>
              <a:tblPr firstRow="1" bandRow="1">
                <a:tableStyleId>{8799B23B-EC83-4686-B30A-512413B5E67A}</a:tableStyleId>
              </a:tblPr>
              <a:tblGrid>
                <a:gridCol w="2428892">
                  <a:extLst>
                    <a:ext uri="{9D8B030D-6E8A-4147-A177-3AD203B41FA5}">
                      <a16:colId xmlns:a16="http://schemas.microsoft.com/office/drawing/2014/main" xmlns="" val="20000"/>
                    </a:ext>
                  </a:extLst>
                </a:gridCol>
                <a:gridCol w="5800708">
                  <a:extLst>
                    <a:ext uri="{9D8B030D-6E8A-4147-A177-3AD203B41FA5}">
                      <a16:colId xmlns:a16="http://schemas.microsoft.com/office/drawing/2014/main" xmlns="" val="20001"/>
                    </a:ext>
                  </a:extLst>
                </a:gridCol>
              </a:tblGrid>
              <a:tr h="370840">
                <a:tc rowSpan="3">
                  <a:txBody>
                    <a:bodyPr/>
                    <a:lstStyle/>
                    <a:p>
                      <a:r>
                        <a:rPr lang="ru-RU" sz="1600" b="0" dirty="0" smtClean="0">
                          <a:latin typeface="Times New Roman" pitchFamily="18" charset="0"/>
                          <a:cs typeface="Times New Roman" pitchFamily="18" charset="0"/>
                        </a:rPr>
                        <a:t>2. Для</a:t>
                      </a:r>
                      <a:r>
                        <a:rPr lang="ru-RU" sz="1600" b="0" baseline="0" dirty="0" smtClean="0">
                          <a:latin typeface="Times New Roman" pitchFamily="18" charset="0"/>
                          <a:cs typeface="Times New Roman" pitchFamily="18" charset="0"/>
                        </a:rPr>
                        <a:t> чего используют прутковые </a:t>
                      </a:r>
                      <a:r>
                        <a:rPr lang="ru-RU" sz="1600" b="0" baseline="0" dirty="0" err="1" smtClean="0">
                          <a:latin typeface="Times New Roman" pitchFamily="18" charset="0"/>
                          <a:cs typeface="Times New Roman" pitchFamily="18" charset="0"/>
                        </a:rPr>
                        <a:t>взбиватели</a:t>
                      </a:r>
                      <a:r>
                        <a:rPr lang="ru-RU" sz="1600" b="0" baseline="0" dirty="0" smtClean="0">
                          <a:latin typeface="Times New Roman" pitchFamily="18" charset="0"/>
                          <a:cs typeface="Times New Roman" pitchFamily="18" charset="0"/>
                        </a:rPr>
                        <a:t>?</a:t>
                      </a:r>
                      <a:endParaRPr lang="ru-RU" sz="1600" b="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А - </a:t>
                      </a:r>
                      <a:r>
                        <a:rPr lang="ru-RU" sz="1600" b="0" dirty="0" smtClean="0">
                          <a:latin typeface="Times New Roman" pitchFamily="18" charset="0"/>
                          <a:cs typeface="Times New Roman" pitchFamily="18" charset="0"/>
                        </a:rPr>
                        <a:t>для взбивания </a:t>
                      </a:r>
                      <a:r>
                        <a:rPr lang="ru-RU" sz="1600" b="0" dirty="0" err="1" smtClean="0">
                          <a:latin typeface="Times New Roman" pitchFamily="18" charset="0"/>
                          <a:cs typeface="Times New Roman" pitchFamily="18" charset="0"/>
                        </a:rPr>
                        <a:t>тестоподвижных</a:t>
                      </a:r>
                      <a:r>
                        <a:rPr lang="ru-RU" sz="1600" b="0" dirty="0" smtClean="0">
                          <a:latin typeface="Times New Roman" pitchFamily="18" charset="0"/>
                          <a:cs typeface="Times New Roman" pitchFamily="18" charset="0"/>
                        </a:rPr>
                        <a:t> масс</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Б</a:t>
                      </a:r>
                      <a:r>
                        <a:rPr lang="ru-RU" sz="1600" dirty="0" smtClean="0">
                          <a:latin typeface="Times New Roman" pitchFamily="18" charset="0"/>
                          <a:cs typeface="Times New Roman" pitchFamily="18" charset="0"/>
                        </a:rPr>
                        <a:t> - для взбивания легкоподвижных масс</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В - </a:t>
                      </a:r>
                      <a:r>
                        <a:rPr lang="ru-RU" sz="1600" dirty="0" smtClean="0">
                          <a:latin typeface="Times New Roman" pitchFamily="18" charset="0"/>
                          <a:cs typeface="Times New Roman" pitchFamily="18" charset="0"/>
                        </a:rPr>
                        <a:t>для взбивания жидких, тягучих масс</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bl>
          </a:graphicData>
        </a:graphic>
      </p:graphicFrame>
      <p:graphicFrame>
        <p:nvGraphicFramePr>
          <p:cNvPr id="6" name="Содержимое 3"/>
          <p:cNvGraphicFramePr>
            <a:graphicFrameLocks/>
          </p:cNvGraphicFramePr>
          <p:nvPr/>
        </p:nvGraphicFramePr>
        <p:xfrm>
          <a:off x="357158" y="3857628"/>
          <a:ext cx="8229600" cy="1112520"/>
        </p:xfrm>
        <a:graphic>
          <a:graphicData uri="http://schemas.openxmlformats.org/drawingml/2006/table">
            <a:tbl>
              <a:tblPr firstRow="1" bandRow="1">
                <a:tableStyleId>{8799B23B-EC83-4686-B30A-512413B5E67A}</a:tableStyleId>
              </a:tblPr>
              <a:tblGrid>
                <a:gridCol w="2428892">
                  <a:extLst>
                    <a:ext uri="{9D8B030D-6E8A-4147-A177-3AD203B41FA5}">
                      <a16:colId xmlns:a16="http://schemas.microsoft.com/office/drawing/2014/main" xmlns="" val="20000"/>
                    </a:ext>
                  </a:extLst>
                </a:gridCol>
                <a:gridCol w="5800708">
                  <a:extLst>
                    <a:ext uri="{9D8B030D-6E8A-4147-A177-3AD203B41FA5}">
                      <a16:colId xmlns:a16="http://schemas.microsoft.com/office/drawing/2014/main" xmlns="" val="20001"/>
                    </a:ext>
                  </a:extLst>
                </a:gridCol>
              </a:tblGrid>
              <a:tr h="370840">
                <a:tc rowSpan="3">
                  <a:txBody>
                    <a:bodyPr/>
                    <a:lstStyle/>
                    <a:p>
                      <a:r>
                        <a:rPr lang="ru-RU" sz="1600" b="0" dirty="0" smtClean="0">
                          <a:latin typeface="Times New Roman" pitchFamily="18" charset="0"/>
                          <a:cs typeface="Times New Roman" pitchFamily="18" charset="0"/>
                        </a:rPr>
                        <a:t>4.Взбивание – это…</a:t>
                      </a:r>
                      <a:endParaRPr lang="ru-RU" sz="1600" b="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А - </a:t>
                      </a:r>
                      <a:r>
                        <a:rPr lang="ru-RU" sz="1600" b="0" dirty="0" smtClean="0">
                          <a:latin typeface="Times New Roman" pitchFamily="18" charset="0"/>
                          <a:cs typeface="Times New Roman" pitchFamily="18" charset="0"/>
                        </a:rPr>
                        <a:t>соединение продуктов в однородную массу</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Б</a:t>
                      </a:r>
                      <a:r>
                        <a:rPr lang="ru-RU" sz="1600" dirty="0" smtClean="0">
                          <a:latin typeface="Times New Roman" pitchFamily="18" charset="0"/>
                          <a:cs typeface="Times New Roman" pitchFamily="18" charset="0"/>
                        </a:rPr>
                        <a:t> - насыщение массы воздухом</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В</a:t>
                      </a:r>
                      <a:r>
                        <a:rPr lang="ru-RU" sz="1600" dirty="0" smtClean="0">
                          <a:latin typeface="Times New Roman" pitchFamily="18" charset="0"/>
                          <a:cs typeface="Times New Roman" pitchFamily="18" charset="0"/>
                        </a:rPr>
                        <a:t> - соединение компонентов</a:t>
                      </a:r>
                      <a:r>
                        <a:rPr lang="ru-RU" sz="1600" baseline="0" dirty="0" smtClean="0">
                          <a:latin typeface="Times New Roman" pitchFamily="18" charset="0"/>
                          <a:cs typeface="Times New Roman" pitchFamily="18" charset="0"/>
                        </a:rPr>
                        <a:t> в пластичную массу</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bl>
          </a:graphicData>
        </a:graphic>
      </p:graphicFrame>
      <p:sp>
        <p:nvSpPr>
          <p:cNvPr id="7" name="Прямоугольник 6"/>
          <p:cNvSpPr/>
          <p:nvPr/>
        </p:nvSpPr>
        <p:spPr>
          <a:xfrm>
            <a:off x="357158" y="3357562"/>
            <a:ext cx="8215370" cy="36933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ru-RU" dirty="0" smtClean="0">
                <a:latin typeface="Times New Roman" pitchFamily="18" charset="0"/>
                <a:cs typeface="Times New Roman" pitchFamily="18" charset="0"/>
              </a:rPr>
              <a:t>3</a:t>
            </a:r>
            <a:r>
              <a:rPr lang="ru-RU" sz="1600" dirty="0" smtClean="0">
                <a:latin typeface="Times New Roman" pitchFamily="18" charset="0"/>
                <a:cs typeface="Times New Roman" pitchFamily="18" charset="0"/>
              </a:rPr>
              <a:t>. Сменные </a:t>
            </a:r>
            <a:r>
              <a:rPr lang="ru-RU" sz="1600" dirty="0" err="1" smtClean="0">
                <a:latin typeface="Times New Roman" pitchFamily="18" charset="0"/>
                <a:cs typeface="Times New Roman" pitchFamily="18" charset="0"/>
              </a:rPr>
              <a:t>взбиватели</a:t>
            </a:r>
            <a:r>
              <a:rPr lang="ru-RU" sz="1600" dirty="0" smtClean="0">
                <a:latin typeface="Times New Roman" pitchFamily="18" charset="0"/>
                <a:cs typeface="Times New Roman" pitchFamily="18" charset="0"/>
              </a:rPr>
              <a:t> крепятся к рабочему валу с помощью</a:t>
            </a:r>
            <a:r>
              <a:rPr lang="ru-RU" dirty="0" smtClean="0">
                <a:latin typeface="Times New Roman" pitchFamily="18" charset="0"/>
                <a:cs typeface="Times New Roman" pitchFamily="18" charset="0"/>
              </a:rPr>
              <a:t>... ____________</a:t>
            </a:r>
            <a:endParaRPr lang="ru-RU" dirty="0">
              <a:latin typeface="Times New Roman" pitchFamily="18" charset="0"/>
              <a:cs typeface="Times New Roman" pitchFamily="18" charset="0"/>
            </a:endParaRPr>
          </a:p>
        </p:txBody>
      </p:sp>
      <p:graphicFrame>
        <p:nvGraphicFramePr>
          <p:cNvPr id="8" name="Таблица 7"/>
          <p:cNvGraphicFramePr>
            <a:graphicFrameLocks noGrp="1"/>
          </p:cNvGraphicFramePr>
          <p:nvPr>
            <p:extLst>
              <p:ext uri="{D42A27DB-BD31-4B8C-83A1-F6EECF244321}">
                <p14:modId xmlns:p14="http://schemas.microsoft.com/office/powerpoint/2010/main" val="782004773"/>
              </p:ext>
            </p:extLst>
          </p:nvPr>
        </p:nvGraphicFramePr>
        <p:xfrm>
          <a:off x="357158" y="5143512"/>
          <a:ext cx="8286808" cy="1005840"/>
        </p:xfrm>
        <a:graphic>
          <a:graphicData uri="http://schemas.openxmlformats.org/drawingml/2006/table">
            <a:tbl>
              <a:tblPr firstRow="1" bandRow="1">
                <a:tableStyleId>{8799B23B-EC83-4686-B30A-512413B5E67A}</a:tableStyleId>
              </a:tblPr>
              <a:tblGrid>
                <a:gridCol w="2428892">
                  <a:extLst>
                    <a:ext uri="{9D8B030D-6E8A-4147-A177-3AD203B41FA5}">
                      <a16:colId xmlns:a16="http://schemas.microsoft.com/office/drawing/2014/main" xmlns="" val="2554289639"/>
                    </a:ext>
                  </a:extLst>
                </a:gridCol>
                <a:gridCol w="5857916">
                  <a:extLst>
                    <a:ext uri="{9D8B030D-6E8A-4147-A177-3AD203B41FA5}">
                      <a16:colId xmlns:a16="http://schemas.microsoft.com/office/drawing/2014/main" xmlns="" val="361596064"/>
                    </a:ext>
                  </a:extLst>
                </a:gridCol>
              </a:tblGrid>
              <a:tr h="0">
                <a:tc rowSpan="3">
                  <a:txBody>
                    <a:bodyPr/>
                    <a:lstStyle/>
                    <a:p>
                      <a:pPr algn="just"/>
                      <a:r>
                        <a:rPr lang="ru-RU" sz="1600" b="0" dirty="0" smtClean="0">
                          <a:latin typeface="Times New Roman" pitchFamily="18" charset="0"/>
                          <a:cs typeface="Times New Roman" pitchFamily="18" charset="0"/>
                        </a:rPr>
                        <a:t>5.В какую сторону</a:t>
                      </a:r>
                      <a:r>
                        <a:rPr lang="ru-RU" sz="1600" b="0" baseline="0" dirty="0" smtClean="0">
                          <a:latin typeface="Times New Roman" pitchFamily="18" charset="0"/>
                          <a:cs typeface="Times New Roman" pitchFamily="18" charset="0"/>
                        </a:rPr>
                        <a:t> вращается рабочий орган </a:t>
                      </a:r>
                      <a:r>
                        <a:rPr lang="ru-RU" sz="1600" b="0" baseline="0" dirty="0" err="1" smtClean="0">
                          <a:latin typeface="Times New Roman" pitchFamily="18" charset="0"/>
                          <a:cs typeface="Times New Roman" pitchFamily="18" charset="0"/>
                        </a:rPr>
                        <a:t>взбивательных</a:t>
                      </a:r>
                      <a:r>
                        <a:rPr lang="ru-RU" sz="1600" b="0" baseline="0" dirty="0" smtClean="0">
                          <a:latin typeface="Times New Roman" pitchFamily="18" charset="0"/>
                          <a:cs typeface="Times New Roman" pitchFamily="18" charset="0"/>
                        </a:rPr>
                        <a:t> машин?</a:t>
                      </a:r>
                      <a:endParaRPr lang="ru-RU" sz="1600" b="0" dirty="0">
                        <a:latin typeface="Times New Roman" pitchFamily="18" charset="0"/>
                        <a:cs typeface="Times New Roman" pitchFamily="18" charset="0"/>
                      </a:endParaRPr>
                    </a:p>
                  </a:txBody>
                  <a:tcPr/>
                </a:tc>
                <a:tc>
                  <a:txBody>
                    <a:bodyPr/>
                    <a:lstStyle/>
                    <a:p>
                      <a:pPr algn="just"/>
                      <a:r>
                        <a:rPr lang="ru-RU" sz="1600" dirty="0" smtClean="0">
                          <a:latin typeface="Times New Roman" pitchFamily="18" charset="0"/>
                          <a:cs typeface="Times New Roman" pitchFamily="18" charset="0"/>
                        </a:rPr>
                        <a:t>А - </a:t>
                      </a:r>
                      <a:r>
                        <a:rPr lang="ru-RU" sz="1600" b="0" dirty="0" smtClean="0">
                          <a:latin typeface="Times New Roman" pitchFamily="18" charset="0"/>
                          <a:cs typeface="Times New Roman" pitchFamily="18" charset="0"/>
                        </a:rPr>
                        <a:t>планетарное вращение</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3296580800"/>
                  </a:ext>
                </a:extLst>
              </a:tr>
              <a:tr h="0">
                <a:tc vMerge="1">
                  <a:txBody>
                    <a:bodyPr/>
                    <a:lstStyle/>
                    <a:p>
                      <a:endParaRPr lang="ru-RU" dirty="0"/>
                    </a:p>
                  </a:txBody>
                  <a:tcPr/>
                </a:tc>
                <a:tc>
                  <a:txBody>
                    <a:bodyPr/>
                    <a:lstStyle/>
                    <a:p>
                      <a:pPr algn="just"/>
                      <a:r>
                        <a:rPr lang="ru-RU" sz="1600" b="1" dirty="0" smtClean="0">
                          <a:latin typeface="Times New Roman" pitchFamily="18" charset="0"/>
                          <a:cs typeface="Times New Roman" pitchFamily="18" charset="0"/>
                        </a:rPr>
                        <a:t>Б</a:t>
                      </a:r>
                      <a:r>
                        <a:rPr lang="ru-RU" sz="1600" dirty="0" smtClean="0">
                          <a:latin typeface="Times New Roman" pitchFamily="18" charset="0"/>
                          <a:cs typeface="Times New Roman" pitchFamily="18" charset="0"/>
                        </a:rPr>
                        <a:t> - по часовой</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954107294"/>
                  </a:ext>
                </a:extLst>
              </a:tr>
              <a:tr h="214156">
                <a:tc vMerge="1">
                  <a:txBody>
                    <a:bodyPr/>
                    <a:lstStyle/>
                    <a:p>
                      <a:endParaRPr lang="ru-RU" dirty="0"/>
                    </a:p>
                  </a:txBody>
                  <a:tcPr/>
                </a:tc>
                <a:tc>
                  <a:txBody>
                    <a:bodyPr/>
                    <a:lstStyle/>
                    <a:p>
                      <a:pPr algn="just"/>
                      <a:r>
                        <a:rPr lang="ru-RU" sz="1600" b="1" dirty="0" smtClean="0">
                          <a:latin typeface="Times New Roman" pitchFamily="18" charset="0"/>
                          <a:cs typeface="Times New Roman" pitchFamily="18" charset="0"/>
                        </a:rPr>
                        <a:t>В</a:t>
                      </a:r>
                      <a:r>
                        <a:rPr lang="ru-RU" sz="1600" dirty="0" smtClean="0">
                          <a:latin typeface="Times New Roman" pitchFamily="18" charset="0"/>
                          <a:cs typeface="Times New Roman" pitchFamily="18" charset="0"/>
                        </a:rPr>
                        <a:t> - против часовой</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2580752098"/>
                  </a:ext>
                </a:extLst>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428596" y="428604"/>
          <a:ext cx="8229600" cy="1112520"/>
        </p:xfrm>
        <a:graphic>
          <a:graphicData uri="http://schemas.openxmlformats.org/drawingml/2006/table">
            <a:tbl>
              <a:tblPr firstRow="1" bandRow="1">
                <a:tableStyleId>{8799B23B-EC83-4686-B30A-512413B5E67A}</a:tableStyleId>
              </a:tblPr>
              <a:tblGrid>
                <a:gridCol w="2428892">
                  <a:extLst>
                    <a:ext uri="{9D8B030D-6E8A-4147-A177-3AD203B41FA5}">
                      <a16:colId xmlns:a16="http://schemas.microsoft.com/office/drawing/2014/main" xmlns="" val="20000"/>
                    </a:ext>
                  </a:extLst>
                </a:gridCol>
                <a:gridCol w="5800708">
                  <a:extLst>
                    <a:ext uri="{9D8B030D-6E8A-4147-A177-3AD203B41FA5}">
                      <a16:colId xmlns:a16="http://schemas.microsoft.com/office/drawing/2014/main" xmlns="" val="20001"/>
                    </a:ext>
                  </a:extLst>
                </a:gridCol>
              </a:tblGrid>
              <a:tr h="370840">
                <a:tc rowSpan="3">
                  <a:txBody>
                    <a:bodyPr/>
                    <a:lstStyle/>
                    <a:p>
                      <a:pPr algn="just"/>
                      <a:r>
                        <a:rPr lang="ru-RU" sz="1600" b="0" dirty="0" smtClean="0">
                          <a:latin typeface="Times New Roman" pitchFamily="18" charset="0"/>
                          <a:cs typeface="Times New Roman" pitchFamily="18" charset="0"/>
                        </a:rPr>
                        <a:t>6.Какой</a:t>
                      </a:r>
                      <a:r>
                        <a:rPr lang="ru-RU" sz="1600" b="0" baseline="0" dirty="0" smtClean="0">
                          <a:latin typeface="Times New Roman" pitchFamily="18" charset="0"/>
                          <a:cs typeface="Times New Roman" pitchFamily="18" charset="0"/>
                        </a:rPr>
                        <a:t> формы </a:t>
                      </a:r>
                      <a:r>
                        <a:rPr lang="ru-RU" sz="1600" b="0" baseline="0" dirty="0" err="1" smtClean="0">
                          <a:latin typeface="Times New Roman" pitchFamily="18" charset="0"/>
                          <a:cs typeface="Times New Roman" pitchFamily="18" charset="0"/>
                        </a:rPr>
                        <a:t>дежа</a:t>
                      </a:r>
                      <a:r>
                        <a:rPr lang="ru-RU" sz="1600" b="0" baseline="0" dirty="0" smtClean="0">
                          <a:latin typeface="Times New Roman" pitchFamily="18" charset="0"/>
                          <a:cs typeface="Times New Roman" pitchFamily="18" charset="0"/>
                        </a:rPr>
                        <a:t>?</a:t>
                      </a:r>
                      <a:endParaRPr lang="ru-RU" sz="1600" b="0" dirty="0">
                        <a:latin typeface="Times New Roman" pitchFamily="18" charset="0"/>
                        <a:cs typeface="Times New Roman" pitchFamily="18" charset="0"/>
                      </a:endParaRPr>
                    </a:p>
                  </a:txBody>
                  <a:tcPr/>
                </a:tc>
                <a:tc>
                  <a:txBody>
                    <a:bodyPr/>
                    <a:lstStyle/>
                    <a:p>
                      <a:pPr algn="just"/>
                      <a:r>
                        <a:rPr lang="ru-RU" sz="1600" dirty="0" smtClean="0">
                          <a:latin typeface="Times New Roman" pitchFamily="18" charset="0"/>
                          <a:cs typeface="Times New Roman" pitchFamily="18" charset="0"/>
                        </a:rPr>
                        <a:t>А - </a:t>
                      </a:r>
                      <a:r>
                        <a:rPr lang="ru-RU" sz="1600" b="0" dirty="0" smtClean="0">
                          <a:latin typeface="Times New Roman" pitchFamily="18" charset="0"/>
                          <a:cs typeface="Times New Roman" pitchFamily="18" charset="0"/>
                        </a:rPr>
                        <a:t>цилиндрическая</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p>
                      <a:pPr algn="just"/>
                      <a:r>
                        <a:rPr lang="ru-RU" sz="1600" b="1" dirty="0" smtClean="0">
                          <a:latin typeface="Times New Roman" pitchFamily="18" charset="0"/>
                          <a:cs typeface="Times New Roman" pitchFamily="18" charset="0"/>
                        </a:rPr>
                        <a:t>Б</a:t>
                      </a:r>
                      <a:r>
                        <a:rPr lang="ru-RU" sz="1600" dirty="0" smtClean="0">
                          <a:latin typeface="Times New Roman" pitchFamily="18" charset="0"/>
                          <a:cs typeface="Times New Roman" pitchFamily="18" charset="0"/>
                        </a:rPr>
                        <a:t> - круглая</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370840">
                <a:tc vMerge="1">
                  <a:txBody>
                    <a:bodyPr/>
                    <a:lstStyle/>
                    <a:p>
                      <a:endParaRPr lang="ru-RU" dirty="0"/>
                    </a:p>
                  </a:txBody>
                  <a:tcPr/>
                </a:tc>
                <a:tc>
                  <a:txBody>
                    <a:bodyPr/>
                    <a:lstStyle/>
                    <a:p>
                      <a:pPr algn="just"/>
                      <a:r>
                        <a:rPr lang="ru-RU" sz="1600" b="1" dirty="0" smtClean="0">
                          <a:latin typeface="Times New Roman" pitchFamily="18" charset="0"/>
                          <a:cs typeface="Times New Roman" pitchFamily="18" charset="0"/>
                        </a:rPr>
                        <a:t>В -</a:t>
                      </a:r>
                      <a:r>
                        <a:rPr lang="ru-RU" sz="1600" dirty="0" smtClean="0">
                          <a:latin typeface="Times New Roman" pitchFamily="18" charset="0"/>
                          <a:cs typeface="Times New Roman" pitchFamily="18" charset="0"/>
                        </a:rPr>
                        <a:t> конусная</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bl>
          </a:graphicData>
        </a:graphic>
      </p:graphicFrame>
      <p:graphicFrame>
        <p:nvGraphicFramePr>
          <p:cNvPr id="5" name="Содержимое 3"/>
          <p:cNvGraphicFramePr>
            <a:graphicFrameLocks/>
          </p:cNvGraphicFramePr>
          <p:nvPr/>
        </p:nvGraphicFramePr>
        <p:xfrm>
          <a:off x="428596" y="1785926"/>
          <a:ext cx="8229600" cy="1112520"/>
        </p:xfrm>
        <a:graphic>
          <a:graphicData uri="http://schemas.openxmlformats.org/drawingml/2006/table">
            <a:tbl>
              <a:tblPr firstRow="1" bandRow="1">
                <a:tableStyleId>{8799B23B-EC83-4686-B30A-512413B5E67A}</a:tableStyleId>
              </a:tblPr>
              <a:tblGrid>
                <a:gridCol w="2428892">
                  <a:extLst>
                    <a:ext uri="{9D8B030D-6E8A-4147-A177-3AD203B41FA5}">
                      <a16:colId xmlns:a16="http://schemas.microsoft.com/office/drawing/2014/main" xmlns="" val="20000"/>
                    </a:ext>
                  </a:extLst>
                </a:gridCol>
                <a:gridCol w="5800708">
                  <a:extLst>
                    <a:ext uri="{9D8B030D-6E8A-4147-A177-3AD203B41FA5}">
                      <a16:colId xmlns:a16="http://schemas.microsoft.com/office/drawing/2014/main" xmlns="" val="20001"/>
                    </a:ext>
                  </a:extLst>
                </a:gridCol>
              </a:tblGrid>
              <a:tr h="370840">
                <a:tc rowSpan="3">
                  <a:txBody>
                    <a:bodyPr/>
                    <a:lstStyle/>
                    <a:p>
                      <a:pPr algn="just"/>
                      <a:r>
                        <a:rPr lang="ru-RU" sz="1600" b="0" dirty="0" smtClean="0">
                          <a:latin typeface="Times New Roman" pitchFamily="18" charset="0"/>
                          <a:cs typeface="Times New Roman" pitchFamily="18" charset="0"/>
                        </a:rPr>
                        <a:t>7.</a:t>
                      </a:r>
                      <a:r>
                        <a:rPr lang="ru-RU" sz="1600" b="0" baseline="0" dirty="0" smtClean="0">
                          <a:latin typeface="Times New Roman" pitchFamily="18" charset="0"/>
                          <a:cs typeface="Times New Roman" pitchFamily="18" charset="0"/>
                        </a:rPr>
                        <a:t>Как определить производительность </a:t>
                      </a:r>
                      <a:r>
                        <a:rPr lang="ru-RU" sz="1600" b="0" baseline="0" dirty="0" err="1" smtClean="0">
                          <a:latin typeface="Times New Roman" pitchFamily="18" charset="0"/>
                          <a:cs typeface="Times New Roman" pitchFamily="18" charset="0"/>
                        </a:rPr>
                        <a:t>взбивательных</a:t>
                      </a:r>
                      <a:r>
                        <a:rPr lang="ru-RU" sz="1600" b="0" baseline="0" dirty="0" smtClean="0">
                          <a:latin typeface="Times New Roman" pitchFamily="18" charset="0"/>
                          <a:cs typeface="Times New Roman" pitchFamily="18" charset="0"/>
                        </a:rPr>
                        <a:t> машин</a:t>
                      </a:r>
                      <a:endParaRPr lang="ru-RU" sz="1600" b="0" dirty="0">
                        <a:latin typeface="Times New Roman" pitchFamily="18" charset="0"/>
                        <a:cs typeface="Times New Roman" pitchFamily="18" charset="0"/>
                      </a:endParaRPr>
                    </a:p>
                  </a:txBody>
                  <a:tcPr/>
                </a:tc>
                <a:tc>
                  <a:txBody>
                    <a:bodyPr/>
                    <a:lstStyle/>
                    <a:p>
                      <a:pPr algn="just"/>
                      <a:r>
                        <a:rPr lang="ru-RU" sz="1600" dirty="0" smtClean="0">
                          <a:latin typeface="Times New Roman" pitchFamily="18" charset="0"/>
                          <a:cs typeface="Times New Roman" pitchFamily="18" charset="0"/>
                        </a:rPr>
                        <a:t>А - </a:t>
                      </a:r>
                      <a:r>
                        <a:rPr lang="ru-RU" sz="1600" b="0" dirty="0" smtClean="0">
                          <a:latin typeface="Times New Roman" pitchFamily="18" charset="0"/>
                          <a:cs typeface="Times New Roman" pitchFamily="18" charset="0"/>
                        </a:rPr>
                        <a:t>по названию машины и вместимостью </a:t>
                      </a:r>
                      <a:r>
                        <a:rPr lang="ru-RU" sz="1600" b="0" dirty="0" err="1" smtClean="0">
                          <a:latin typeface="Times New Roman" pitchFamily="18" charset="0"/>
                          <a:cs typeface="Times New Roman" pitchFamily="18" charset="0"/>
                        </a:rPr>
                        <a:t>дежи</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p>
                      <a:pPr algn="just"/>
                      <a:r>
                        <a:rPr lang="ru-RU" sz="1600" b="1" dirty="0" smtClean="0">
                          <a:latin typeface="Times New Roman" pitchFamily="18" charset="0"/>
                          <a:cs typeface="Times New Roman" pitchFamily="18" charset="0"/>
                        </a:rPr>
                        <a:t>Б</a:t>
                      </a:r>
                      <a:r>
                        <a:rPr lang="ru-RU" sz="1600" dirty="0" smtClean="0">
                          <a:latin typeface="Times New Roman" pitchFamily="18" charset="0"/>
                          <a:cs typeface="Times New Roman" pitchFamily="18" charset="0"/>
                        </a:rPr>
                        <a:t> - по габаритам машины</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370840">
                <a:tc vMerge="1">
                  <a:txBody>
                    <a:bodyPr/>
                    <a:lstStyle/>
                    <a:p>
                      <a:endParaRPr lang="ru-RU" dirty="0"/>
                    </a:p>
                  </a:txBody>
                  <a:tcPr/>
                </a:tc>
                <a:tc>
                  <a:txBody>
                    <a:bodyPr/>
                    <a:lstStyle/>
                    <a:p>
                      <a:pPr algn="just"/>
                      <a:r>
                        <a:rPr lang="ru-RU" sz="1600" b="1" dirty="0" smtClean="0">
                          <a:latin typeface="Times New Roman" pitchFamily="18" charset="0"/>
                          <a:cs typeface="Times New Roman" pitchFamily="18" charset="0"/>
                        </a:rPr>
                        <a:t>В</a:t>
                      </a:r>
                      <a:r>
                        <a:rPr lang="ru-RU" sz="1600" dirty="0" smtClean="0">
                          <a:latin typeface="Times New Roman" pitchFamily="18" charset="0"/>
                          <a:cs typeface="Times New Roman" pitchFamily="18" charset="0"/>
                        </a:rPr>
                        <a:t> - по частоте вращения</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bl>
          </a:graphicData>
        </a:graphic>
      </p:graphicFrame>
      <p:graphicFrame>
        <p:nvGraphicFramePr>
          <p:cNvPr id="6" name="Содержимое 3"/>
          <p:cNvGraphicFramePr>
            <a:graphicFrameLocks/>
          </p:cNvGraphicFramePr>
          <p:nvPr/>
        </p:nvGraphicFramePr>
        <p:xfrm>
          <a:off x="428596" y="3143248"/>
          <a:ext cx="8229600" cy="1112520"/>
        </p:xfrm>
        <a:graphic>
          <a:graphicData uri="http://schemas.openxmlformats.org/drawingml/2006/table">
            <a:tbl>
              <a:tblPr firstRow="1" bandRow="1">
                <a:tableStyleId>{8799B23B-EC83-4686-B30A-512413B5E67A}</a:tableStyleId>
              </a:tblPr>
              <a:tblGrid>
                <a:gridCol w="2428892">
                  <a:extLst>
                    <a:ext uri="{9D8B030D-6E8A-4147-A177-3AD203B41FA5}">
                      <a16:colId xmlns:a16="http://schemas.microsoft.com/office/drawing/2014/main" xmlns="" val="20000"/>
                    </a:ext>
                  </a:extLst>
                </a:gridCol>
                <a:gridCol w="5800708">
                  <a:extLst>
                    <a:ext uri="{9D8B030D-6E8A-4147-A177-3AD203B41FA5}">
                      <a16:colId xmlns:a16="http://schemas.microsoft.com/office/drawing/2014/main" xmlns="" val="20001"/>
                    </a:ext>
                  </a:extLst>
                </a:gridCol>
              </a:tblGrid>
              <a:tr h="370840">
                <a:tc rowSpan="3">
                  <a:txBody>
                    <a:bodyPr/>
                    <a:lstStyle/>
                    <a:p>
                      <a:pPr algn="just"/>
                      <a:r>
                        <a:rPr lang="ru-RU" sz="1600" b="0" dirty="0" smtClean="0">
                          <a:latin typeface="Times New Roman" pitchFamily="18" charset="0"/>
                          <a:cs typeface="Times New Roman" pitchFamily="18" charset="0"/>
                        </a:rPr>
                        <a:t>8.</a:t>
                      </a:r>
                      <a:r>
                        <a:rPr lang="ru-RU" sz="1600" b="0" baseline="0" dirty="0" smtClean="0">
                          <a:latin typeface="Times New Roman" pitchFamily="18" charset="0"/>
                          <a:cs typeface="Times New Roman" pitchFamily="18" charset="0"/>
                        </a:rPr>
                        <a:t> Сколько сменных механизмов у машины МВ-35М</a:t>
                      </a:r>
                      <a:endParaRPr lang="ru-RU" sz="1600" b="0" dirty="0">
                        <a:latin typeface="Times New Roman" pitchFamily="18" charset="0"/>
                        <a:cs typeface="Times New Roman" pitchFamily="18" charset="0"/>
                      </a:endParaRPr>
                    </a:p>
                  </a:txBody>
                  <a:tcPr/>
                </a:tc>
                <a:tc>
                  <a:txBody>
                    <a:bodyPr/>
                    <a:lstStyle/>
                    <a:p>
                      <a:pPr algn="just"/>
                      <a:r>
                        <a:rPr lang="ru-RU" sz="1600" dirty="0" smtClean="0">
                          <a:latin typeface="Times New Roman" pitchFamily="18" charset="0"/>
                          <a:cs typeface="Times New Roman" pitchFamily="18" charset="0"/>
                        </a:rPr>
                        <a:t>А - </a:t>
                      </a:r>
                      <a:r>
                        <a:rPr lang="ru-RU" sz="1600" b="0" dirty="0" smtClean="0">
                          <a:latin typeface="Times New Roman" pitchFamily="18" charset="0"/>
                          <a:cs typeface="Times New Roman" pitchFamily="18" charset="0"/>
                        </a:rPr>
                        <a:t>3</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p>
                      <a:pPr algn="just"/>
                      <a:r>
                        <a:rPr lang="ru-RU" sz="1600" b="1" dirty="0" smtClean="0">
                          <a:latin typeface="Times New Roman" pitchFamily="18" charset="0"/>
                          <a:cs typeface="Times New Roman" pitchFamily="18" charset="0"/>
                        </a:rPr>
                        <a:t>Б</a:t>
                      </a:r>
                      <a:r>
                        <a:rPr lang="ru-RU" sz="1600" dirty="0" smtClean="0">
                          <a:latin typeface="Times New Roman" pitchFamily="18" charset="0"/>
                          <a:cs typeface="Times New Roman" pitchFamily="18" charset="0"/>
                        </a:rPr>
                        <a:t> - 4</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370840">
                <a:tc vMerge="1">
                  <a:txBody>
                    <a:bodyPr/>
                    <a:lstStyle/>
                    <a:p>
                      <a:endParaRPr lang="ru-RU" dirty="0"/>
                    </a:p>
                  </a:txBody>
                  <a:tcPr/>
                </a:tc>
                <a:tc>
                  <a:txBody>
                    <a:bodyPr/>
                    <a:lstStyle/>
                    <a:p>
                      <a:pPr algn="just"/>
                      <a:r>
                        <a:rPr lang="ru-RU" sz="1600" b="1" dirty="0" smtClean="0">
                          <a:latin typeface="Times New Roman" pitchFamily="18" charset="0"/>
                          <a:cs typeface="Times New Roman" pitchFamily="18" charset="0"/>
                        </a:rPr>
                        <a:t>В</a:t>
                      </a:r>
                      <a:r>
                        <a:rPr lang="ru-RU" sz="1600" dirty="0" smtClean="0">
                          <a:latin typeface="Times New Roman" pitchFamily="18" charset="0"/>
                          <a:cs typeface="Times New Roman" pitchFamily="18" charset="0"/>
                        </a:rPr>
                        <a:t> - 5</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bl>
          </a:graphicData>
        </a:graphic>
      </p:graphicFrame>
      <p:graphicFrame>
        <p:nvGraphicFramePr>
          <p:cNvPr id="7" name="Содержимое 3"/>
          <p:cNvGraphicFramePr>
            <a:graphicFrameLocks/>
          </p:cNvGraphicFramePr>
          <p:nvPr/>
        </p:nvGraphicFramePr>
        <p:xfrm>
          <a:off x="428596" y="4572008"/>
          <a:ext cx="8301038" cy="1112520"/>
        </p:xfrm>
        <a:graphic>
          <a:graphicData uri="http://schemas.openxmlformats.org/drawingml/2006/table">
            <a:tbl>
              <a:tblPr firstRow="1" bandRow="1">
                <a:tableStyleId>{8799B23B-EC83-4686-B30A-512413B5E67A}</a:tableStyleId>
              </a:tblPr>
              <a:tblGrid>
                <a:gridCol w="2666151">
                  <a:extLst>
                    <a:ext uri="{9D8B030D-6E8A-4147-A177-3AD203B41FA5}">
                      <a16:colId xmlns:a16="http://schemas.microsoft.com/office/drawing/2014/main" xmlns="" val="20000"/>
                    </a:ext>
                  </a:extLst>
                </a:gridCol>
                <a:gridCol w="5634887">
                  <a:extLst>
                    <a:ext uri="{9D8B030D-6E8A-4147-A177-3AD203B41FA5}">
                      <a16:colId xmlns:a16="http://schemas.microsoft.com/office/drawing/2014/main" xmlns="" val="20001"/>
                    </a:ext>
                  </a:extLst>
                </a:gridCol>
              </a:tblGrid>
              <a:tr h="370840">
                <a:tc rowSpan="3">
                  <a:txBody>
                    <a:bodyPr/>
                    <a:lstStyle/>
                    <a:p>
                      <a:r>
                        <a:rPr lang="ru-RU" sz="1600" b="0" dirty="0" smtClean="0">
                          <a:latin typeface="Times New Roman" pitchFamily="18" charset="0"/>
                          <a:cs typeface="Times New Roman" pitchFamily="18" charset="0"/>
                        </a:rPr>
                        <a:t>9. Какая нужна насадка для приготовления муссов, майонеза, взбивания сливок на машине МВ-35М</a:t>
                      </a:r>
                      <a:endParaRPr lang="ru-RU" sz="1600" b="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А - </a:t>
                      </a:r>
                      <a:r>
                        <a:rPr lang="ru-RU" sz="1600" b="0" dirty="0" smtClean="0">
                          <a:latin typeface="Times New Roman" pitchFamily="18" charset="0"/>
                          <a:cs typeface="Times New Roman" pitchFamily="18" charset="0"/>
                        </a:rPr>
                        <a:t>плоскорешетчатая </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Б</a:t>
                      </a:r>
                      <a:r>
                        <a:rPr lang="ru-RU" sz="1600" dirty="0" smtClean="0">
                          <a:latin typeface="Times New Roman" pitchFamily="18" charset="0"/>
                          <a:cs typeface="Times New Roman" pitchFamily="18" charset="0"/>
                        </a:rPr>
                        <a:t> - прутковая</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В</a:t>
                      </a:r>
                      <a:r>
                        <a:rPr lang="ru-RU" sz="1600" dirty="0" smtClean="0">
                          <a:latin typeface="Times New Roman" pitchFamily="18" charset="0"/>
                          <a:cs typeface="Times New Roman" pitchFamily="18" charset="0"/>
                        </a:rPr>
                        <a:t> - </a:t>
                      </a:r>
                      <a:r>
                        <a:rPr lang="ru-RU" sz="1600" dirty="0" err="1" smtClean="0">
                          <a:latin typeface="Times New Roman" pitchFamily="18" charset="0"/>
                          <a:cs typeface="Times New Roman" pitchFamily="18" charset="0"/>
                        </a:rPr>
                        <a:t>крючкообразная</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42852"/>
            <a:ext cx="8229600" cy="582594"/>
          </a:xfrm>
        </p:spPr>
        <p:txBody>
          <a:bodyPr>
            <a:normAutofit fontScale="90000"/>
          </a:bodyPr>
          <a:lstStyle/>
          <a:p>
            <a:r>
              <a:rPr lang="ru-RU" sz="3100" i="1" dirty="0" smtClean="0">
                <a:solidFill>
                  <a:srgbClr val="C00000"/>
                </a:solidFill>
                <a:latin typeface="Times New Roman" panose="02020603050405020304" pitchFamily="18" charset="0"/>
                <a:cs typeface="Times New Roman" panose="02020603050405020304" pitchFamily="18" charset="0"/>
              </a:rPr>
              <a:t>Вопросы для самопроверки: (тема 2</a:t>
            </a:r>
            <a:r>
              <a:rPr lang="ru-RU" sz="3100" i="1" dirty="0">
                <a:solidFill>
                  <a:srgbClr val="C00000"/>
                </a:solidFill>
                <a:latin typeface="Times New Roman" panose="02020603050405020304" pitchFamily="18" charset="0"/>
                <a:cs typeface="Times New Roman" panose="02020603050405020304" pitchFamily="18" charset="0"/>
              </a:rPr>
              <a:t>)</a:t>
            </a:r>
            <a:br>
              <a:rPr lang="ru-RU" sz="3100" i="1" dirty="0">
                <a:solidFill>
                  <a:srgbClr val="C00000"/>
                </a:solidFill>
                <a:latin typeface="Times New Roman" panose="02020603050405020304" pitchFamily="18" charset="0"/>
                <a:cs typeface="Times New Roman" panose="02020603050405020304" pitchFamily="18" charset="0"/>
              </a:rPr>
            </a:br>
            <a:r>
              <a:rPr lang="ru-RU" sz="2700" i="1" dirty="0">
                <a:solidFill>
                  <a:srgbClr val="C00000"/>
                </a:solidFill>
                <a:latin typeface="Times New Roman" panose="02020603050405020304" pitchFamily="18" charset="0"/>
                <a:cs typeface="Times New Roman" panose="02020603050405020304" pitchFamily="18" charset="0"/>
              </a:rPr>
              <a:t>Дозировочно - формовочное оборудование</a:t>
            </a:r>
            <a:endParaRPr lang="ru-RU" sz="2700" i="1" dirty="0">
              <a:solidFill>
                <a:srgbClr val="C00000"/>
              </a:solidFill>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val="1981753759"/>
              </p:ext>
            </p:extLst>
          </p:nvPr>
        </p:nvGraphicFramePr>
        <p:xfrm>
          <a:off x="380943" y="908720"/>
          <a:ext cx="8229600" cy="1112520"/>
        </p:xfrm>
        <a:graphic>
          <a:graphicData uri="http://schemas.openxmlformats.org/drawingml/2006/table">
            <a:tbl>
              <a:tblPr firstRow="1" bandRow="1">
                <a:tableStyleId>{8799B23B-EC83-4686-B30A-512413B5E67A}</a:tableStyleId>
              </a:tblPr>
              <a:tblGrid>
                <a:gridCol w="3643338">
                  <a:extLst>
                    <a:ext uri="{9D8B030D-6E8A-4147-A177-3AD203B41FA5}">
                      <a16:colId xmlns:a16="http://schemas.microsoft.com/office/drawing/2014/main" xmlns="" val="20000"/>
                    </a:ext>
                  </a:extLst>
                </a:gridCol>
                <a:gridCol w="4586262">
                  <a:extLst>
                    <a:ext uri="{9D8B030D-6E8A-4147-A177-3AD203B41FA5}">
                      <a16:colId xmlns:a16="http://schemas.microsoft.com/office/drawing/2014/main" xmlns="" val="20001"/>
                    </a:ext>
                  </a:extLst>
                </a:gridCol>
              </a:tblGrid>
              <a:tr h="370840">
                <a:tc rowSpan="3">
                  <a:txBody>
                    <a:bodyPr/>
                    <a:lstStyle/>
                    <a:p>
                      <a:r>
                        <a:rPr lang="ru-RU" sz="1600" b="0" dirty="0" smtClean="0">
                          <a:latin typeface="Times New Roman" pitchFamily="18" charset="0"/>
                          <a:cs typeface="Times New Roman" pitchFamily="18" charset="0"/>
                        </a:rPr>
                        <a:t>1. Какой</a:t>
                      </a:r>
                      <a:r>
                        <a:rPr lang="ru-RU" sz="1600" b="0" baseline="0" dirty="0" smtClean="0">
                          <a:latin typeface="Times New Roman" pitchFamily="18" charset="0"/>
                          <a:cs typeface="Times New Roman" pitchFamily="18" charset="0"/>
                        </a:rPr>
                        <a:t> толщины раскатывается тесто в тестораскаточной машине ?</a:t>
                      </a:r>
                      <a:endParaRPr lang="ru-RU" sz="1600" b="0" dirty="0">
                        <a:latin typeface="Times New Roman" pitchFamily="18" charset="0"/>
                        <a:cs typeface="Times New Roman" pitchFamily="18" charset="0"/>
                      </a:endParaRPr>
                    </a:p>
                  </a:txBody>
                  <a:tcPr/>
                </a:tc>
                <a:tc>
                  <a:txBody>
                    <a:bodyPr/>
                    <a:lstStyle/>
                    <a:p>
                      <a:r>
                        <a:rPr lang="ru-RU" sz="1600" b="1" dirty="0" smtClean="0">
                          <a:latin typeface="Times New Roman" pitchFamily="18" charset="0"/>
                          <a:cs typeface="Times New Roman" pitchFamily="18" charset="0"/>
                        </a:rPr>
                        <a:t>А</a:t>
                      </a:r>
                      <a:r>
                        <a:rPr lang="ru-RU" sz="1600" b="0" baseline="0" dirty="0" smtClean="0">
                          <a:latin typeface="Times New Roman" pitchFamily="18" charset="0"/>
                          <a:cs typeface="Times New Roman" pitchFamily="18" charset="0"/>
                        </a:rPr>
                        <a:t> -</a:t>
                      </a:r>
                      <a:r>
                        <a:rPr lang="ru-RU" sz="1600" b="0" dirty="0" smtClean="0">
                          <a:latin typeface="Times New Roman" pitchFamily="18" charset="0"/>
                          <a:cs typeface="Times New Roman" pitchFamily="18" charset="0"/>
                        </a:rPr>
                        <a:t>1-50мм</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Б</a:t>
                      </a:r>
                      <a:r>
                        <a:rPr lang="ru-RU" sz="1600" b="0" dirty="0" smtClean="0">
                          <a:latin typeface="Times New Roman" pitchFamily="18" charset="0"/>
                          <a:cs typeface="Times New Roman" pitchFamily="18" charset="0"/>
                        </a:rPr>
                        <a:t> - 1,5-2 см</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В</a:t>
                      </a:r>
                      <a:r>
                        <a:rPr lang="ru-RU" sz="1600" b="0" dirty="0" smtClean="0">
                          <a:latin typeface="Times New Roman" pitchFamily="18" charset="0"/>
                          <a:cs typeface="Times New Roman" pitchFamily="18" charset="0"/>
                        </a:rPr>
                        <a:t> - 2-2,5</a:t>
                      </a:r>
                      <a:r>
                        <a:rPr lang="ru-RU" sz="1600" b="0" baseline="0" dirty="0" smtClean="0">
                          <a:latin typeface="Times New Roman" pitchFamily="18" charset="0"/>
                          <a:cs typeface="Times New Roman" pitchFamily="18" charset="0"/>
                        </a:rPr>
                        <a:t> см</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bl>
          </a:graphicData>
        </a:graphic>
      </p:graphicFrame>
      <p:graphicFrame>
        <p:nvGraphicFramePr>
          <p:cNvPr id="5" name="Содержимое 3"/>
          <p:cNvGraphicFramePr>
            <a:graphicFrameLocks/>
          </p:cNvGraphicFramePr>
          <p:nvPr/>
        </p:nvGraphicFramePr>
        <p:xfrm>
          <a:off x="357159" y="2357430"/>
          <a:ext cx="8301038" cy="1320800"/>
        </p:xfrm>
        <a:graphic>
          <a:graphicData uri="http://schemas.openxmlformats.org/drawingml/2006/table">
            <a:tbl>
              <a:tblPr firstRow="1" bandRow="1">
                <a:tableStyleId>{8799B23B-EC83-4686-B30A-512413B5E67A}</a:tableStyleId>
              </a:tblPr>
              <a:tblGrid>
                <a:gridCol w="2357454">
                  <a:extLst>
                    <a:ext uri="{9D8B030D-6E8A-4147-A177-3AD203B41FA5}">
                      <a16:colId xmlns:a16="http://schemas.microsoft.com/office/drawing/2014/main" xmlns="" val="20000"/>
                    </a:ext>
                  </a:extLst>
                </a:gridCol>
                <a:gridCol w="5943584">
                  <a:extLst>
                    <a:ext uri="{9D8B030D-6E8A-4147-A177-3AD203B41FA5}">
                      <a16:colId xmlns:a16="http://schemas.microsoft.com/office/drawing/2014/main" xmlns="" val="20001"/>
                    </a:ext>
                  </a:extLst>
                </a:gridCol>
              </a:tblGrid>
              <a:tr h="370840">
                <a:tc rowSpan="3">
                  <a:txBody>
                    <a:bodyPr/>
                    <a:lstStyle/>
                    <a:p>
                      <a:r>
                        <a:rPr lang="ru-RU" sz="1600" b="0" dirty="0" smtClean="0">
                          <a:latin typeface="Times New Roman" pitchFamily="18" charset="0"/>
                          <a:cs typeface="Times New Roman" pitchFamily="18" charset="0"/>
                        </a:rPr>
                        <a:t>4. С помощью какого механизма регулируют толщину теста?</a:t>
                      </a:r>
                      <a:endParaRPr lang="ru-RU" sz="1600" b="0" dirty="0">
                        <a:latin typeface="Times New Roman" pitchFamily="18" charset="0"/>
                        <a:cs typeface="Times New Roman" pitchFamily="18" charset="0"/>
                      </a:endParaRPr>
                    </a:p>
                  </a:txBody>
                  <a:tcPr/>
                </a:tc>
                <a:tc>
                  <a:txBody>
                    <a:bodyPr/>
                    <a:lstStyle/>
                    <a:p>
                      <a:r>
                        <a:rPr lang="ru-RU" sz="1600" b="1" dirty="0" smtClean="0">
                          <a:latin typeface="Times New Roman" pitchFamily="18" charset="0"/>
                          <a:cs typeface="Times New Roman" pitchFamily="18" charset="0"/>
                        </a:rPr>
                        <a:t>А - </a:t>
                      </a:r>
                      <a:r>
                        <a:rPr lang="ru-RU" sz="1600" b="0" dirty="0" smtClean="0">
                          <a:latin typeface="Times New Roman" pitchFamily="18" charset="0"/>
                          <a:cs typeface="Times New Roman" pitchFamily="18" charset="0"/>
                        </a:rPr>
                        <a:t>моховика расположенного на панели </a:t>
                      </a:r>
                      <a:r>
                        <a:rPr lang="ru-RU" sz="1600" b="0" dirty="0" err="1" smtClean="0">
                          <a:latin typeface="Times New Roman" pitchFamily="18" charset="0"/>
                          <a:cs typeface="Times New Roman" pitchFamily="18" charset="0"/>
                        </a:rPr>
                        <a:t>тестораскатывающей</a:t>
                      </a:r>
                      <a:r>
                        <a:rPr lang="ru-RU" sz="1600" b="0" dirty="0" smtClean="0">
                          <a:latin typeface="Times New Roman" pitchFamily="18" charset="0"/>
                          <a:cs typeface="Times New Roman" pitchFamily="18" charset="0"/>
                        </a:rPr>
                        <a:t> машины. </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Б</a:t>
                      </a:r>
                      <a:r>
                        <a:rPr lang="ru-RU" sz="1600" b="0" dirty="0" smtClean="0">
                          <a:latin typeface="Times New Roman" pitchFamily="18" charset="0"/>
                          <a:cs typeface="Times New Roman" pitchFamily="18" charset="0"/>
                        </a:rPr>
                        <a:t>  - рукоятки </a:t>
                      </a:r>
                    </a:p>
                  </a:txBody>
                  <a:tcPr/>
                </a:tc>
                <a:extLst>
                  <a:ext uri="{0D108BD9-81ED-4DB2-BD59-A6C34878D82A}">
                    <a16:rowId xmlns:a16="http://schemas.microsoft.com/office/drawing/2014/main" xmlns="" val="10001"/>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В</a:t>
                      </a:r>
                      <a:r>
                        <a:rPr lang="ru-RU" sz="1600" b="0" dirty="0" smtClean="0">
                          <a:latin typeface="Times New Roman" pitchFamily="18" charset="0"/>
                          <a:cs typeface="Times New Roman" pitchFamily="18" charset="0"/>
                        </a:rPr>
                        <a:t> - пускателя</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bl>
          </a:graphicData>
        </a:graphic>
      </p:graphicFrame>
      <p:graphicFrame>
        <p:nvGraphicFramePr>
          <p:cNvPr id="6" name="Содержимое 3"/>
          <p:cNvGraphicFramePr>
            <a:graphicFrameLocks/>
          </p:cNvGraphicFramePr>
          <p:nvPr/>
        </p:nvGraphicFramePr>
        <p:xfrm>
          <a:off x="357158" y="3714752"/>
          <a:ext cx="8229600" cy="1112520"/>
        </p:xfrm>
        <a:graphic>
          <a:graphicData uri="http://schemas.openxmlformats.org/drawingml/2006/table">
            <a:tbl>
              <a:tblPr firstRow="1" bandRow="1">
                <a:tableStyleId>{8799B23B-EC83-4686-B30A-512413B5E67A}</a:tableStyleId>
              </a:tblPr>
              <a:tblGrid>
                <a:gridCol w="3071834">
                  <a:extLst>
                    <a:ext uri="{9D8B030D-6E8A-4147-A177-3AD203B41FA5}">
                      <a16:colId xmlns:a16="http://schemas.microsoft.com/office/drawing/2014/main" xmlns="" val="20000"/>
                    </a:ext>
                  </a:extLst>
                </a:gridCol>
                <a:gridCol w="5157766">
                  <a:extLst>
                    <a:ext uri="{9D8B030D-6E8A-4147-A177-3AD203B41FA5}">
                      <a16:colId xmlns:a16="http://schemas.microsoft.com/office/drawing/2014/main" xmlns="" val="20001"/>
                    </a:ext>
                  </a:extLst>
                </a:gridCol>
              </a:tblGrid>
              <a:tr h="370840">
                <a:tc rowSpan="3">
                  <a:txBody>
                    <a:bodyPr/>
                    <a:lstStyle/>
                    <a:p>
                      <a:r>
                        <a:rPr lang="ru-RU" sz="1600" b="0" dirty="0" smtClean="0">
                          <a:latin typeface="Times New Roman" pitchFamily="18" charset="0"/>
                          <a:cs typeface="Times New Roman" pitchFamily="18" charset="0"/>
                        </a:rPr>
                        <a:t>5. На какую толщину, тесто уменьшается каждый раз</a:t>
                      </a:r>
                      <a:r>
                        <a:rPr lang="ru-RU" sz="1600" b="0" baseline="0" dirty="0" smtClean="0">
                          <a:latin typeface="Times New Roman" pitchFamily="18" charset="0"/>
                          <a:cs typeface="Times New Roman" pitchFamily="18" charset="0"/>
                        </a:rPr>
                        <a:t> при раскатывании?</a:t>
                      </a:r>
                      <a:endParaRPr lang="ru-RU" sz="1600" b="0" dirty="0">
                        <a:latin typeface="Times New Roman" pitchFamily="18" charset="0"/>
                        <a:cs typeface="Times New Roman" pitchFamily="18" charset="0"/>
                      </a:endParaRPr>
                    </a:p>
                  </a:txBody>
                  <a:tcPr/>
                </a:tc>
                <a:tc>
                  <a:txBody>
                    <a:bodyPr/>
                    <a:lstStyle/>
                    <a:p>
                      <a:r>
                        <a:rPr lang="ru-RU" sz="1600" b="1" dirty="0" smtClean="0">
                          <a:latin typeface="Times New Roman" pitchFamily="18" charset="0"/>
                          <a:cs typeface="Times New Roman" pitchFamily="18" charset="0"/>
                        </a:rPr>
                        <a:t>А</a:t>
                      </a:r>
                      <a:r>
                        <a:rPr lang="ru-RU" sz="1600" b="0" dirty="0" smtClean="0">
                          <a:latin typeface="Times New Roman" pitchFamily="18" charset="0"/>
                          <a:cs typeface="Times New Roman" pitchFamily="18" charset="0"/>
                        </a:rPr>
                        <a:t> - 2 мм</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Б</a:t>
                      </a:r>
                      <a:r>
                        <a:rPr lang="ru-RU" sz="1600" b="0" dirty="0" smtClean="0">
                          <a:latin typeface="Times New Roman" pitchFamily="18" charset="0"/>
                          <a:cs typeface="Times New Roman" pitchFamily="18" charset="0"/>
                        </a:rPr>
                        <a:t> - 3 мм</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В</a:t>
                      </a:r>
                      <a:r>
                        <a:rPr lang="ru-RU" sz="1600" b="0" dirty="0" smtClean="0">
                          <a:latin typeface="Times New Roman" pitchFamily="18" charset="0"/>
                          <a:cs typeface="Times New Roman" pitchFamily="18" charset="0"/>
                        </a:rPr>
                        <a:t> - 4</a:t>
                      </a:r>
                      <a:r>
                        <a:rPr lang="ru-RU" sz="1600" b="0" baseline="0" dirty="0" smtClean="0">
                          <a:latin typeface="Times New Roman" pitchFamily="18" charset="0"/>
                          <a:cs typeface="Times New Roman" pitchFamily="18" charset="0"/>
                        </a:rPr>
                        <a:t> мм</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bl>
          </a:graphicData>
        </a:graphic>
      </p:graphicFrame>
      <p:graphicFrame>
        <p:nvGraphicFramePr>
          <p:cNvPr id="7" name="Содержимое 3"/>
          <p:cNvGraphicFramePr>
            <a:graphicFrameLocks/>
          </p:cNvGraphicFramePr>
          <p:nvPr/>
        </p:nvGraphicFramePr>
        <p:xfrm>
          <a:off x="357158" y="4857760"/>
          <a:ext cx="8229600" cy="1320800"/>
        </p:xfrm>
        <a:graphic>
          <a:graphicData uri="http://schemas.openxmlformats.org/drawingml/2006/table">
            <a:tbl>
              <a:tblPr firstRow="1" bandRow="1">
                <a:tableStyleId>{8799B23B-EC83-4686-B30A-512413B5E67A}</a:tableStyleId>
              </a:tblPr>
              <a:tblGrid>
                <a:gridCol w="4114800">
                  <a:extLst>
                    <a:ext uri="{9D8B030D-6E8A-4147-A177-3AD203B41FA5}">
                      <a16:colId xmlns:a16="http://schemas.microsoft.com/office/drawing/2014/main" xmlns="" val="20000"/>
                    </a:ext>
                  </a:extLst>
                </a:gridCol>
                <a:gridCol w="4114800">
                  <a:extLst>
                    <a:ext uri="{9D8B030D-6E8A-4147-A177-3AD203B41FA5}">
                      <a16:colId xmlns:a16="http://schemas.microsoft.com/office/drawing/2014/main" xmlns="" val="20001"/>
                    </a:ext>
                  </a:extLst>
                </a:gridCol>
              </a:tblGrid>
              <a:tr h="370840">
                <a:tc rowSpan="3">
                  <a:txBody>
                    <a:bodyPr/>
                    <a:lstStyle/>
                    <a:p>
                      <a:r>
                        <a:rPr lang="ru-RU" sz="1600" b="0" dirty="0" smtClean="0">
                          <a:latin typeface="Times New Roman" pitchFamily="18" charset="0"/>
                          <a:cs typeface="Times New Roman" pitchFamily="18" charset="0"/>
                        </a:rPr>
                        <a:t>6. Почему в машине МРГ-60</a:t>
                      </a:r>
                      <a:r>
                        <a:rPr lang="ru-RU" sz="1600" b="0" baseline="0" dirty="0" smtClean="0">
                          <a:latin typeface="Times New Roman" pitchFamily="18" charset="0"/>
                          <a:cs typeface="Times New Roman" pitchFamily="18" charset="0"/>
                        </a:rPr>
                        <a:t> </a:t>
                      </a:r>
                      <a:r>
                        <a:rPr lang="ru-RU" sz="1600" b="0" dirty="0" smtClean="0">
                          <a:latin typeface="Times New Roman" pitchFamily="18" charset="0"/>
                          <a:cs typeface="Times New Roman" pitchFamily="18" charset="0"/>
                        </a:rPr>
                        <a:t>электродвигатель выключается при поднятия решётки?</a:t>
                      </a:r>
                      <a:endParaRPr lang="ru-RU" sz="1600" b="0" dirty="0">
                        <a:latin typeface="Times New Roman" pitchFamily="18" charset="0"/>
                        <a:cs typeface="Times New Roman" pitchFamily="18" charset="0"/>
                      </a:endParaRPr>
                    </a:p>
                  </a:txBody>
                  <a:tcPr/>
                </a:tc>
                <a:tc>
                  <a:txBody>
                    <a:bodyPr/>
                    <a:lstStyle/>
                    <a:p>
                      <a:r>
                        <a:rPr lang="ru-RU" sz="1600" b="1" dirty="0" smtClean="0">
                          <a:latin typeface="Times New Roman" pitchFamily="18" charset="0"/>
                          <a:cs typeface="Times New Roman" pitchFamily="18" charset="0"/>
                        </a:rPr>
                        <a:t>А</a:t>
                      </a:r>
                      <a:r>
                        <a:rPr lang="ru-RU" sz="1600" b="0" dirty="0" smtClean="0">
                          <a:latin typeface="Times New Roman" pitchFamily="18" charset="0"/>
                          <a:cs typeface="Times New Roman" pitchFamily="18" charset="0"/>
                        </a:rPr>
                        <a:t> - происходит замыкание</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Б</a:t>
                      </a:r>
                      <a:r>
                        <a:rPr lang="ru-RU" sz="1600" b="0" dirty="0" smtClean="0">
                          <a:latin typeface="Times New Roman" pitchFamily="18" charset="0"/>
                          <a:cs typeface="Times New Roman" pitchFamily="18" charset="0"/>
                        </a:rPr>
                        <a:t> - срабатывает предохранитель</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370840">
                <a:tc vMerge="1">
                  <a:txBody>
                    <a:bodyPr/>
                    <a:lstStyle/>
                    <a:p>
                      <a:endParaRPr lang="ru-RU" dirty="0"/>
                    </a:p>
                  </a:txBody>
                  <a:tcPr/>
                </a:tc>
                <a:tc>
                  <a:txBody>
                    <a:bodyPr/>
                    <a:lstStyle/>
                    <a:p>
                      <a:r>
                        <a:rPr lang="ru-RU" sz="1600" b="1" dirty="0" smtClean="0">
                          <a:latin typeface="Times New Roman" pitchFamily="18" charset="0"/>
                          <a:cs typeface="Times New Roman" pitchFamily="18" charset="0"/>
                        </a:rPr>
                        <a:t>В</a:t>
                      </a:r>
                      <a:r>
                        <a:rPr lang="ru-RU" sz="1600" b="0" dirty="0" smtClean="0">
                          <a:latin typeface="Times New Roman" pitchFamily="18" charset="0"/>
                          <a:cs typeface="Times New Roman" pitchFamily="18" charset="0"/>
                        </a:rPr>
                        <a:t> - размыкаются контакты </a:t>
                      </a:r>
                      <a:r>
                        <a:rPr lang="ru-RU" sz="1600" b="0" dirty="0" err="1" smtClean="0">
                          <a:latin typeface="Times New Roman" pitchFamily="18" charset="0"/>
                          <a:cs typeface="Times New Roman" pitchFamily="18" charset="0"/>
                        </a:rPr>
                        <a:t>микровыключателя</a:t>
                      </a:r>
                      <a:r>
                        <a:rPr lang="ru-RU" sz="1600" b="0" dirty="0" smtClean="0">
                          <a:latin typeface="Times New Roman" pitchFamily="18" charset="0"/>
                          <a:cs typeface="Times New Roman" pitchFamily="18" charset="0"/>
                        </a:rPr>
                        <a:t> </a:t>
                      </a:r>
                      <a:endParaRPr lang="ru-RU" sz="1600" b="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bl>
          </a:graphicData>
        </a:graphic>
      </p:graphicFrame>
      <p:sp>
        <p:nvSpPr>
          <p:cNvPr id="8" name="Прямоугольник 7"/>
          <p:cNvSpPr/>
          <p:nvPr/>
        </p:nvSpPr>
        <p:spPr>
          <a:xfrm>
            <a:off x="357158" y="1928802"/>
            <a:ext cx="2061205" cy="338554"/>
          </a:xfrm>
          <a:prstGeom prst="rect">
            <a:avLst/>
          </a:prstGeom>
        </p:spPr>
        <p:style>
          <a:lnRef idx="2">
            <a:schemeClr val="accent3"/>
          </a:lnRef>
          <a:fillRef idx="1">
            <a:schemeClr val="lt1"/>
          </a:fillRef>
          <a:effectRef idx="0">
            <a:schemeClr val="accent3"/>
          </a:effectRef>
          <a:fontRef idx="minor">
            <a:schemeClr val="dk1"/>
          </a:fontRef>
        </p:style>
        <p:txBody>
          <a:bodyPr wrap="none">
            <a:spAutoFit/>
          </a:bodyPr>
          <a:lstStyle/>
          <a:p>
            <a:r>
              <a:rPr lang="ru-RU" sz="1600" dirty="0" smtClean="0">
                <a:latin typeface="Times New Roman" pitchFamily="18" charset="0"/>
                <a:cs typeface="Times New Roman" pitchFamily="18" charset="0"/>
              </a:rPr>
              <a:t>2. Дозирование это…</a:t>
            </a:r>
            <a:endParaRPr lang="ru-RU" sz="1600" dirty="0">
              <a:latin typeface="Times New Roman" pitchFamily="18" charset="0"/>
              <a:cs typeface="Times New Roman" pitchFamily="18" charset="0"/>
            </a:endParaRPr>
          </a:p>
        </p:txBody>
      </p:sp>
      <p:sp>
        <p:nvSpPr>
          <p:cNvPr id="9" name="Прямоугольник 8"/>
          <p:cNvSpPr/>
          <p:nvPr/>
        </p:nvSpPr>
        <p:spPr>
          <a:xfrm>
            <a:off x="2857488" y="1928802"/>
            <a:ext cx="5929354" cy="33855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ru-RU" sz="1600" dirty="0" smtClean="0">
                <a:latin typeface="Times New Roman" pitchFamily="18" charset="0"/>
                <a:cs typeface="Times New Roman" pitchFamily="18" charset="0"/>
              </a:rPr>
              <a:t>3. Придание формы и заданных геометрических размеров это…</a:t>
            </a:r>
            <a:endParaRPr lang="ru-RU" sz="1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1386</TotalTime>
  <Words>2162</Words>
  <Application>Microsoft Office PowerPoint</Application>
  <PresentationFormat>Экран (4:3)</PresentationFormat>
  <Paragraphs>278</Paragraphs>
  <Slides>37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37</vt:i4>
      </vt:variant>
    </vt:vector>
  </HeadingPairs>
  <TitlesOfParts>
    <vt:vector size="38" baseType="lpstr">
      <vt:lpstr>Тема Office</vt:lpstr>
      <vt:lpstr>Презентация PowerPoint</vt:lpstr>
      <vt:lpstr>Техника безопасности технологического оборудования.  Правила безопасности при эксплуатации жарочных аппаратов.  Правила безопасности при эксплуатации взбивальных машин и механизмов,  тестораскатывающей машины, дозатора крема.  Правила безопасности при эксплуатации соковыжималки МСЗ-40</vt:lpstr>
      <vt:lpstr>Цель:</vt:lpstr>
      <vt:lpstr>Задачи:</vt:lpstr>
      <vt:lpstr>Этапы урока:</vt:lpstr>
      <vt:lpstr>Презентация PowerPoint</vt:lpstr>
      <vt:lpstr>Вопросы для самопроверки: (тема 1) Месильно-перемешивающее оборудование </vt:lpstr>
      <vt:lpstr>Презентация PowerPoint</vt:lpstr>
      <vt:lpstr>Вопросы для самопроверки: (тема 2) Дозировочно - формовочное оборудование</vt:lpstr>
      <vt:lpstr>Презентация PowerPoint</vt:lpstr>
      <vt:lpstr>Вопросы для самопроверки: (тема 3)  Жарочное оборудование  </vt:lpstr>
      <vt:lpstr>Презентация PowerPoint</vt:lpstr>
      <vt:lpstr>Ключи: тема 1</vt:lpstr>
      <vt:lpstr>Ключи: тема 2</vt:lpstr>
      <vt:lpstr>Ключи:тема 3 тепловое оборудование</vt:lpstr>
      <vt:lpstr>Презентация PowerPoint</vt:lpstr>
      <vt:lpstr>Содержание:</vt:lpstr>
      <vt:lpstr>Презентация PowerPoint</vt:lpstr>
      <vt:lpstr>Техника безопасности технологического оборудования</vt:lpstr>
      <vt:lpstr>Техника безопасности технологического оборудования. Верно не верно</vt:lpstr>
      <vt:lpstr>Презентация PowerPoint</vt:lpstr>
      <vt:lpstr>Презентация PowerPoint</vt:lpstr>
      <vt:lpstr>Безопасность работы на тепловом оборудовании. Верно не верно </vt:lpstr>
      <vt:lpstr>Презентация PowerPoint</vt:lpstr>
      <vt:lpstr>Презентация PowerPoint</vt:lpstr>
      <vt:lpstr>Презентация PowerPoint</vt:lpstr>
      <vt:lpstr>Опасные казусы Ситуация. Работника, который нарушил ТБ, ударило электрическим током. Ваши действия:</vt:lpstr>
      <vt:lpstr>Ситуация: работник, нарушив ТБ, получил  термический ожог рук.  Ваши действия: </vt:lpstr>
      <vt:lpstr>Ответ к ситуации №1: </vt:lpstr>
      <vt:lpstr>Ответ к ситуации 2: </vt:lpstr>
      <vt:lpstr>Инструктаж по охране труда</vt:lpstr>
      <vt:lpstr>О чем рассказывают на инструктажах? </vt:lpstr>
      <vt:lpstr> Что такое журнал по технике безопасности?</vt:lpstr>
      <vt:lpstr>Презентация PowerPoint</vt:lpstr>
      <vt:lpstr> Домашнее задание по теме урока: </vt:lpstr>
      <vt:lpstr>Подведение итогов:</vt:lpstr>
      <vt:lpstr>Спасибо за внимание!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ПЦК Технологических дис-н</cp:lastModifiedBy>
  <cp:revision>70</cp:revision>
  <dcterms:modified xsi:type="dcterms:W3CDTF">2022-04-03T04:20:03Z</dcterms:modified>
</cp:coreProperties>
</file>