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  <p:sldMasterId id="2147483852" r:id="rId17"/>
  </p:sldMasterIdLst>
  <p:sldIdLst>
    <p:sldId id="257" r:id="rId18"/>
    <p:sldId id="258" r:id="rId19"/>
    <p:sldId id="259" r:id="rId20"/>
    <p:sldId id="260" r:id="rId21"/>
    <p:sldId id="262" r:id="rId22"/>
    <p:sldId id="261" r:id="rId23"/>
    <p:sldId id="271" r:id="rId24"/>
    <p:sldId id="263" r:id="rId25"/>
    <p:sldId id="264" r:id="rId26"/>
    <p:sldId id="265" r:id="rId27"/>
    <p:sldId id="266" r:id="rId28"/>
    <p:sldId id="267" r:id="rId29"/>
    <p:sldId id="272" r:id="rId30"/>
    <p:sldId id="268" r:id="rId31"/>
    <p:sldId id="269" r:id="rId32"/>
    <p:sldId id="270" r:id="rId33"/>
    <p:sldId id="273" r:id="rId34"/>
    <p:sldId id="274" r:id="rId35"/>
    <p:sldId id="276" r:id="rId36"/>
    <p:sldId id="275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6A5F3-AF5A-4257-8716-F3589FF3C1D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249A9-41FE-4F40-9733-9555495B39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040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D4AE4-FF3E-4A1B-9817-FBE1C38AF9C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40BE2-F4B9-421B-8237-018026E0BDB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56732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72287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94389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46554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23275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87012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83388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24896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53454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68211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701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E8CCE-87EF-4C0D-BF3F-CD1706D1B36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F9EAF-EC43-4E8F-86B9-11ECF71D60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16567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87374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99702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33239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80705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49124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16932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39949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29973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45938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3137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02159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40310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40194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72559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12303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67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26474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46324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59334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10431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516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24920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84808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66277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38517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39536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08430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24373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33365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82066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40436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823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41698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96092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69309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93920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06301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26928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04638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27974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76483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73579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0334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97595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61603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62594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27990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04510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43684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70404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39597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11703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92734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90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66748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836599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35360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45172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05107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9941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477822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8370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50975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45866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716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7745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26968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24485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6893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65866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9607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59414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150882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40010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33245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879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151111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72617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223249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643769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32691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834961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432510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207954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4381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852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43EDF-BD3E-41D5-86CB-5036F6E962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885AB-A842-404D-9536-F490B4906C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0138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2454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454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7772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5688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7309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3080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5983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2251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41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11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CBC53-E364-4F33-9603-77EA9652029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845C1-8C39-4F48-B728-13A730A61F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3335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5313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2406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0477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7924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2769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9175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05295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4167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914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286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22ADD-17A2-4FA5-8C7B-A14ADC4EDE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9465F-D862-4D53-AC50-32CDA582DE6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1124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3778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7255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7396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8168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0010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734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7692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806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29485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202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C6D65-2FE4-4828-A66B-B1B7246979A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F24DC-161E-4530-A7E5-3B5AA5B78E7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86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6956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68313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12024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36969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9018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395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08867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27235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8780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627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7F948-5BF8-4824-98F5-6D49952785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157E9-27B5-4094-BEF9-E43D0E4DBB2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36509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26204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1686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42669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01262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97239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69563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87786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473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70665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85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F9FF1-C0AA-4738-9562-F037A692AB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FD46F-BCC9-4703-9814-9AC67F75C73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99416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04045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91463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9764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95812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09753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60085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76914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82983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12540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115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7CA27-9943-484C-9EC0-EC01C42CFDC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301D8-2D7B-4512-9407-1B1C0744DC2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83617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1207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21737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34902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77859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39998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12479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20509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0019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94170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834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72457-B411-4D3F-BDF7-0134AC5497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314A7-D49F-41C1-A97E-6B1CDFB389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03566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9478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9813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81525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3277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11706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98102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49993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59815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63655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22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D27602-BE79-4CC0-BF49-D8D19080E7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9859BF-8682-448A-B39F-8EA2137128C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136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053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455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453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224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560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7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706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825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19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915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01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57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593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48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410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EFFC-2DCE-4A86-A863-93AC35216F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F1D6-4206-462F-BF26-330E739BC3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594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7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6.jpeg"/><Relationship Id="rId7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8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ltik.ru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8.xml"/><Relationship Id="rId5" Type="http://schemas.openxmlformats.org/officeDocument/2006/relationships/hyperlink" Target="http://bigpicture.ru/" TargetMode="External"/><Relationship Id="rId4" Type="http://schemas.openxmlformats.org/officeDocument/2006/relationships/hyperlink" Target="http://ru.wikipedia.org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2005013"/>
            <a:ext cx="7772400" cy="13843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6494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Documents and Settings\home\Мои документы\Мои рисунки\фоны\71de62580c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781175" y="2925763"/>
            <a:ext cx="1841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b="1">
              <a:solidFill>
                <a:prstClr val="black"/>
              </a:solidFill>
              <a:latin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054" name="WordArt 7"/>
          <p:cNvSpPr>
            <a:spLocks noChangeArrowheads="1" noChangeShapeType="1" noTextEdit="1"/>
          </p:cNvSpPr>
          <p:nvPr/>
        </p:nvSpPr>
        <p:spPr bwMode="auto">
          <a:xfrm>
            <a:off x="1331640" y="1330324"/>
            <a:ext cx="6336704" cy="2962771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Крылатые фразы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из советских мультфильмов</a:t>
            </a:r>
          </a:p>
        </p:txBody>
      </p:sp>
      <p:sp>
        <p:nvSpPr>
          <p:cNvPr id="2055" name="Rectangle 8"/>
          <p:cNvSpPr>
            <a:spLocks noChangeArrowheads="1"/>
          </p:cNvSpPr>
          <p:nvPr/>
        </p:nvSpPr>
        <p:spPr bwMode="auto">
          <a:xfrm>
            <a:off x="4469316" y="3087658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b="1" i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056" name="Rectangle 9"/>
          <p:cNvSpPr>
            <a:spLocks noChangeArrowheads="1"/>
          </p:cNvSpPr>
          <p:nvPr/>
        </p:nvSpPr>
        <p:spPr bwMode="auto">
          <a:xfrm>
            <a:off x="0" y="4960938"/>
            <a:ext cx="45720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charset="0"/>
              </a:rPr>
              <a:t>Автор: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Алейникова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 Елена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charset="0"/>
              </a:rPr>
              <a:t>учащаяся 5 класса «Б»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charset="0"/>
              </a:rPr>
              <a:t>МБОУ «Школа № 60»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charset="0"/>
              </a:rPr>
              <a:t>Советского района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г. Ростова-на-Дону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Руководитель : </a:t>
            </a:r>
            <a:r>
              <a:rPr lang="ru-RU" sz="2000" dirty="0" err="1">
                <a:solidFill>
                  <a:prstClr val="black"/>
                </a:solidFill>
                <a:latin typeface="Arial" charset="0"/>
                <a:cs typeface="Arial" charset="0"/>
              </a:rPr>
              <a:t>Рыбченко</a:t>
            </a:r>
            <a:r>
              <a:rPr lang="ru-RU" sz="2000" dirty="0">
                <a:solidFill>
                  <a:prstClr val="black"/>
                </a:solidFill>
                <a:latin typeface="Arial" charset="0"/>
                <a:cs typeface="Arial" charset="0"/>
              </a:rPr>
              <a:t> Е.В.</a:t>
            </a:r>
          </a:p>
        </p:txBody>
      </p:sp>
      <p:sp>
        <p:nvSpPr>
          <p:cNvPr id="9" name="Скругленный прямоугольник 8">
            <a:hlinkClick r:id="rId3" tooltip=" Каталог презентаций "/>
          </p:cNvPr>
          <p:cNvSpPr/>
          <p:nvPr/>
        </p:nvSpPr>
        <p:spPr>
          <a:xfrm>
            <a:off x="3898900" y="6477000"/>
            <a:ext cx="1346200" cy="355600"/>
          </a:xfrm>
          <a:prstGeom prst="round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shade val="88000"/>
                </a:srgbClr>
              </a:gs>
            </a:gsLst>
            <a:lin ang="5400000" scaled="1"/>
            <a:tileRect/>
          </a:gradFill>
          <a:ln w="127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8900" tIns="25400" rIns="88900" bIns="50800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u="sng">
                <a:solidFill>
                  <a:srgbClr val="3333CC"/>
                </a:solidFill>
                <a:latin typeface="Arial"/>
              </a:rPr>
              <a:t>900igr.net</a:t>
            </a:r>
            <a:endParaRPr lang="ru-RU" sz="2000" u="sng">
              <a:solidFill>
                <a:srgbClr val="3333CC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9640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Рыбченко\Desktop\Конференция 2017\Алейникова\Мультфильм\kartinki-detskie-dlya-prezentatsii-geroev-multfilmov-51606-lar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6" b="8449"/>
          <a:stretch/>
        </p:blipFill>
        <p:spPr bwMode="auto">
          <a:xfrm>
            <a:off x="0" y="13464"/>
            <a:ext cx="9144000" cy="684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32040" y="1484784"/>
            <a:ext cx="388843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8064A2">
                    <a:lumMod val="75000"/>
                  </a:srgbClr>
                </a:solidFill>
                <a:latin typeface="Cambria"/>
                <a:ea typeface="Calibri"/>
                <a:cs typeface="Times New Roman"/>
              </a:rPr>
              <a:t>   В 1974 году появилась сказка - «Дядя Фёдор, пёс и кот». Главным героем этой сказки стал шестилетний мальчик, которого звали Дядя Фёдор. Все помнят и очаровательного кота </a:t>
            </a:r>
            <a:r>
              <a:rPr lang="ru-RU" b="1" dirty="0" err="1">
                <a:solidFill>
                  <a:srgbClr val="8064A2">
                    <a:lumMod val="75000"/>
                  </a:srgbClr>
                </a:solidFill>
                <a:latin typeface="Cambria"/>
                <a:ea typeface="Calibri"/>
                <a:cs typeface="Times New Roman"/>
              </a:rPr>
              <a:t>Матроскина</a:t>
            </a:r>
            <a:r>
              <a:rPr lang="ru-RU" b="1" dirty="0">
                <a:solidFill>
                  <a:srgbClr val="8064A2">
                    <a:lumMod val="75000"/>
                  </a:srgbClr>
                </a:solidFill>
                <a:latin typeface="Cambria"/>
                <a:ea typeface="Calibri"/>
                <a:cs typeface="Times New Roman"/>
              </a:rPr>
              <a:t>, подкупающего своей житейской мудростью и особой полосатостью, и простоватого Шарика, и почтальона Печкина в лохматой шапке-ушанке. Многое из литературного источника не вошло в мультфильм. Зато популярность экранизации в сотни раз превзошла популярность книги. </a:t>
            </a:r>
            <a:endParaRPr lang="ru-RU" b="1" dirty="0">
              <a:solidFill>
                <a:srgbClr val="8064A2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43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Рыбченко\Desktop\Конференция 2017\Алейникова\Мультфильм\пр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1097593"/>
            <a:ext cx="307808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56032">
              <a:spcBef>
                <a:spcPts val="400"/>
              </a:spcBef>
              <a:buClr>
                <a:srgbClr val="DDDDDD"/>
              </a:buClr>
              <a:buSzPct val="68000"/>
              <a:buFont typeface="Wingdings 3"/>
              <a:buChar char=""/>
            </a:pPr>
            <a:r>
              <a:rPr lang="ru-RU" sz="2000" b="1" dirty="0">
                <a:solidFill>
                  <a:srgbClr val="C00000"/>
                </a:solidFill>
                <a:latin typeface="Lucida Sans Unicode"/>
              </a:rPr>
              <a:t>«Каникулы в Простоквашино» </a:t>
            </a:r>
            <a:r>
              <a:rPr lang="ru-RU" sz="2000" b="1" dirty="0">
                <a:solidFill>
                  <a:srgbClr val="4F81BD">
                    <a:lumMod val="50000"/>
                  </a:srgbClr>
                </a:solidFill>
                <a:latin typeface="Lucida Sans Unicode"/>
              </a:rPr>
              <a:t>(1980) — </a:t>
            </a:r>
            <a:r>
              <a:rPr lang="ru-RU" sz="2000" b="1" dirty="0" err="1">
                <a:solidFill>
                  <a:srgbClr val="4F81BD">
                    <a:lumMod val="50000"/>
                  </a:srgbClr>
                </a:solidFill>
                <a:latin typeface="Lucida Sans Unicode"/>
              </a:rPr>
              <a:t>мультипликацион-ный</a:t>
            </a:r>
            <a:r>
              <a:rPr lang="ru-RU" sz="2000" b="1" dirty="0">
                <a:solidFill>
                  <a:srgbClr val="4F81BD">
                    <a:lumMod val="50000"/>
                  </a:srgbClr>
                </a:solidFill>
                <a:latin typeface="Lucida Sans Unicode"/>
              </a:rPr>
              <a:t> фильм, второй из серии «Трое из Простоквашино». Создан по мотивам повести Эдуарда Успенского «Дядя Фёдор, пёс и кот».</a:t>
            </a:r>
          </a:p>
        </p:txBody>
      </p:sp>
    </p:spTree>
    <p:extLst>
      <p:ext uri="{BB962C8B-B14F-4D97-AF65-F5344CB8AC3E}">
        <p14:creationId xmlns:p14="http://schemas.microsoft.com/office/powerpoint/2010/main" val="371621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Рыбченко\Desktop\Конференция 2017\Алейникова\Мультфильм\1261737072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02"/>
            <a:ext cx="9077188" cy="684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0800000" flipV="1">
            <a:off x="1259632" y="566933"/>
            <a:ext cx="7416824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504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   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Советские мультипликаторы создали новые, максимально отдаленные от американских аналогов образы персонажей. Обаятельный увалень Пух, маленький, но очень храбрый </a:t>
            </a:r>
            <a:r>
              <a:rPr lang="ru-RU" sz="2400" b="1" dirty="0" smtClean="0">
                <a:solidFill>
                  <a:srgbClr val="4F81B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поросенок 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Пятачок, вечно </a:t>
            </a:r>
            <a:r>
              <a:rPr lang="ru-RU" sz="2400" b="1" dirty="0" err="1">
                <a:solidFill>
                  <a:srgbClr val="4F81B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депрессирующий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 ослик </a:t>
            </a:r>
            <a:r>
              <a:rPr lang="ru-RU" sz="2400" b="1" dirty="0" err="1">
                <a:solidFill>
                  <a:srgbClr val="4F81B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Иа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, хозяйственный Кролик и мудрая, но местами занудная Сова.</a:t>
            </a:r>
            <a:endParaRPr lang="ru-RU" sz="2400" b="1" dirty="0">
              <a:solidFill>
                <a:srgbClr val="4F81BD">
                  <a:lumMod val="75000"/>
                </a:srgb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С 1964 по 1972 годы вышли 3 </a:t>
            </a:r>
            <a:r>
              <a:rPr lang="ru-RU" sz="2400" b="1" dirty="0" err="1">
                <a:solidFill>
                  <a:srgbClr val="4F81B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мульт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-фильма про Винни-Пуха: 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Винни-Пух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Винни-Пух идет в гости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Винни-Пух и день забот</a:t>
            </a: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2400" b="1" baseline="30000" dirty="0">
                <a:solidFill>
                  <a:srgbClr val="4F81BD">
                    <a:lumMod val="75000"/>
                  </a:srgbClr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ru-RU" sz="2400" b="1" dirty="0">
              <a:solidFill>
                <a:srgbClr val="4F81BD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15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Рыбченко\Desktop\Конференция 2017\Алейникова\Мультфильм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1287388"/>
            <a:ext cx="6102424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FF0000"/>
                </a:solidFill>
                <a:latin typeface="Cambria"/>
                <a:ea typeface="Times New Roman"/>
                <a:cs typeface="Times New Roman"/>
              </a:rPr>
              <a:t>2.2. Лингвистический эксперимент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sz="2000" b="1" dirty="0">
                <a:solidFill>
                  <a:srgbClr val="002060"/>
                </a:solidFill>
                <a:ea typeface="Calibri"/>
                <a:cs typeface="Times New Roman"/>
              </a:rPr>
              <a:t>   </a:t>
            </a:r>
            <a:r>
              <a:rPr lang="ru-RU" sz="2000" b="1" dirty="0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Чтобы выяснить, как часто используются в речи известные фразы из мультфильмов и в каких именно ситуациях, был проведен лингвистический эксперимент, в ходе которого нужно было выполнить следующие задания: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 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1. Вспомни ситуацию, в которой ты употреблял известные мультипликационные выражения.    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2. Помогают ли они в общении? Что этим достигается? 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4843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Рыбченко\Desktop\Конференция 2017\Алейникова\Мультфильм\a0201fb6904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" y="0"/>
            <a:ext cx="913750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15816" y="836713"/>
            <a:ext cx="4752528" cy="4233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2060"/>
                </a:solidFill>
                <a:latin typeface="Cambria"/>
                <a:ea typeface="Times New Roman"/>
                <a:cs typeface="Times New Roman"/>
              </a:rPr>
              <a:t>В 1975 году на экраны вышли первые мультфильмы серии: «Леопольд и золотая рыбка» и «Месть кота Леопольда». Над ними работали около года. По задумке </a:t>
            </a:r>
            <a:r>
              <a:rPr lang="ru-RU" b="1" dirty="0" err="1">
                <a:solidFill>
                  <a:srgbClr val="002060"/>
                </a:solidFill>
                <a:latin typeface="Cambria"/>
                <a:ea typeface="Times New Roman"/>
                <a:cs typeface="Times New Roman"/>
              </a:rPr>
              <a:t>Резникова</a:t>
            </a:r>
            <a:r>
              <a:rPr lang="ru-RU" b="1" dirty="0">
                <a:solidFill>
                  <a:srgbClr val="002060"/>
                </a:solidFill>
                <a:latin typeface="Cambria"/>
                <a:ea typeface="Times New Roman"/>
                <a:cs typeface="Times New Roman"/>
              </a:rPr>
              <a:t> и Хайта, шкодливые мыши должны были досаждать мягкому и бесхарактерному Леопольду на протяжении всего </a:t>
            </a:r>
            <a:r>
              <a:rPr lang="ru-RU" b="1" dirty="0" err="1">
                <a:solidFill>
                  <a:srgbClr val="002060"/>
                </a:solidFill>
                <a:latin typeface="Cambria"/>
                <a:ea typeface="Times New Roman"/>
                <a:cs typeface="Times New Roman"/>
              </a:rPr>
              <a:t>мульсериала</a:t>
            </a:r>
            <a:r>
              <a:rPr lang="ru-RU" b="1" dirty="0">
                <a:solidFill>
                  <a:srgbClr val="002060"/>
                </a:solidFill>
                <a:latin typeface="Cambria"/>
                <a:ea typeface="Times New Roman"/>
                <a:cs typeface="Times New Roman"/>
              </a:rPr>
              <a:t>. Но в конце герои должны были помириться, и знаменитый лозунг кота «Ребята, давайте жить дружно!» воплотился бы, наконец, в жизнь.                                                                                                                                    </a:t>
            </a:r>
            <a:r>
              <a:rPr lang="ru-RU" dirty="0">
                <a:solidFill>
                  <a:prstClr val="black"/>
                </a:solidFill>
                <a:latin typeface="Cambria"/>
                <a:ea typeface="Times New Roman"/>
                <a:cs typeface="Times New Roman"/>
              </a:rPr>
              <a:t>13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29267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ыбченко\Desktop\Конференция 2017\Алейникова\Мультфильм\Leo_pic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83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682094"/>
            <a:ext cx="33123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56032">
              <a:spcBef>
                <a:spcPts val="400"/>
              </a:spcBef>
              <a:buClr>
                <a:srgbClr val="DDDDDD"/>
              </a:buClr>
              <a:buSzPct val="68000"/>
              <a:buFont typeface="Wingdings 3"/>
              <a:buChar char=""/>
            </a:pPr>
            <a:r>
              <a:rPr lang="ru-RU" sz="2000" b="1" dirty="0">
                <a:solidFill>
                  <a:srgbClr val="8064A2">
                    <a:lumMod val="50000"/>
                  </a:srgbClr>
                </a:solidFill>
                <a:latin typeface="Lucida Sans Unicode"/>
              </a:rPr>
              <a:t>Кот Леопольд — советский мультипликационный сериал про доброго Кота Леопольда, которого в многочисленных ситуациях донимают двое хулиганов — мышей. Снимался на Творческом Объединении «Экран» с 1975 по 1993 год.</a:t>
            </a:r>
          </a:p>
        </p:txBody>
      </p:sp>
    </p:spTree>
    <p:extLst>
      <p:ext uri="{BB962C8B-B14F-4D97-AF65-F5344CB8AC3E}">
        <p14:creationId xmlns:p14="http://schemas.microsoft.com/office/powerpoint/2010/main" val="25782298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 descr="C:\Users\Рыбченко\Desktop\Конференция 2017\Алейникова\Мультфильм\Malysh-i-Karlsson-on-the-Roof-1152x86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1" y="8234"/>
            <a:ext cx="9133099" cy="684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0" y="332656"/>
            <a:ext cx="43204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Экранизация по мотивам первой части книги </a:t>
            </a:r>
            <a:r>
              <a:rPr lang="ru-RU" sz="2000" b="1" dirty="0" err="1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Астрид</a:t>
            </a:r>
            <a:r>
              <a:rPr lang="ru-RU" sz="2000" b="1" dirty="0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 Линдгрен «</a:t>
            </a:r>
            <a:r>
              <a:rPr lang="ru-RU" sz="2000" b="1" dirty="0" err="1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Карлсон</a:t>
            </a:r>
            <a:r>
              <a:rPr lang="ru-RU" sz="2000" b="1" dirty="0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, который живет на крыше», появилась на телеэкранах в 1968 году. Один из наиболее популярных мультфильмов режиссёра Бориса Степанцева. Мультфильм с восторгом приняли и маленькие, и взрослые телезрители. Роли озвучивали замечательные актёры: Клара </a:t>
            </a:r>
            <a:r>
              <a:rPr lang="ru-RU" sz="2000" b="1" dirty="0" err="1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Румянова</a:t>
            </a:r>
            <a:r>
              <a:rPr lang="ru-RU" sz="2000" b="1" dirty="0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 (Малыш), Василий Ливанов (</a:t>
            </a:r>
            <a:r>
              <a:rPr lang="ru-RU" sz="2000" b="1" dirty="0" err="1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Карлсон</a:t>
            </a:r>
            <a:r>
              <a:rPr lang="ru-RU" sz="2000" b="1" dirty="0">
                <a:solidFill>
                  <a:srgbClr val="002060"/>
                </a:solidFill>
                <a:latin typeface="Cambria"/>
                <a:ea typeface="Calibri"/>
                <a:cs typeface="Times New Roman"/>
              </a:rPr>
              <a:t> и отец малыша), Фаина Раневская (Фрекен Бок).</a:t>
            </a:r>
            <a:r>
              <a:rPr lang="ru-RU" sz="2000" b="1" dirty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8903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Рыбченко\Desktop\Конференция 2017\Алейникова\Мультфильм\мси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24"/>
            <a:ext cx="9144000" cy="681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476673"/>
            <a:ext cx="61024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Выполнив поставленные задачи, я пришла к таким </a:t>
            </a:r>
            <a:r>
              <a:rPr lang="ru-RU" b="1" dirty="0">
                <a:solidFill>
                  <a:srgbClr val="FF0000"/>
                </a:solidFill>
                <a:latin typeface="Cambria"/>
                <a:ea typeface="Calibri"/>
                <a:cs typeface="Times New Roman"/>
              </a:rPr>
              <a:t>результатам:</a:t>
            </a:r>
            <a:endParaRPr lang="ru-RU" sz="14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r>
              <a:rPr lang="ru-RU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1. Крылатыми выражениями следует называть высказывания, извлеченные из определенного литературного текста, принадлежащие не автору, а персонажу. Это образные выражения, связанные с текстом произведения.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2. Иногда выражения популярны не столько потому, что в них сказано, сколько потому, кем они сказаны. 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3. Проведя анкетирование разных возрастных категорий, мы выяснили, что загадка популярности мультипликационных выражений часто кроется в популярности мультфильмов и их героев.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4. В образовании мультипликационных выражений используются различные языковые средства: например интонация</a:t>
            </a:r>
            <a:r>
              <a:rPr lang="ru-RU" i="1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, </a:t>
            </a:r>
            <a:r>
              <a:rPr lang="ru-RU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ирония</a:t>
            </a:r>
            <a:r>
              <a:rPr lang="ru-RU" i="1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, </a:t>
            </a:r>
            <a:r>
              <a:rPr lang="ru-RU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пародии, дефект речи и др. 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3075" name="Picture 3" descr="C:\Users\Рыбченко\Desktop\Конференция 2017\Алейникова\Мультфильм\мм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145" y="692696"/>
            <a:ext cx="2662846" cy="17141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Рыбченко\Desktop\Конференция 2017\Алейникова\Мультфильм\743368_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91250">
            <a:off x="6549420" y="2874096"/>
            <a:ext cx="2094668" cy="168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Рыбченко\Desktop\Конференция 2017\Алейникова\Мультфильм\0_11026d_c764dfca_or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6092">
            <a:off x="6539143" y="4741831"/>
            <a:ext cx="2160241" cy="169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Рыбченко\Desktop\Конференция 2017\Алейникова\Мультфильм\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67514"/>
            <a:ext cx="2126259" cy="150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3288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Рыбченко\Desktop\Конференция 2017\Алейникова\Мультфильм\57664934cdd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24"/>
            <a:ext cx="9144000" cy="681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1028343"/>
            <a:ext cx="50405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5. Анализ крылатых выражений из мультфильмов как языкового явления позволил сделать следующие выводы: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- употребление известных выражений в речи вовлекает собеседника в своеобразную интеллектуальную игру;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- снимает напряжённость ситуации в общении, поднимает настроение, помогает задержать внимание собеседника;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- делает разговорную речь эмоциональнее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- заменяет длинное скучное объяснение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6. Мультипликационные крылатые выражения являются не только интересным средством общения, но и богатством русского языка.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4099" name="Picture 3" descr="C:\Users\Рыбченко\Desktop\Конференция 2017\Алейникова\Мультфильм\6034060-R3L8T8D-650-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9749">
            <a:off x="5763737" y="525596"/>
            <a:ext cx="2518969" cy="18872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Рыбченко\Desktop\Конференция 2017\Алейникова\Мультфильм\1357881159_placepic.ru_01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4460">
            <a:off x="5808605" y="2852936"/>
            <a:ext cx="2788816" cy="20955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0439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Рыбченко\Desktop\Конференция 2017\Алейникова\Картинки\ап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8"/>
            <a:ext cx="9144000" cy="685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19872" y="1196751"/>
            <a:ext cx="4824536" cy="308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3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980728"/>
            <a:ext cx="5544616" cy="85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Сборник</a:t>
            </a:r>
            <a:r>
              <a:rPr lang="ru-RU" b="1" dirty="0" smtClean="0">
                <a:solidFill>
                  <a:srgbClr val="002060"/>
                </a:solidFill>
                <a:latin typeface="Showcard Gothic"/>
                <a:ea typeface="Calibri"/>
                <a:cs typeface="Times New Roman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крылатых</a:t>
            </a:r>
            <a:r>
              <a:rPr lang="ru-RU" b="1" dirty="0" smtClean="0">
                <a:solidFill>
                  <a:srgbClr val="002060"/>
                </a:solidFill>
                <a:latin typeface="Showcard Gothic"/>
                <a:ea typeface="Calibri"/>
                <a:cs typeface="Times New Roman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выражений</a:t>
            </a:r>
            <a:r>
              <a:rPr lang="ru-RU" sz="800" b="1" dirty="0" smtClean="0">
                <a:ea typeface="Calibri"/>
                <a:cs typeface="Times New Roman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из мультфильмов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60-90-х годов</a:t>
            </a:r>
            <a:r>
              <a:rPr lang="ru-RU" sz="800" b="1" dirty="0" smtClean="0">
                <a:ea typeface="Calibri"/>
                <a:cs typeface="Times New Roman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20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века</a:t>
            </a:r>
            <a:endParaRPr lang="ru-RU" sz="800" b="1" dirty="0">
              <a:ea typeface="Calibri"/>
              <a:cs typeface="Times New Roman"/>
            </a:endParaRPr>
          </a:p>
        </p:txBody>
      </p:sp>
      <p:pic>
        <p:nvPicPr>
          <p:cNvPr id="7" name="Рисунок 6" descr="C:\Users\Рыбченко\Desktop\Конференция 2017\Алейникова\Мультфильм\шш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5618">
            <a:off x="3419872" y="1838399"/>
            <a:ext cx="1673349" cy="1311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Рыбченко\Desktop\Конференция 2017\Алейникова\Мультфильм\гог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38399"/>
            <a:ext cx="1863193" cy="1391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Рыбченко\Desktop\Конференция 2017\Забитова\Мультфильм\7_26e1ce87a68d2ff6f4f4d4efe9eeb1a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955">
            <a:off x="3410857" y="3086727"/>
            <a:ext cx="1932171" cy="1225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Рыбченко\Desktop\Конференция 2017\Забитова\Мультфильм\1423897743_mult01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8131">
            <a:off x="6193740" y="2803624"/>
            <a:ext cx="1850404" cy="1526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Рыбченко\Desktop\Конференция 2017\Забитова\Мультфильм\1357881159_placepic.ru_011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729" y="4403687"/>
            <a:ext cx="1825411" cy="14400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Рыбченко\Desktop\Конференция 2017\Алейникова\Мультфильм\ьь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403687"/>
            <a:ext cx="1981956" cy="14400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570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2005013"/>
            <a:ext cx="7772400" cy="13843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6494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Documents and Settings\home\Мои документы\Мои рисунки\фоны\71de62580c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5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781175" y="2925763"/>
            <a:ext cx="1841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b="1">
              <a:solidFill>
                <a:prstClr val="black"/>
              </a:solidFill>
              <a:latin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054" name="WordArt 7"/>
          <p:cNvSpPr>
            <a:spLocks noChangeArrowheads="1" noChangeShapeType="1" noTextEdit="1"/>
          </p:cNvSpPr>
          <p:nvPr/>
        </p:nvSpPr>
        <p:spPr bwMode="auto">
          <a:xfrm>
            <a:off x="1331640" y="1330324"/>
            <a:ext cx="6336704" cy="2962771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055" name="Rectangle 8"/>
          <p:cNvSpPr>
            <a:spLocks noChangeArrowheads="1"/>
          </p:cNvSpPr>
          <p:nvPr/>
        </p:nvSpPr>
        <p:spPr bwMode="auto">
          <a:xfrm>
            <a:off x="4469316" y="3087658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b="1" i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9" name="Скругленный прямоугольник 8">
            <a:hlinkClick r:id="rId3" tooltip=" Каталог презентаций "/>
          </p:cNvPr>
          <p:cNvSpPr/>
          <p:nvPr/>
        </p:nvSpPr>
        <p:spPr>
          <a:xfrm>
            <a:off x="3898900" y="6477000"/>
            <a:ext cx="1346200" cy="355600"/>
          </a:xfrm>
          <a:prstGeom prst="round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shade val="88000"/>
                </a:srgbClr>
              </a:gs>
            </a:gsLst>
            <a:lin ang="5400000" scaled="1"/>
            <a:tileRect/>
          </a:gradFill>
          <a:ln w="127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8900" tIns="25400" rIns="88900" bIns="50800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u="sng">
                <a:solidFill>
                  <a:srgbClr val="3333CC"/>
                </a:solidFill>
                <a:latin typeface="Arial"/>
              </a:rPr>
              <a:t>900igr.net</a:t>
            </a:r>
            <a:endParaRPr lang="ru-RU" sz="2000" u="sng">
              <a:solidFill>
                <a:srgbClr val="3333CC"/>
              </a:solidFill>
              <a:latin typeface="Arial"/>
            </a:endParaRPr>
          </a:p>
        </p:txBody>
      </p:sp>
      <p:pic>
        <p:nvPicPr>
          <p:cNvPr id="10" name="Picture 4" descr="C:\Users\Рыбченко\Desktop\Конференция 2017\Забитова\Мультфильм\slide_1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"/>
          <a:stretch/>
        </p:blipFill>
        <p:spPr bwMode="auto">
          <a:xfrm>
            <a:off x="1708143" y="1330324"/>
            <a:ext cx="5891808" cy="447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Рыбченко\Desktop\Конференция 2017\Алейникова\Мультфильм\2134924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398" y="2721862"/>
            <a:ext cx="1981204" cy="141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74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ыбченко\Desktop\Конференция 2017\Алейникова\Картинки\ап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8"/>
            <a:ext cx="9144000" cy="685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19872" y="1196751"/>
            <a:ext cx="4824536" cy="3966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prstClr val="black"/>
                </a:solidFill>
                <a:latin typeface="Cambria"/>
                <a:ea typeface="Times New Roman"/>
                <a:cs typeface="Times New Roman"/>
              </a:rPr>
              <a:t>СПИСОК ИСПОЛЬЗОВАННОЙ ЛИТЕРАТУРЫ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300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Захарова М. Языковая игра как факт. Журнал «Знамя», 2006, №5</a:t>
            </a:r>
            <a:endParaRPr lang="ru-RU" sz="1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sz="1300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 </a:t>
            </a:r>
            <a:endParaRPr lang="ru-RU" sz="1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sz="1300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2.    </a:t>
            </a:r>
            <a:r>
              <a:rPr lang="ru-RU" sz="1300" dirty="0" err="1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Корявцев</a:t>
            </a:r>
            <a:r>
              <a:rPr lang="ru-RU" sz="1300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 А. Афоризм как литературный жанр, 2003</a:t>
            </a:r>
            <a:endParaRPr lang="ru-RU" sz="1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sz="1300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 </a:t>
            </a:r>
            <a:endParaRPr lang="ru-RU" sz="1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sz="1300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3.    Литературный энциклопедический словарь. М, 1987.</a:t>
            </a:r>
            <a:endParaRPr lang="ru-RU" sz="1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sz="1300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 </a:t>
            </a:r>
            <a:endParaRPr lang="ru-RU" sz="1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sz="1300" u="sng" dirty="0">
                <a:solidFill>
                  <a:srgbClr val="FF0000"/>
                </a:solidFill>
                <a:latin typeface="Cambria"/>
                <a:ea typeface="Calibri"/>
                <a:cs typeface="Times New Roman"/>
                <a:hlinkClick r:id="rId3"/>
              </a:rPr>
              <a:t>4.     http://www.myltik.ru</a:t>
            </a:r>
            <a:endParaRPr lang="ru-RU" sz="13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r>
              <a:rPr lang="ru-RU" sz="1300" dirty="0">
                <a:solidFill>
                  <a:srgbClr val="FF0000"/>
                </a:solidFill>
                <a:latin typeface="Cambria"/>
                <a:ea typeface="Calibri"/>
                <a:cs typeface="Times New Roman"/>
              </a:rPr>
              <a:t> </a:t>
            </a:r>
            <a:endParaRPr lang="ru-RU" sz="13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r>
              <a:rPr lang="ru-RU" sz="1300" u="sng" dirty="0">
                <a:solidFill>
                  <a:srgbClr val="FF0000"/>
                </a:solidFill>
                <a:latin typeface="Cambria"/>
                <a:ea typeface="Calibri"/>
                <a:cs typeface="Times New Roman"/>
                <a:hlinkClick r:id="rId4"/>
              </a:rPr>
              <a:t>5.     http://ru.wikipedia.org</a:t>
            </a:r>
            <a:endParaRPr lang="ru-RU" sz="13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r>
              <a:rPr lang="ru-RU" sz="1300" dirty="0">
                <a:solidFill>
                  <a:srgbClr val="FF0000"/>
                </a:solidFill>
                <a:latin typeface="Cambria"/>
                <a:ea typeface="Calibri"/>
                <a:cs typeface="Times New Roman"/>
              </a:rPr>
              <a:t> </a:t>
            </a:r>
            <a:endParaRPr lang="ru-RU" sz="13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r>
              <a:rPr lang="ru-RU" sz="1300" u="sng" dirty="0">
                <a:solidFill>
                  <a:srgbClr val="FF0000"/>
                </a:solidFill>
                <a:latin typeface="Cambria"/>
                <a:ea typeface="Calibri"/>
                <a:cs typeface="Times New Roman"/>
                <a:hlinkClick r:id="rId5"/>
              </a:rPr>
              <a:t>6.      http://bigpicture.ru</a:t>
            </a:r>
            <a:endParaRPr lang="ru-RU" sz="13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r>
              <a:rPr lang="ru-RU" sz="1300" dirty="0">
                <a:solidFill>
                  <a:srgbClr val="FF0000"/>
                </a:solidFill>
                <a:latin typeface="Cambria"/>
                <a:ea typeface="Calibri"/>
                <a:cs typeface="Times New Roman"/>
              </a:rPr>
              <a:t> </a:t>
            </a:r>
            <a:endParaRPr lang="ru-RU" sz="13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68305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Рыбченко\Desktop\Конференция 2017\Алейникова\Мультфильм\дол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2796"/>
          <a:stretch/>
        </p:blipFill>
        <p:spPr bwMode="auto">
          <a:xfrm>
            <a:off x="-1" y="19698"/>
            <a:ext cx="9161811" cy="683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1166843"/>
            <a:ext cx="50943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Cambria"/>
                <a:ea typeface="Calibri"/>
                <a:cs typeface="Times New Roman"/>
              </a:rPr>
              <a:t>Цель работы :</a:t>
            </a:r>
            <a:r>
              <a:rPr lang="ru-RU" b="1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 собрать коллекцию мультипликационных крылатых выражений, выявить причины их популярности. Составить словарь крылатых выражений из мультфильмов.</a:t>
            </a:r>
            <a:endParaRPr lang="ru-RU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b="1" dirty="0">
                <a:solidFill>
                  <a:srgbClr val="FF0000"/>
                </a:solidFill>
                <a:latin typeface="Cambria"/>
                <a:ea typeface="Calibri"/>
                <a:cs typeface="Times New Roman"/>
              </a:rPr>
              <a:t>Задачи:</a:t>
            </a:r>
            <a:endParaRPr lang="ru-RU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b="1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-Узнать наиболее популярные крылатые выражения из советских мультфильмов;</a:t>
            </a:r>
            <a:endParaRPr lang="ru-RU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b="1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-Научиться находить бытовые ситуации, где можно использовать крылатые выражения мультипликации;</a:t>
            </a:r>
            <a:endParaRPr lang="ru-RU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b="1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-Провести анализ крылатых выражений как языкового явления;</a:t>
            </a:r>
            <a:endParaRPr lang="ru-RU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b="1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-Заинтересовать сверстников применять крылатые выражения в собственной речи</a:t>
            </a:r>
            <a:r>
              <a:rPr lang="ru-RU" sz="1600" b="1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.                                                                                                            </a:t>
            </a:r>
            <a:endParaRPr lang="ru-RU" sz="1600" b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7155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Рыбченко\Desktop\Конференция 2017\Алейникова\Мультфильм\дол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2796"/>
          <a:stretch/>
        </p:blipFill>
        <p:spPr bwMode="auto">
          <a:xfrm>
            <a:off x="-1" y="19698"/>
            <a:ext cx="9161811" cy="683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04764" y="1700808"/>
            <a:ext cx="65796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ambria"/>
                <a:ea typeface="Times New Roman"/>
                <a:cs typeface="Times New Roman"/>
              </a:rPr>
              <a:t>Методы исследования:</a:t>
            </a:r>
            <a:r>
              <a:rPr lang="ru-RU" sz="2800" dirty="0">
                <a:solidFill>
                  <a:srgbClr val="FF0000"/>
                </a:solidFill>
                <a:latin typeface="Cambria"/>
                <a:ea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Cambria"/>
                <a:ea typeface="Times New Roman"/>
                <a:cs typeface="Times New Roman"/>
              </a:rPr>
              <a:t>изучение литературы по теме исследования; анкетирование; определение рейтинга; классификация; лингвистический эксперимент.</a:t>
            </a:r>
            <a:endParaRPr lang="ru-RU" sz="28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2800" b="1" dirty="0">
                <a:solidFill>
                  <a:prstClr val="black"/>
                </a:solidFill>
                <a:latin typeface="Cambria"/>
                <a:ea typeface="Times New Roman"/>
                <a:cs typeface="Times New Roman"/>
              </a:rPr>
              <a:t> </a:t>
            </a:r>
            <a:endParaRPr lang="ru-RU" sz="2800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sz="2800" b="1" dirty="0">
                <a:solidFill>
                  <a:srgbClr val="FF0000"/>
                </a:solidFill>
                <a:latin typeface="Cambria"/>
                <a:ea typeface="Times New Roman"/>
                <a:cs typeface="Times New Roman"/>
              </a:rPr>
              <a:t>Объект исследования:</a:t>
            </a:r>
            <a:r>
              <a:rPr lang="ru-RU" sz="2800" dirty="0">
                <a:solidFill>
                  <a:srgbClr val="FF0000"/>
                </a:solidFill>
                <a:latin typeface="Cambria"/>
                <a:ea typeface="Times New Roman"/>
                <a:cs typeface="Times New Roman"/>
              </a:rPr>
              <a:t> </a:t>
            </a:r>
            <a:r>
              <a:rPr lang="ru-RU" sz="2800" b="1" dirty="0">
                <a:solidFill>
                  <a:srgbClr val="002060"/>
                </a:solidFill>
                <a:latin typeface="Cambria"/>
                <a:ea typeface="Times New Roman"/>
                <a:cs typeface="Times New Roman"/>
              </a:rPr>
              <a:t>популярные отечественные мультфильмы и изречения героев мультфильмов.</a:t>
            </a:r>
            <a:endParaRPr lang="ru-RU" sz="28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9627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ыбченко\Desktop\Конференция 2017\Алейникова\Мультфильм\ап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Рыбченко\Desktop\Конференция 2017\Забитова\Мультфильм\slide_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" r="2734" b="4161"/>
          <a:stretch/>
        </p:blipFill>
        <p:spPr bwMode="auto">
          <a:xfrm>
            <a:off x="3275856" y="980728"/>
            <a:ext cx="5118107" cy="5112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04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Рыбченко\Desktop\Конференция 2017\Алейникова\Мультфильм\ми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6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2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Рыбченко\Desktop\Конференция 2017\Алейникова\Мультфильм\оо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2501608"/>
            <a:ext cx="63367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1.Смотришь ли ты мультфильмы? (да, нет)</a:t>
            </a:r>
            <a:endParaRPr lang="ru-RU" sz="20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sz="2000" b="1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2. Какие мультфильмы ты предпочитаешь?</a:t>
            </a:r>
            <a:endParaRPr lang="ru-RU" sz="20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sz="2000" b="1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(Российские (советские) или иностранные)</a:t>
            </a:r>
            <a:endParaRPr lang="ru-RU" sz="20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sz="2000" b="1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3.Назови свой любимый советский мультфильм. Почему он тебе нравится?</a:t>
            </a:r>
            <a:endParaRPr lang="ru-RU" sz="20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sz="2000" b="1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4. Твой любимый герой?</a:t>
            </a:r>
            <a:endParaRPr lang="ru-RU" sz="20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sz="2000" b="1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5.Любимое крылатое мультипликационное выражение.</a:t>
            </a:r>
            <a:endParaRPr lang="ru-RU" sz="20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sz="2000" b="1" dirty="0">
                <a:solidFill>
                  <a:prstClr val="black"/>
                </a:solidFill>
                <a:latin typeface="Cambria"/>
                <a:ea typeface="Calibri"/>
                <a:cs typeface="Times New Roman"/>
              </a:rPr>
              <a:t>6.Почему тебе запомнилось именно это выражение? </a:t>
            </a:r>
            <a:endParaRPr lang="ru-RU" sz="2000" b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1916832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АНКЕТА</a:t>
            </a:r>
          </a:p>
        </p:txBody>
      </p:sp>
    </p:spTree>
    <p:extLst>
      <p:ext uri="{BB962C8B-B14F-4D97-AF65-F5344CB8AC3E}">
        <p14:creationId xmlns:p14="http://schemas.microsoft.com/office/powerpoint/2010/main" val="20987174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Рыбченко\Desktop\Конференция 2017\Алейникова\Мультфильм\2134924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11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476672"/>
            <a:ext cx="432048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56032">
              <a:spcBef>
                <a:spcPts val="400"/>
              </a:spcBef>
              <a:buClr>
                <a:srgbClr val="DDDDDD"/>
              </a:buClr>
              <a:buSzPct val="68000"/>
              <a:buFont typeface="Wingdings 3"/>
              <a:buChar char=""/>
            </a:pPr>
            <a:r>
              <a:rPr lang="ru-RU" sz="2000" b="1" dirty="0">
                <a:solidFill>
                  <a:srgbClr val="7030A0"/>
                </a:solidFill>
                <a:latin typeface="Lucida Sans Unicode"/>
              </a:rPr>
              <a:t>         «Ну, погоди!»</a:t>
            </a:r>
            <a:r>
              <a:rPr lang="ru-RU" sz="2000" b="1" dirty="0">
                <a:solidFill>
                  <a:srgbClr val="FFFF00"/>
                </a:solidFill>
                <a:latin typeface="Lucida Sans Unicode"/>
              </a:rPr>
              <a:t> </a:t>
            </a:r>
            <a:r>
              <a:rPr lang="ru-RU" sz="2000" dirty="0">
                <a:solidFill>
                  <a:srgbClr val="8064A2">
                    <a:lumMod val="75000"/>
                  </a:srgbClr>
                </a:solidFill>
                <a:latin typeface="Lucida Sans Unicode"/>
              </a:rPr>
              <a:t>— </a:t>
            </a:r>
            <a:r>
              <a:rPr lang="ru-RU" sz="2000" b="1" dirty="0">
                <a:solidFill>
                  <a:srgbClr val="8064A2">
                    <a:lumMod val="75000"/>
                  </a:srgbClr>
                </a:solidFill>
                <a:latin typeface="Lucida Sans Unicode"/>
              </a:rPr>
              <a:t>популярнейший советский и российский мультсериал. История этого мультфильма началась ещё до создания первого, знакомого каждому выпуска. В 1969 году режиссёром Геннадием Сокольским была снята первая серия, главная идея которой легла в основу знаменитого сериала. В дальнейшем поменялась графика, юмор, возраст и внешний облик персонажей, однако, главная идея оказалась неизменной.</a:t>
            </a:r>
          </a:p>
        </p:txBody>
      </p:sp>
    </p:spTree>
    <p:extLst>
      <p:ext uri="{BB962C8B-B14F-4D97-AF65-F5344CB8AC3E}">
        <p14:creationId xmlns:p14="http://schemas.microsoft.com/office/powerpoint/2010/main" val="302742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Рыбченко\Desktop\Конференция 2017\Алейникова\Мультфильм\160106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908721"/>
            <a:ext cx="53285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Cambria"/>
                <a:ea typeface="Times New Roman"/>
                <a:cs typeface="Times New Roman"/>
              </a:rPr>
              <a:t>Чебурашка как-то в один миг завоевал популярность и любовь зрителей своими милыми ужимками и искренней наивностью. А его способность «чебурахаться», т.е. падать, и вовсе стала нарицательной. Компания у Чебурашки тоже оказалась непривычная: куклы, паровозы и остальная игрушечная нежить. Появился у него и друг: крокодил Гена. 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79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876</Words>
  <Application>Microsoft Office PowerPoint</Application>
  <PresentationFormat>Экран (4:3)</PresentationFormat>
  <Paragraphs>68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17</vt:i4>
      </vt:variant>
      <vt:variant>
        <vt:lpstr>Заголовки слайдов</vt:lpstr>
      </vt:variant>
      <vt:variant>
        <vt:i4>20</vt:i4>
      </vt:variant>
    </vt:vector>
  </HeadingPairs>
  <TitlesOfParts>
    <vt:vector size="37" baseType="lpstr">
      <vt:lpstr>1_Тема Office</vt:lpstr>
      <vt:lpstr>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12_Тема Office</vt:lpstr>
      <vt:lpstr>13_Тема Office</vt:lpstr>
      <vt:lpstr>14_Тема Office</vt:lpstr>
      <vt:lpstr>15_Тема Office</vt:lpstr>
      <vt:lpstr>16_Тема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Рыбченко</dc:creator>
  <cp:lastModifiedBy>Рыбченко</cp:lastModifiedBy>
  <cp:revision>4</cp:revision>
  <dcterms:created xsi:type="dcterms:W3CDTF">2017-04-04T06:31:23Z</dcterms:created>
  <dcterms:modified xsi:type="dcterms:W3CDTF">2017-04-07T14:21:48Z</dcterms:modified>
</cp:coreProperties>
</file>