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57" r:id="rId3"/>
    <p:sldId id="262" r:id="rId4"/>
    <p:sldId id="261" r:id="rId5"/>
    <p:sldId id="259" r:id="rId6"/>
    <p:sldId id="260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-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6FAC1F-1C6E-468C-91AB-6BC4CCE66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2">
                    <a:lumMod val="75000"/>
                  </a:schemeClr>
                </a:solidFill>
              </a:rPr>
              <a:t>to be on cloud nine</a:t>
            </a:r>
            <a:br>
              <a:rPr lang="en-US" b="1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b="1" dirty="0">
                <a:solidFill>
                  <a:schemeClr val="bg2">
                    <a:lumMod val="75000"/>
                  </a:schemeClr>
                </a:solidFill>
              </a:rPr>
              <a:t>  </a:t>
            </a:r>
            <a:br>
              <a:rPr lang="en-US" b="1" dirty="0">
                <a:solidFill>
                  <a:srgbClr val="7030A0"/>
                </a:solidFill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DDBE18-04E3-4635-AE6C-54736F59244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 descr="Подобрать слова-синонимы к фразеологизмам">
            <a:extLst>
              <a:ext uri="{FF2B5EF4-FFF2-40B4-BE49-F238E27FC236}">
                <a16:creationId xmlns:a16="http://schemas.microsoft.com/office/drawing/2014/main" id="{E5761BFB-4823-41EB-AFB0-F905B8965D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7440" y="1505243"/>
            <a:ext cx="7821637" cy="4798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7899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1684B8-2252-4BC0-AB63-AA4060038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1238418"/>
          </a:xfrm>
        </p:spPr>
        <p:txBody>
          <a:bodyPr>
            <a:normAutofit fontScale="90000"/>
          </a:bodyPr>
          <a:lstStyle/>
          <a:p>
            <a:r>
              <a:rPr lang="en-US" b="1" i="0" dirty="0">
                <a:solidFill>
                  <a:schemeClr val="bg2">
                    <a:lumMod val="75000"/>
                  </a:schemeClr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to be a bolt from the blue</a:t>
            </a:r>
            <a:br>
              <a:rPr lang="en-US" b="1" i="0" dirty="0">
                <a:solidFill>
                  <a:schemeClr val="bg2">
                    <a:lumMod val="75000"/>
                  </a:schemeClr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br>
              <a:rPr lang="en-US" b="0" i="0" dirty="0">
                <a:solidFill>
                  <a:srgbClr val="000000"/>
                </a:solidFill>
                <a:effectLst/>
                <a:latin typeface="YS Text"/>
              </a:rPr>
            </a:b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404838C2-2962-4A23-879A-45CA220B29E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10" descr="https://markp427.files.wordpress.com/2014/10/flat550x550075f.jpg">
            <a:extLst>
              <a:ext uri="{FF2B5EF4-FFF2-40B4-BE49-F238E27FC236}">
                <a16:creationId xmlns:a16="http://schemas.microsoft.com/office/drawing/2014/main" id="{53D2088A-A65C-45D8-B4F2-7C73DD1D7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6159" y="1392702"/>
            <a:ext cx="8065797" cy="5106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2" descr="http://3.bp.blogspot.com/-9mzxXANo_o0/UmfKzpTdrGI/AAAAAAAAAKE/_5cBS0t4DGY/s1600/%D1%83%D0%B4%D0%B8%D0%B2%D0%BB%D0%B5%D0%BD%D0%B8%D0%B5.jpg">
            <a:extLst>
              <a:ext uri="{FF2B5EF4-FFF2-40B4-BE49-F238E27FC236}">
                <a16:creationId xmlns:a16="http://schemas.microsoft.com/office/drawing/2014/main" id="{66D9A018-1B0B-45DE-80A6-932926F886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6158" y="4440586"/>
            <a:ext cx="2748211" cy="20586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3841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CE4693-48CB-4A0C-B93F-1309171827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2">
                    <a:lumMod val="75000"/>
                  </a:schemeClr>
                </a:solidFill>
              </a:rPr>
              <a:t>to feel under the weather</a:t>
            </a:r>
            <a:br>
              <a:rPr lang="en-US" b="1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b="1" dirty="0">
                <a:solidFill>
                  <a:schemeClr val="bg2">
                    <a:lumMod val="75000"/>
                  </a:schemeClr>
                </a:solidFill>
              </a:rPr>
              <a:t>    </a:t>
            </a:r>
            <a:br>
              <a:rPr lang="en-US" b="1" dirty="0">
                <a:solidFill>
                  <a:srgbClr val="7030A0"/>
                </a:solidFill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92E560-399E-4561-B7E3-343AFB1D5AB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To feel under the weather. ">
            <a:extLst>
              <a:ext uri="{FF2B5EF4-FFF2-40B4-BE49-F238E27FC236}">
                <a16:creationId xmlns:a16="http://schemas.microsoft.com/office/drawing/2014/main" id="{B5C5B5F3-5181-4741-A3E3-1C9D264F4A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28" t="11731" r="4459" b="5577"/>
          <a:stretch/>
        </p:blipFill>
        <p:spPr bwMode="auto">
          <a:xfrm>
            <a:off x="2318511" y="1280160"/>
            <a:ext cx="7554351" cy="46845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767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556E76-8893-475D-A32A-EFDC82B99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830455"/>
          </a:xfrm>
        </p:spPr>
        <p:txBody>
          <a:bodyPr/>
          <a:lstStyle/>
          <a:p>
            <a:r>
              <a:rPr lang="en-US" b="1" dirty="0">
                <a:solidFill>
                  <a:schemeClr val="bg2">
                    <a:lumMod val="75000"/>
                  </a:schemeClr>
                </a:solidFill>
              </a:rPr>
              <a:t>A storm in a teacup</a:t>
            </a:r>
            <a:endParaRPr lang="ru-RU" b="1" i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B33BC7-6537-4704-9BDE-D1A5B280A40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A storm in a teacup.">
            <a:extLst>
              <a:ext uri="{FF2B5EF4-FFF2-40B4-BE49-F238E27FC236}">
                <a16:creationId xmlns:a16="http://schemas.microsoft.com/office/drawing/2014/main" id="{65D20308-BE9D-42ED-BBC0-83162794D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784" y="1800665"/>
            <a:ext cx="9270609" cy="4628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631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6B04B9-4A77-4CE6-BC0A-F7B2F1A4B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2">
                    <a:lumMod val="75000"/>
                  </a:schemeClr>
                </a:solidFill>
              </a:rPr>
              <a:t>come rain or shine</a:t>
            </a:r>
            <a:endParaRPr lang="ru-RU" b="1" i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3224685-E278-40CB-B8F4-AC8A5D669972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8" t="20026" r="22612" b="38070"/>
          <a:stretch/>
        </p:blipFill>
        <p:spPr bwMode="auto">
          <a:xfrm>
            <a:off x="2124222" y="2185321"/>
            <a:ext cx="7737230" cy="40691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837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6FA296-9C30-4390-90CA-B4D9A394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464234"/>
            <a:ext cx="10364451" cy="1125832"/>
          </a:xfrm>
        </p:spPr>
        <p:txBody>
          <a:bodyPr/>
          <a:lstStyle/>
          <a:p>
            <a:r>
              <a:rPr lang="en-US" b="1" dirty="0">
                <a:solidFill>
                  <a:schemeClr val="bg2">
                    <a:lumMod val="75000"/>
                  </a:schemeClr>
                </a:solidFill>
              </a:rPr>
              <a:t>A face like thunder</a:t>
            </a:r>
            <a:endParaRPr lang="ru-RU" b="1" i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9659FC-F3EA-4E61-A8B3-70AF172D87B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he suddently came into the room with a face like thunder. = angry ,upset S...">
            <a:extLst>
              <a:ext uri="{FF2B5EF4-FFF2-40B4-BE49-F238E27FC236}">
                <a16:creationId xmlns:a16="http://schemas.microsoft.com/office/drawing/2014/main" id="{922D5E0E-73B6-4786-91D9-C41EBBEDBE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612" y="2038349"/>
            <a:ext cx="8285871" cy="42011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238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C165DD-D927-47FA-B3C1-6888B27CF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333830"/>
            <a:ext cx="10364451" cy="75474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Match idioms with their meanings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FD10F4-403B-4D08-A430-0B2FD30A1EA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3" y="1219200"/>
            <a:ext cx="11029697" cy="5776685"/>
          </a:xfrm>
        </p:spPr>
        <p:txBody>
          <a:bodyPr>
            <a:normAutofit fontScale="25000" lnSpcReduction="20000"/>
          </a:bodyPr>
          <a:lstStyle/>
          <a:p>
            <a:pPr marL="457200" indent="-457200">
              <a:lnSpc>
                <a:spcPct val="220000"/>
              </a:lnSpc>
              <a:buFont typeface="Arial" panose="020B0604020202020204" pitchFamily="34" charset="0"/>
              <a:buAutoNum type="arabicPeriod"/>
            </a:pPr>
            <a:r>
              <a:rPr lang="en-US" sz="8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to be a bolt from the blue       a. </a:t>
            </a:r>
            <a:r>
              <a:rPr lang="en-US" sz="8000" i="1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whatever happens </a:t>
            </a:r>
          </a:p>
          <a:p>
            <a:pPr marL="457200" indent="-457200">
              <a:lnSpc>
                <a:spcPct val="220000"/>
              </a:lnSpc>
              <a:buFont typeface="Arial" panose="020B0604020202020204" pitchFamily="34" charset="0"/>
              <a:buAutoNum type="arabicPeriod"/>
            </a:pPr>
            <a:r>
              <a:rPr lang="en-US" sz="8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to be on cloud nine                     b. </a:t>
            </a:r>
            <a:r>
              <a:rPr lang="en-US" sz="8000" i="1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to be or feel ill                 </a:t>
            </a:r>
          </a:p>
          <a:p>
            <a:pPr marL="457200" indent="-457200">
              <a:lnSpc>
                <a:spcPct val="220000"/>
              </a:lnSpc>
              <a:buFont typeface="Arial" panose="020B0604020202020204" pitchFamily="34" charset="0"/>
              <a:buAutoNum type="arabicPeriod"/>
            </a:pPr>
            <a:r>
              <a:rPr lang="en-US" sz="8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come rain or shine                      c. </a:t>
            </a:r>
            <a:r>
              <a:rPr lang="en-US" sz="8000" i="1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to be a great surprise                     </a:t>
            </a:r>
          </a:p>
          <a:p>
            <a:pPr marL="457200" indent="-457200">
              <a:lnSpc>
                <a:spcPct val="220000"/>
              </a:lnSpc>
              <a:buFont typeface="Arial" panose="020B0604020202020204" pitchFamily="34" charset="0"/>
              <a:buAutoNum type="arabicPeriod"/>
            </a:pPr>
            <a:r>
              <a:rPr lang="en-US" sz="8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A face like thunder                    d.</a:t>
            </a:r>
            <a:r>
              <a:rPr lang="en-US" sz="8000" i="1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 to be very happy</a:t>
            </a:r>
            <a:endParaRPr lang="en-US" sz="800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  <a:ea typeface="Segoe UI Black" panose="020B0A02040204020203" pitchFamily="34" charset="0"/>
            </a:endParaRPr>
          </a:p>
          <a:p>
            <a:pPr marL="457200" indent="-457200">
              <a:lnSpc>
                <a:spcPct val="220000"/>
              </a:lnSpc>
              <a:buFont typeface="Arial" panose="020B0604020202020204" pitchFamily="34" charset="0"/>
              <a:buAutoNum type="arabicPeriod"/>
            </a:pPr>
            <a:r>
              <a:rPr lang="en-US" sz="8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A storm in a teacup                     e. </a:t>
            </a:r>
            <a:r>
              <a:rPr lang="en-US" sz="8000" i="1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being clearly angry</a:t>
            </a:r>
          </a:p>
          <a:p>
            <a:pPr marL="457200" indent="-457200">
              <a:lnSpc>
                <a:spcPct val="170000"/>
              </a:lnSpc>
              <a:buFont typeface="Arial" panose="020B0604020202020204" pitchFamily="34" charset="0"/>
              <a:buAutoNum type="arabicPeriod"/>
            </a:pPr>
            <a:r>
              <a:rPr lang="en-US" sz="8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to feel under the weather       f. </a:t>
            </a:r>
            <a:r>
              <a:rPr lang="en-US" sz="9600" b="1" i="1" dirty="0">
                <a:solidFill>
                  <a:schemeClr val="bg2">
                    <a:lumMod val="50000"/>
                  </a:schemeClr>
                </a:solidFill>
              </a:rPr>
              <a:t>to worry about a matter that is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sz="9600" b="1" i="1" dirty="0">
                <a:solidFill>
                  <a:schemeClr val="bg2">
                    <a:lumMod val="50000"/>
                  </a:schemeClr>
                </a:solidFill>
              </a:rPr>
              <a:t>                                                                       not important</a:t>
            </a:r>
            <a:endParaRPr lang="en-US" b="1" i="1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bg2">
                    <a:lumMod val="75000"/>
                  </a:schemeClr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n-US" sz="8000" b="1" dirty="0">
              <a:solidFill>
                <a:schemeClr val="bg2">
                  <a:lumMod val="75000"/>
                </a:schemeClr>
              </a:solidFill>
            </a:endParaRPr>
          </a:p>
          <a:p>
            <a:pPr marL="457200" indent="-457200">
              <a:buAutoNum type="arabicPeriod"/>
            </a:pPr>
            <a:endParaRPr lang="en-US" b="1" dirty="0">
              <a:solidFill>
                <a:schemeClr val="bg2">
                  <a:lumMod val="75000"/>
                </a:schemeClr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pPr marL="457200" indent="-457200">
              <a:buAutoNum type="arabicPeriod"/>
            </a:pPr>
            <a:endParaRPr lang="en-US" b="1" dirty="0">
              <a:solidFill>
                <a:schemeClr val="bg2">
                  <a:lumMod val="75000"/>
                </a:schemeClr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pPr marL="457200" indent="-457200">
              <a:buAutoNum type="arabicPeriod"/>
            </a:pPr>
            <a:endParaRPr lang="en-US" b="1" i="0" dirty="0">
              <a:solidFill>
                <a:schemeClr val="bg2">
                  <a:lumMod val="75000"/>
                </a:schemeClr>
              </a:solidFill>
              <a:effectLst/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pPr marL="0" indent="0">
              <a:buNone/>
            </a:pPr>
            <a:br>
              <a:rPr lang="en-US" b="1" i="0" dirty="0">
                <a:solidFill>
                  <a:schemeClr val="bg2">
                    <a:lumMod val="75000"/>
                  </a:schemeClr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3181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C165DD-D927-47FA-B3C1-6888B27CF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333830"/>
            <a:ext cx="10364451" cy="75474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Match idioms with their meanings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FD10F4-403B-4D08-A430-0B2FD30A1EA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3" y="1219200"/>
            <a:ext cx="11029697" cy="5776685"/>
          </a:xfrm>
        </p:spPr>
        <p:txBody>
          <a:bodyPr>
            <a:normAutofit fontScale="25000" lnSpcReduction="20000"/>
          </a:bodyPr>
          <a:lstStyle/>
          <a:p>
            <a:pPr marL="457200" indent="-457200">
              <a:lnSpc>
                <a:spcPct val="220000"/>
              </a:lnSpc>
              <a:buFont typeface="Arial" panose="020B0604020202020204" pitchFamily="34" charset="0"/>
              <a:buAutoNum type="arabicPeriod"/>
            </a:pPr>
            <a:r>
              <a:rPr lang="en-US" sz="8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to be a bolt from the blue      c. </a:t>
            </a:r>
            <a:r>
              <a:rPr lang="en-US" sz="8000" i="1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to be a great surprise </a:t>
            </a:r>
          </a:p>
          <a:p>
            <a:pPr marL="457200" indent="-457200">
              <a:lnSpc>
                <a:spcPct val="220000"/>
              </a:lnSpc>
              <a:buFont typeface="Arial" panose="020B0604020202020204" pitchFamily="34" charset="0"/>
              <a:buAutoNum type="arabicPeriod"/>
            </a:pPr>
            <a:r>
              <a:rPr lang="en-US" sz="8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to be on cloud nine                    d.</a:t>
            </a:r>
            <a:r>
              <a:rPr lang="en-US" sz="8000" i="1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 to be very happy</a:t>
            </a:r>
          </a:p>
          <a:p>
            <a:pPr marL="457200" indent="-457200">
              <a:lnSpc>
                <a:spcPct val="220000"/>
              </a:lnSpc>
              <a:buFont typeface="Arial" panose="020B0604020202020204" pitchFamily="34" charset="0"/>
              <a:buAutoNum type="arabicPeriod"/>
            </a:pPr>
            <a:r>
              <a:rPr lang="en-US" sz="8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come rain or shine                      a. </a:t>
            </a:r>
            <a:r>
              <a:rPr lang="en-US" sz="8000" i="1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whatever happens</a:t>
            </a:r>
          </a:p>
          <a:p>
            <a:pPr marL="457200" indent="-457200">
              <a:lnSpc>
                <a:spcPct val="220000"/>
              </a:lnSpc>
              <a:buFont typeface="Arial" panose="020B0604020202020204" pitchFamily="34" charset="0"/>
              <a:buAutoNum type="arabicPeriod"/>
            </a:pPr>
            <a:r>
              <a:rPr lang="en-US" sz="8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A face like thunder                    e. </a:t>
            </a:r>
            <a:r>
              <a:rPr lang="en-US" sz="8000" i="1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being clearly angry</a:t>
            </a:r>
            <a:endParaRPr lang="en-US" sz="800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  <a:ea typeface="Segoe UI Black" panose="020B0A02040204020203" pitchFamily="34" charset="0"/>
            </a:endParaRPr>
          </a:p>
          <a:p>
            <a:pPr marL="457200" indent="-457200">
              <a:lnSpc>
                <a:spcPct val="170000"/>
              </a:lnSpc>
              <a:buFont typeface="Arial" panose="020B0604020202020204" pitchFamily="34" charset="0"/>
              <a:buAutoNum type="arabicPeriod"/>
            </a:pPr>
            <a:r>
              <a:rPr lang="en-US" sz="8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A storm in a teacup                     f.  </a:t>
            </a:r>
            <a:r>
              <a:rPr lang="en-US" sz="8000" b="1" i="1" dirty="0">
                <a:solidFill>
                  <a:schemeClr val="bg2">
                    <a:lumMod val="50000"/>
                  </a:schemeClr>
                </a:solidFill>
              </a:rPr>
              <a:t>to worry about a matter that is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sz="8000" b="1" i="1" dirty="0">
                <a:solidFill>
                  <a:schemeClr val="bg2">
                    <a:lumMod val="50000"/>
                  </a:schemeClr>
                </a:solidFill>
              </a:rPr>
              <a:t>                                                                                not important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sz="8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6. to feel under the weather       b. </a:t>
            </a:r>
            <a:r>
              <a:rPr lang="en-US" sz="8000" i="1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to be or feel ill </a:t>
            </a:r>
            <a:endParaRPr lang="en-US" b="1" dirty="0">
              <a:solidFill>
                <a:schemeClr val="bg2">
                  <a:lumMod val="75000"/>
                </a:schemeClr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pPr marL="457200" indent="-457200">
              <a:buAutoNum type="arabicPeriod"/>
            </a:pPr>
            <a:endParaRPr lang="en-US" b="1" dirty="0">
              <a:solidFill>
                <a:schemeClr val="bg2">
                  <a:lumMod val="75000"/>
                </a:schemeClr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pPr marL="457200" indent="-457200">
              <a:buAutoNum type="arabicPeriod"/>
            </a:pPr>
            <a:endParaRPr lang="en-US" b="1" i="0" dirty="0">
              <a:solidFill>
                <a:schemeClr val="bg2">
                  <a:lumMod val="75000"/>
                </a:schemeClr>
              </a:solidFill>
              <a:effectLst/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pPr marL="0" indent="0">
              <a:buNone/>
            </a:pPr>
            <a:br>
              <a:rPr lang="en-US" b="1" i="0" dirty="0">
                <a:solidFill>
                  <a:schemeClr val="bg2">
                    <a:lumMod val="75000"/>
                  </a:schemeClr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5518684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84</TotalTime>
  <Words>195</Words>
  <Application>Microsoft Office PowerPoint</Application>
  <PresentationFormat>Широкоэкранный</PresentationFormat>
  <Paragraphs>30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Arial Black</vt:lpstr>
      <vt:lpstr>Segoe UI Black</vt:lpstr>
      <vt:lpstr>Tw Cen MT</vt:lpstr>
      <vt:lpstr>YS Text</vt:lpstr>
      <vt:lpstr>Капля</vt:lpstr>
      <vt:lpstr>to be on cloud nine    </vt:lpstr>
      <vt:lpstr>to be a bolt from the blue  </vt:lpstr>
      <vt:lpstr>to feel under the weather      </vt:lpstr>
      <vt:lpstr>A storm in a teacup</vt:lpstr>
      <vt:lpstr>come rain or shine</vt:lpstr>
      <vt:lpstr>A face like thunder</vt:lpstr>
      <vt:lpstr>Match idioms with their meanings</vt:lpstr>
      <vt:lpstr>Match idioms with their meanings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 be on cloud nine    </dc:title>
  <dc:creator>Ирина Мусс</dc:creator>
  <cp:lastModifiedBy>Ирина Мусс</cp:lastModifiedBy>
  <cp:revision>1</cp:revision>
  <dcterms:created xsi:type="dcterms:W3CDTF">2022-03-03T18:17:51Z</dcterms:created>
  <dcterms:modified xsi:type="dcterms:W3CDTF">2022-03-03T19:42:10Z</dcterms:modified>
</cp:coreProperties>
</file>