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8" r:id="rId3"/>
    <p:sldId id="296" r:id="rId4"/>
    <p:sldId id="275" r:id="rId5"/>
    <p:sldId id="295" r:id="rId6"/>
    <p:sldId id="293" r:id="rId7"/>
    <p:sldId id="280" r:id="rId8"/>
    <p:sldId id="262" r:id="rId9"/>
    <p:sldId id="276" r:id="rId10"/>
    <p:sldId id="273" r:id="rId11"/>
    <p:sldId id="281" r:id="rId12"/>
    <p:sldId id="286" r:id="rId13"/>
    <p:sldId id="287" r:id="rId14"/>
    <p:sldId id="290" r:id="rId15"/>
    <p:sldId id="289" r:id="rId16"/>
    <p:sldId id="28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FEA27-5584-4F34-B177-FF55445FD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9E610D-BDA1-498A-8D2D-78714C728A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5F2AB5-F3A6-4323-9545-AF5433B25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D2A709-C447-4E30-8700-5A0415FFB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71584F-39E0-4B6E-8ED4-73918E266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41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15BADE-9915-492D-9164-36E523A2A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5D5675-974C-4733-BCBD-A389146DC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AEBD04-676D-4EAB-8953-44A8A5ACD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90AA4C-BF4E-4049-9FF9-D9DE349C7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2FA835-1809-47F7-B41C-3018B3958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AED618B-402A-4393-9DB1-E394523F6C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4D4587-9B1B-464C-9D89-E210AFB7E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E64EE3-C7BF-454A-82E6-CC504BB67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F793D9-B262-4B15-A704-E921E392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8F8B18-E427-478E-8B25-B53B8D7C7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4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15FE7-C14F-4342-BEB4-609E3D931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2772F6-DC2F-436F-B702-7123B64DB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4C8C64-A9B6-4856-8480-F31912160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590840-4B1A-4106-9A36-1B8FCB5D0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2238F2-ACDF-44C6-B62C-F49CA9666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76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7FF4C-AC88-47EA-BA9A-FE41F2C97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901D68-7B4E-41E5-8081-4987F721A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A71EBB-F780-47D4-8EAA-E5C9643CD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F9D51E-70D0-4637-8FEE-BD091F5D0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07D5ED-F544-4846-9424-B50435376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3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4D0F9-D29D-49D2-BEAA-5CE3AA629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B22FA0-A127-412B-ABA3-266EC3D8A7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32AC30-AAC3-4E5C-BD78-4A27C4D93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EB8EBD-E126-4911-A064-627D3C8AD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8D2AA2-9561-486D-A3AD-B891C0DDB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A10953-12B7-4769-867E-751300DA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FF208-C83A-4F5E-8ADE-0FD0BEA4C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51D84F-0448-4998-997C-4C45D3132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0F3702-CE5D-42F2-B47F-D9DDEDCEC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40B7F85-3726-44D0-8272-8B25A7CE42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A90356-A3A0-4474-A9DB-7171EFFD5D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8E11D1D-4957-4180-BB2B-986D12F8C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FE256EE-E094-4CBD-BA65-8F7B31740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BB5BA38-01A0-4EDA-8BB3-5D908FB25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85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78DB73-1DF1-4848-B843-403D7FA0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0E30C36-4B81-4AC1-A7BF-1EFF2870F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31FE719-1E29-4BBF-94E2-85DD1805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8BED55-B186-4DAC-9A76-0DEE3B135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7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F553F8C-CD48-43A4-BB3F-2CE18FE3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F292B7A-741A-49F6-895C-435D6F32E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6B84052-DB8B-47DD-BD6D-1EE587FD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4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B9957-3F6F-48CF-8DD5-4C84E5313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E4A42-0154-4314-BBF3-47AC192C8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1CA423-E33F-4935-858A-C6179F9FC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B54044-5B78-4A2F-904E-B050D347E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E93918-FD9B-4963-ABE3-A475FA1A0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FEDF27-0026-4FC4-AE03-D985628F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17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FFE90-C953-40E3-BC9C-4B58EBD63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03EA443-5D80-49EC-A199-AC2EC69D94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3527F0-E222-4DC6-A58F-9CD154FB11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B127C2-81B1-4C67-8EE1-FD5BF1A47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A61504-071D-4674-9B4E-A0F371293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63B83C-E330-46F2-8CD7-A896F8096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7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BF8D00-5D09-45A9-95F9-559F409B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68DB48-EC14-49EE-9F7D-55F185307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29B5DF-19AD-45FD-A0D2-C278AD3A3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4F74E-7DC0-4F3D-BEE0-24E8555CFD08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FEF65E-1B11-4957-8FC7-ADFBD7009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6B0026-72F3-40DB-AB98-2EB6B8F8D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89F1-F8A9-460E-B420-DB1D6A283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21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jpeg"/><Relationship Id="rId7" Type="http://schemas.openxmlformats.org/officeDocument/2006/relationships/image" Target="../media/image37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FB3463-F9EF-4707-AD08-5A39DF368950}"/>
              </a:ext>
            </a:extLst>
          </p:cNvPr>
          <p:cNvSpPr/>
          <p:nvPr/>
        </p:nvSpPr>
        <p:spPr>
          <a:xfrm>
            <a:off x="349225" y="1138518"/>
            <a:ext cx="11923457" cy="303876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Century" panose="02040604050505020304" pitchFamily="18" charset="0"/>
              </a:rPr>
              <a:t>23 мая - Всемирный день черепахи</a:t>
            </a:r>
          </a:p>
        </p:txBody>
      </p:sp>
      <p:pic>
        <p:nvPicPr>
          <p:cNvPr id="1028" name="Picture 4" descr="http://justclickit.ru/flash/anim/anim%20(1404).gif">
            <a:extLst>
              <a:ext uri="{FF2B5EF4-FFF2-40B4-BE49-F238E27FC236}">
                <a16:creationId xmlns:a16="http://schemas.microsoft.com/office/drawing/2014/main" id="{AA2CB677-AE2A-40D4-8E15-16A395BE14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33" y="2029386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justclickit.ru/flash/anim/anim%20(1404).gif">
            <a:extLst>
              <a:ext uri="{FF2B5EF4-FFF2-40B4-BE49-F238E27FC236}">
                <a16:creationId xmlns:a16="http://schemas.microsoft.com/office/drawing/2014/main" id="{0012885F-9176-4A19-8C8B-8A52006B24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50" y="1715622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justclickit.ru/flash/anim/anim%20(1404).gif">
            <a:extLst>
              <a:ext uri="{FF2B5EF4-FFF2-40B4-BE49-F238E27FC236}">
                <a16:creationId xmlns:a16="http://schemas.microsoft.com/office/drawing/2014/main" id="{C78E9EC3-3078-407E-BC43-DE7444BE7D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29" y="5041527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34888" y="5041526"/>
            <a:ext cx="2557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Составила воспитатель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           </a:t>
            </a:r>
            <a:r>
              <a:rPr lang="ru-RU" dirty="0" err="1" smtClean="0">
                <a:solidFill>
                  <a:srgbClr val="FFFF00"/>
                </a:solidFill>
              </a:rPr>
              <a:t>Бархатова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</a:p>
          <a:p>
            <a:r>
              <a:rPr lang="ru-RU" smtClean="0">
                <a:solidFill>
                  <a:srgbClr val="FFFF00"/>
                </a:solidFill>
              </a:rPr>
              <a:t>      Лилия </a:t>
            </a:r>
            <a:r>
              <a:rPr lang="ru-RU" dirty="0" err="1" smtClean="0">
                <a:solidFill>
                  <a:srgbClr val="FFFF00"/>
                </a:solidFill>
              </a:rPr>
              <a:t>Ахметовна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3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3F22CA-A4C7-45CC-8AB8-9319DBA5654A}"/>
              </a:ext>
            </a:extLst>
          </p:cNvPr>
          <p:cNvSpPr/>
          <p:nvPr/>
        </p:nvSpPr>
        <p:spPr>
          <a:xfrm>
            <a:off x="474770" y="1663417"/>
            <a:ext cx="112424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Черепаха – это животное типа хордовые, класса пресмыкающиеся,  отряда черепахи (лат.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Testudines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). Латинское название черепаха получила от слова «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testa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», означавшего «кирпич», «черепица» или «глиняный сосуд». Русский аналог произошел от праславянского слова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čerpaxa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, которое в свою очередь произошло от измененного древнеславянского слова «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čerpъ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», «черепок».</a:t>
            </a:r>
          </a:p>
        </p:txBody>
      </p:sp>
      <p:pic>
        <p:nvPicPr>
          <p:cNvPr id="8196" name="Picture 4" descr="ÐÐ°Ð½ÑÐ¸ÑÑ ÑÐµÑÐµÐ¿Ð°ÑÐ¸ ÑÐ¾ÑÐ¾">
            <a:extLst>
              <a:ext uri="{FF2B5EF4-FFF2-40B4-BE49-F238E27FC236}">
                <a16:creationId xmlns:a16="http://schemas.microsoft.com/office/drawing/2014/main" id="{4DF713B1-EBCD-42C6-873C-CED0C20AE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62" y="3504723"/>
            <a:ext cx="4361685" cy="286661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ÐÐ°Ð½ÑÐ¸ÑÑ ÑÐµÑÐµÐ¿Ð°ÑÐ¸ Ð¼Ð°ÐºÑÐ¾ÑÐ¾ÑÐ¾">
            <a:extLst>
              <a:ext uri="{FF2B5EF4-FFF2-40B4-BE49-F238E27FC236}">
                <a16:creationId xmlns:a16="http://schemas.microsoft.com/office/drawing/2014/main" id="{C0019263-2B47-402E-BC16-D808736AF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7" y="3429000"/>
            <a:ext cx="4411353" cy="294233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gifki.org/data/media/289/cherepakha-animatsionnaya-kartinka-0166.gif">
            <a:extLst>
              <a:ext uri="{FF2B5EF4-FFF2-40B4-BE49-F238E27FC236}">
                <a16:creationId xmlns:a16="http://schemas.microsoft.com/office/drawing/2014/main" id="{E7DE6A5F-D76E-4B36-93EE-741273B00D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398" y="4057682"/>
            <a:ext cx="2572871" cy="24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miles24.ru/data/smiles/anime-cvety-723.gif">
            <a:extLst>
              <a:ext uri="{FF2B5EF4-FFF2-40B4-BE49-F238E27FC236}">
                <a16:creationId xmlns:a16="http://schemas.microsoft.com/office/drawing/2014/main" id="{8ACEEDE1-C27C-4103-B5C6-4B1FF18069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453" y="5353528"/>
            <a:ext cx="1186367" cy="136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iles24.ru/data/smiles/anime-cvety-723.gif">
            <a:extLst>
              <a:ext uri="{FF2B5EF4-FFF2-40B4-BE49-F238E27FC236}">
                <a16:creationId xmlns:a16="http://schemas.microsoft.com/office/drawing/2014/main" id="{08579A29-77FF-49FE-A8C8-9636C45040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549" y="4538578"/>
            <a:ext cx="1186367" cy="136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68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005.radikal.ru/i212/1407/bd/b866646487ca.jpg">
            <a:extLst>
              <a:ext uri="{FF2B5EF4-FFF2-40B4-BE49-F238E27FC236}">
                <a16:creationId xmlns:a16="http://schemas.microsoft.com/office/drawing/2014/main" id="{073C8A99-E820-4E21-A0F6-FCD622A1B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EDEA"/>
              </a:clrFrom>
              <a:clrTo>
                <a:srgbClr val="F1ED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633" y="-665932"/>
            <a:ext cx="3321424" cy="33214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hudesatur.by/img/upload/1455265677-1.jpg">
            <a:extLst>
              <a:ext uri="{FF2B5EF4-FFF2-40B4-BE49-F238E27FC236}">
                <a16:creationId xmlns:a16="http://schemas.microsoft.com/office/drawing/2014/main" id="{DA5D944A-1524-43AA-BCA5-807534E00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919" y="2853016"/>
            <a:ext cx="5067441" cy="355899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cdn.pixabay.com/photo/2016/08/29/08/23/boy-1627679_1280.jpg">
            <a:extLst>
              <a:ext uri="{FF2B5EF4-FFF2-40B4-BE49-F238E27FC236}">
                <a16:creationId xmlns:a16="http://schemas.microsoft.com/office/drawing/2014/main" id="{89B33C27-131E-441B-AE26-CF66A5CF7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00" y="994780"/>
            <a:ext cx="5067441" cy="35589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28E892-9788-4F25-AA05-A27E711EDCF0}"/>
              </a:ext>
            </a:extLst>
          </p:cNvPr>
          <p:cNvSpPr txBox="1"/>
          <p:nvPr/>
        </p:nvSpPr>
        <p:spPr>
          <a:xfrm>
            <a:off x="400277" y="134755"/>
            <a:ext cx="7453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- Сегодня не торопимся =)</a:t>
            </a:r>
          </a:p>
        </p:txBody>
      </p:sp>
      <p:pic>
        <p:nvPicPr>
          <p:cNvPr id="4112" name="Picture 16" descr="http://galerey-room.ru/images/023259_1383694379.png">
            <a:extLst>
              <a:ext uri="{FF2B5EF4-FFF2-40B4-BE49-F238E27FC236}">
                <a16:creationId xmlns:a16="http://schemas.microsoft.com/office/drawing/2014/main" id="{C055307A-1FBD-436F-BE52-A7AE00028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387" y="2853016"/>
            <a:ext cx="1447430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http://galerey-room.ru/images/023259_1383694379.png">
            <a:extLst>
              <a:ext uri="{FF2B5EF4-FFF2-40B4-BE49-F238E27FC236}">
                <a16:creationId xmlns:a16="http://schemas.microsoft.com/office/drawing/2014/main" id="{BF329A7F-0B8A-41B6-9342-601C24EFF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622" y="2839270"/>
            <a:ext cx="1447430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http://galerey-room.ru/images/023259_1383694379.png">
            <a:extLst>
              <a:ext uri="{FF2B5EF4-FFF2-40B4-BE49-F238E27FC236}">
                <a16:creationId xmlns:a16="http://schemas.microsoft.com/office/drawing/2014/main" id="{6700ABAC-1508-472D-9B9F-0E3B824B5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396" y="2754978"/>
            <a:ext cx="1447430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27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75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lh4.googleusercontent.com/-KvzaJyE9vSc/TuPRp7fFb_I/AAAAAAAAAMM/y25t0DoELcg/s800/IMG_5978-Edit.jpg">
            <a:extLst>
              <a:ext uri="{FF2B5EF4-FFF2-40B4-BE49-F238E27FC236}">
                <a16:creationId xmlns:a16="http://schemas.microsoft.com/office/drawing/2014/main" id="{F395E5E0-3CF7-44F8-809C-8783135A2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1" y="0"/>
            <a:ext cx="3925251" cy="505545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get-mpic/96484/cms_resources-navigation-pages-43059-i31b635ibn4a8p66eiie5apug7_720x540@x2.jpg/orig">
            <a:extLst>
              <a:ext uri="{FF2B5EF4-FFF2-40B4-BE49-F238E27FC236}">
                <a16:creationId xmlns:a16="http://schemas.microsoft.com/office/drawing/2014/main" id="{6958C29B-7DC3-48CF-A225-1796F965B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61" y="2379846"/>
            <a:ext cx="4840546" cy="322703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E99264-2A08-4ECD-B88E-8C311C1C9E41}"/>
              </a:ext>
            </a:extLst>
          </p:cNvPr>
          <p:cNvSpPr/>
          <p:nvPr/>
        </p:nvSpPr>
        <p:spPr>
          <a:xfrm>
            <a:off x="4634753" y="259883"/>
            <a:ext cx="693481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Черепахи стали первыми существами, облетевшими вокруг Луны на борту исследовательского зонда, запущенного Советским Союзом в 1968 году, и благополучно вернулись назад. </a:t>
            </a:r>
          </a:p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8" name="Picture 8" descr="https://i.mycdn.me/image?id=860350050700&amp;t=35&amp;plc=WEB&amp;tkn=*hcixwM5L0xMGuvdlonvIvmv0710">
            <a:extLst>
              <a:ext uri="{FF2B5EF4-FFF2-40B4-BE49-F238E27FC236}">
                <a16:creationId xmlns:a16="http://schemas.microsoft.com/office/drawing/2014/main" id="{AA2415A8-AA04-4C2B-9BA9-81221D308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06" y="4067407"/>
            <a:ext cx="1851087" cy="197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miles24.ru/data/smiles/anime-cvety-723.gif">
            <a:extLst>
              <a:ext uri="{FF2B5EF4-FFF2-40B4-BE49-F238E27FC236}">
                <a16:creationId xmlns:a16="http://schemas.microsoft.com/office/drawing/2014/main" id="{65B6A1A9-5449-4492-B85B-EE8A1D3C2B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24" y="4556085"/>
            <a:ext cx="1186367" cy="136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smiles24.ru/data/smiles/anime-cvety-723.gif">
            <a:extLst>
              <a:ext uri="{FF2B5EF4-FFF2-40B4-BE49-F238E27FC236}">
                <a16:creationId xmlns:a16="http://schemas.microsoft.com/office/drawing/2014/main" id="{AFE652B0-B1E6-4993-817E-D015B0471F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007" y="4552055"/>
            <a:ext cx="1186367" cy="136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36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EAD528-C2EF-4A95-8C89-6445A6BA4C31}"/>
              </a:ext>
            </a:extLst>
          </p:cNvPr>
          <p:cNvSpPr/>
          <p:nvPr/>
        </p:nvSpPr>
        <p:spPr>
          <a:xfrm>
            <a:off x="950257" y="5140823"/>
            <a:ext cx="105424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22225">
                  <a:noFill/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Черепахам принадлежит рекорд по задерживанию дыхания среди позвоночных – 614 минут.</a:t>
            </a:r>
          </a:p>
        </p:txBody>
      </p:sp>
      <p:pic>
        <p:nvPicPr>
          <p:cNvPr id="7" name="Picture 6" descr="http://www.lovethisgif.com/uploaded_images/75250-Sea-Animation-Photo-Sea-Turtle-Animation-Seaturtle1.gif">
            <a:extLst>
              <a:ext uri="{FF2B5EF4-FFF2-40B4-BE49-F238E27FC236}">
                <a16:creationId xmlns:a16="http://schemas.microsoft.com/office/drawing/2014/main" id="{0CF2EB29-627E-47D6-8F4C-0A024D2929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61" y="626353"/>
            <a:ext cx="1769970" cy="89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lovethisgif.com/uploaded_images/75250-Sea-Animation-Photo-Sea-Turtle-Animation-Seaturtle1.gif">
            <a:extLst>
              <a:ext uri="{FF2B5EF4-FFF2-40B4-BE49-F238E27FC236}">
                <a16:creationId xmlns:a16="http://schemas.microsoft.com/office/drawing/2014/main" id="{20627DDF-5D7C-4BE8-A0C8-44C4A16FED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3979">
            <a:off x="7757398" y="1161087"/>
            <a:ext cx="2205273" cy="111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1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C2104C8-2360-409E-92F8-FCC4F8F77E3F}"/>
              </a:ext>
            </a:extLst>
          </p:cNvPr>
          <p:cNvSpPr/>
          <p:nvPr/>
        </p:nvSpPr>
        <p:spPr>
          <a:xfrm>
            <a:off x="519954" y="5559042"/>
            <a:ext cx="117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Продолжительность жизни черепахи в естественных условиях может достигать 180-250 лет. При наступлении зимних холодов или летней засухи черепахи уходят в спячку, длительность которой может превышать полгода.</a:t>
            </a:r>
          </a:p>
        </p:txBody>
      </p:sp>
      <p:pic>
        <p:nvPicPr>
          <p:cNvPr id="8194" name="Picture 2" descr="http://www.gifki.org/data/media/289/cherepakha-animatsionnaya-kartinka-0135.gif">
            <a:extLst>
              <a:ext uri="{FF2B5EF4-FFF2-40B4-BE49-F238E27FC236}">
                <a16:creationId xmlns:a16="http://schemas.microsoft.com/office/drawing/2014/main" id="{577CCFCD-14CF-437A-A042-FDA228DD24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57" y="3710866"/>
            <a:ext cx="1900376" cy="152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65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591B86-11BE-40EF-BA57-159FE2CB12A3}"/>
              </a:ext>
            </a:extLst>
          </p:cNvPr>
          <p:cNvSpPr txBox="1"/>
          <p:nvPr/>
        </p:nvSpPr>
        <p:spPr>
          <a:xfrm>
            <a:off x="1097669" y="358588"/>
            <a:ext cx="106154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ln w="22225">
                  <a:solidFill>
                    <a:srgbClr val="EC7728"/>
                  </a:solidFill>
                  <a:prstDash val="solid"/>
                </a:ln>
                <a:solidFill>
                  <a:srgbClr val="FFFF00"/>
                </a:solidFill>
                <a:latin typeface="Century" panose="02040604050505020304" pitchFamily="18" charset="0"/>
              </a:rPr>
              <a:t>Повод есть повеселиться, погулять с размахом.</a:t>
            </a:r>
          </a:p>
          <a:p>
            <a:pPr algn="ctr"/>
            <a:r>
              <a:rPr lang="ru-RU" sz="3600" b="1" dirty="0">
                <a:ln w="22225">
                  <a:solidFill>
                    <a:srgbClr val="EC7728"/>
                  </a:solidFill>
                  <a:prstDash val="solid"/>
                </a:ln>
                <a:solidFill>
                  <a:srgbClr val="FFFF00"/>
                </a:solidFill>
                <a:latin typeface="Century" panose="02040604050505020304" pitchFamily="18" charset="0"/>
              </a:rPr>
              <a:t>День Всемирный посвящён сегодня </a:t>
            </a:r>
          </a:p>
          <a:p>
            <a:pPr algn="ctr"/>
            <a:r>
              <a:rPr lang="ru-RU" sz="3600" b="1" dirty="0">
                <a:ln w="22225">
                  <a:solidFill>
                    <a:srgbClr val="EC7728"/>
                  </a:solidFill>
                  <a:prstDash val="solid"/>
                </a:ln>
                <a:solidFill>
                  <a:srgbClr val="FFFF00"/>
                </a:solidFill>
                <a:latin typeface="Century" panose="02040604050505020304" pitchFamily="18" charset="0"/>
              </a:rPr>
              <a:t>Черепахам!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0E1C87-8031-4F7F-80B7-ADB1A78B3A7D}"/>
              </a:ext>
            </a:extLst>
          </p:cNvPr>
          <p:cNvSpPr/>
          <p:nvPr/>
        </p:nvSpPr>
        <p:spPr>
          <a:xfrm>
            <a:off x="134271" y="5076781"/>
            <a:ext cx="11923457" cy="923330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23 мая - Всемирный день черепахи</a:t>
            </a:r>
          </a:p>
        </p:txBody>
      </p:sp>
      <p:pic>
        <p:nvPicPr>
          <p:cNvPr id="10246" name="Picture 6" descr="http://orig00.deviantart.net/31e4/f/2010/066/a/9/doorknob_turtle_animation_by_kirillee.gif">
            <a:extLst>
              <a:ext uri="{FF2B5EF4-FFF2-40B4-BE49-F238E27FC236}">
                <a16:creationId xmlns:a16="http://schemas.microsoft.com/office/drawing/2014/main" id="{803D4192-9BA4-4E2D-8887-E488C45072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48" y="1663768"/>
            <a:ext cx="2655234" cy="19310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orig00.deviantart.net/31e4/f/2010/066/a/9/doorknob_turtle_animation_by_kirillee.gif">
            <a:extLst>
              <a:ext uri="{FF2B5EF4-FFF2-40B4-BE49-F238E27FC236}">
                <a16:creationId xmlns:a16="http://schemas.microsoft.com/office/drawing/2014/main" id="{8EB9F9C4-9008-40A8-8851-CB42FC02FD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377" y="3607367"/>
            <a:ext cx="2655234" cy="19310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19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66BAED-55D1-4AA9-A2C4-84C5FBE4B559}"/>
              </a:ext>
            </a:extLst>
          </p:cNvPr>
          <p:cNvSpPr/>
          <p:nvPr/>
        </p:nvSpPr>
        <p:spPr>
          <a:xfrm>
            <a:off x="2308720" y="2912640"/>
            <a:ext cx="76193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Спасибо за внимание   !!!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3A367FD-1F12-43B0-85D6-3E8E3C070FDB}"/>
              </a:ext>
            </a:extLst>
          </p:cNvPr>
          <p:cNvSpPr/>
          <p:nvPr/>
        </p:nvSpPr>
        <p:spPr>
          <a:xfrm>
            <a:off x="313677" y="0"/>
            <a:ext cx="116023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22225">
                  <a:noFill/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Черепаха символизирует мудрость, долголетие и богатство. В </a:t>
            </a:r>
            <a:r>
              <a:rPr lang="ru-RU" sz="3600" b="1" dirty="0" smtClean="0">
                <a:ln w="22225">
                  <a:noFill/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её </a:t>
            </a:r>
            <a:r>
              <a:rPr lang="ru-RU" sz="3600" b="1" dirty="0">
                <a:ln w="22225">
                  <a:noFill/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entury" panose="02040604050505020304" pitchFamily="18" charset="0"/>
              </a:rPr>
              <a:t>честь основан международный праздник. </a:t>
            </a:r>
          </a:p>
        </p:txBody>
      </p:sp>
    </p:spTree>
    <p:extLst>
      <p:ext uri="{BB962C8B-B14F-4D97-AF65-F5344CB8AC3E}">
        <p14:creationId xmlns:p14="http://schemas.microsoft.com/office/powerpoint/2010/main" val="422300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52342" y="192505"/>
            <a:ext cx="82253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Черепахи бывают разные…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15" name="Рисунок 14" descr="Всемирный день черепах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7" y="0"/>
            <a:ext cx="3262964" cy="225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Слоновая черепах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689" y="2550695"/>
            <a:ext cx="3204614" cy="3647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Гарриет - черепаха-долгожитель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00" y="1"/>
            <a:ext cx="3383306" cy="225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768" y="2139336"/>
            <a:ext cx="3560285" cy="2364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339" y="2139336"/>
            <a:ext cx="3503596" cy="2269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722" y="4504174"/>
            <a:ext cx="3543756" cy="226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25853" y="4500848"/>
            <a:ext cx="3619099" cy="226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287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Ð°Ð»Ð°Ð¿Ð°Ð³Ð¾ÑÑÐºÐ°Ñ (ÑÐ»Ð¾Ð½Ð¾Ð²Ð°Ñ) ÑÐµÑÐµÐ¿Ð°ÑÐ° Chelonoidis elephantopus">
            <a:extLst>
              <a:ext uri="{FF2B5EF4-FFF2-40B4-BE49-F238E27FC236}">
                <a16:creationId xmlns:a16="http://schemas.microsoft.com/office/drawing/2014/main" id="{E82FFBCE-4F76-4C57-B280-4404A1BA3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35" y="175276"/>
            <a:ext cx="3228806" cy="2219804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4FD801-79C6-4C26-A9F7-95F53CD694DF}"/>
              </a:ext>
            </a:extLst>
          </p:cNvPr>
          <p:cNvSpPr/>
          <p:nvPr/>
        </p:nvSpPr>
        <p:spPr>
          <a:xfrm>
            <a:off x="392935" y="2399463"/>
            <a:ext cx="2969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Галапагосская</a:t>
            </a:r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 черепаха</a:t>
            </a:r>
          </a:p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 (слоновая)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11268" name="Picture 4" descr="ÐÐµÐ¾Ð¿Ð°ÑÐ´Ð¾Ð²Ð°Ñ ÑÐµÑÐµÐ¿Ð°ÑÐ° (Ð¿Ð°Ð½ÑÐµÑÐ¾Ð²Ð°Ñ) Geochelone pardalis">
            <a:extLst>
              <a:ext uri="{FF2B5EF4-FFF2-40B4-BE49-F238E27FC236}">
                <a16:creationId xmlns:a16="http://schemas.microsoft.com/office/drawing/2014/main" id="{7D04300D-D4EF-4EB4-B33F-CEC19FDF5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034" y="194155"/>
            <a:ext cx="3310030" cy="2205308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C2638-8B03-4441-A6F7-A67850D87233}"/>
              </a:ext>
            </a:extLst>
          </p:cNvPr>
          <p:cNvSpPr/>
          <p:nvPr/>
        </p:nvSpPr>
        <p:spPr>
          <a:xfrm>
            <a:off x="8684831" y="2394466"/>
            <a:ext cx="2892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Леопардовая черепаха</a:t>
            </a:r>
            <a:r>
              <a:rPr lang="ru-RU" b="0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 </a:t>
            </a:r>
          </a:p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(</a:t>
            </a:r>
            <a:r>
              <a:rPr lang="ru-RU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пантеровая</a:t>
            </a:r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 черепаха)</a:t>
            </a:r>
            <a:r>
              <a:rPr lang="ru-RU" b="0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11270" name="Picture 6" descr="ÐÐ°Ð¿ÑÐºÐ°Ñ ÐºÑÐ°Ð¿ÑÐ°ÑÐ°Ñ ÑÐµÑÐµÐ¿Ð°ÑÐ° Homopus Signatus">
            <a:extLst>
              <a:ext uri="{FF2B5EF4-FFF2-40B4-BE49-F238E27FC236}">
                <a16:creationId xmlns:a16="http://schemas.microsoft.com/office/drawing/2014/main" id="{2EE7E493-CB0F-4C73-8556-243DAACC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464" y="175276"/>
            <a:ext cx="3245847" cy="2219804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B6C144-8E13-4F8F-B816-9119FB37EC54}"/>
              </a:ext>
            </a:extLst>
          </p:cNvPr>
          <p:cNvSpPr/>
          <p:nvPr/>
        </p:nvSpPr>
        <p:spPr>
          <a:xfrm>
            <a:off x="4023537" y="2394466"/>
            <a:ext cx="4259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Капская крапчатая черепаха –</a:t>
            </a:r>
          </a:p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 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самая маленькая в мире черепаха. 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D10CCAD-8991-4154-9388-0FE1AC3EA0E3}"/>
              </a:ext>
            </a:extLst>
          </p:cNvPr>
          <p:cNvSpPr/>
          <p:nvPr/>
        </p:nvSpPr>
        <p:spPr>
          <a:xfrm>
            <a:off x="205280" y="6131072"/>
            <a:ext cx="2898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Расписная черепаха</a:t>
            </a:r>
          </a:p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 (украшенная черепаха)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11272" name="Picture 8" descr="Ð Ð°ÑÐ¿Ð¸ÑÐ½Ð°Ñ ÑÐµÑÐµÐ¿Ð°ÑÐ° (ÑÐºÑÐ°ÑÐµÐ½Ð½Ð°Ñ ÑÐµÑÐµÐ¿Ð°ÑÐ°) Chrysemys picta">
            <a:extLst>
              <a:ext uri="{FF2B5EF4-FFF2-40B4-BE49-F238E27FC236}">
                <a16:creationId xmlns:a16="http://schemas.microsoft.com/office/drawing/2014/main" id="{C6E07ECB-6879-4009-99B0-5A91B0543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34" y="3897487"/>
            <a:ext cx="3228807" cy="2219804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ÐÐ²ÑÐ¾Ð¿ÐµÐ¹ÑÐºÐ°Ñ Ð±Ð¾Ð»Ð¾ÑÐ½Ð°Ñ ÑÐµÑÐµÐ¿Ð°ÑÐ° Emys orbicularis">
            <a:extLst>
              <a:ext uri="{FF2B5EF4-FFF2-40B4-BE49-F238E27FC236}">
                <a16:creationId xmlns:a16="http://schemas.microsoft.com/office/drawing/2014/main" id="{B6B3B168-A584-4164-822B-6E23E0736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302" y="3926727"/>
            <a:ext cx="3322762" cy="2162125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3839891-BCEE-44B7-BB9C-F41ACD1F0000}"/>
              </a:ext>
            </a:extLst>
          </p:cNvPr>
          <p:cNvSpPr/>
          <p:nvPr/>
        </p:nvSpPr>
        <p:spPr>
          <a:xfrm>
            <a:off x="8896705" y="6093261"/>
            <a:ext cx="2759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Европейская болотная </a:t>
            </a:r>
          </a:p>
          <a:p>
            <a:pPr algn="ctr"/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черепаха</a:t>
            </a:r>
            <a:r>
              <a:rPr lang="ru-RU" b="0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11276" name="Picture 12" descr="Ð§ÐµÑÐµÐ¿Ð°ÑÐ° Ð±Ð¸ÑÑÐ° (Ð½Ð°ÑÑÐ¾ÑÑÐ°Ñ ÐºÐ°ÑÐµÑÑÐ°) Eretmochelys imbricata">
            <a:extLst>
              <a:ext uri="{FF2B5EF4-FFF2-40B4-BE49-F238E27FC236}">
                <a16:creationId xmlns:a16="http://schemas.microsoft.com/office/drawing/2014/main" id="{BABE85B9-E86E-4948-8E9F-A9A8A24A8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96" y="3897487"/>
            <a:ext cx="3228807" cy="2257615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6D9340-6960-43CD-8F04-D0F40BE200EC}"/>
              </a:ext>
            </a:extLst>
          </p:cNvPr>
          <p:cNvSpPr/>
          <p:nvPr/>
        </p:nvSpPr>
        <p:spPr>
          <a:xfrm>
            <a:off x="5325037" y="6206900"/>
            <a:ext cx="1907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Черепаха </a:t>
            </a:r>
            <a:r>
              <a:rPr lang="ru-RU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бисса</a:t>
            </a:r>
            <a:endParaRPr lang="ru-RU" b="1" i="0" dirty="0">
              <a:solidFill>
                <a:schemeClr val="accent2">
                  <a:lumMod val="50000"/>
                </a:schemeClr>
              </a:solidFill>
              <a:effectLst/>
              <a:latin typeface="Century" panose="02040604050505020304" pitchFamily="18" charset="0"/>
            </a:endParaRPr>
          </a:p>
          <a:p>
            <a:r>
              <a:rPr lang="ru-RU" b="1" i="0" dirty="0">
                <a:solidFill>
                  <a:srgbClr val="666666"/>
                </a:solidFill>
                <a:effectLst/>
                <a:latin typeface="Roboto Condensed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04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etstwins.ru/wp-content/uploads/2017/03/%D0%A1%D1%80%D0%B5%D0%B4%D0%BD%D0%B5%D0%B0%D0%B7%D0%B8%D0%B0%D1%82%D1%81%D0%BA%D0%B8%D0%B9-%D0%B2%D0%B8%D0%B4.jpg">
            <a:extLst>
              <a:ext uri="{FF2B5EF4-FFF2-40B4-BE49-F238E27FC236}">
                <a16:creationId xmlns:a16="http://schemas.microsoft.com/office/drawing/2014/main" id="{58E72627-8598-4C22-8492-5D4F85373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46" y="583562"/>
            <a:ext cx="3314888" cy="2331471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EFB64D-761A-463B-8D80-1FFBB04EFF5B}"/>
              </a:ext>
            </a:extLst>
          </p:cNvPr>
          <p:cNvSpPr/>
          <p:nvPr/>
        </p:nvSpPr>
        <p:spPr>
          <a:xfrm>
            <a:off x="844402" y="2545701"/>
            <a:ext cx="25923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entury" panose="020406040505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entury" panose="020406040505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Среднеазиатский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вид</a:t>
            </a:r>
          </a:p>
        </p:txBody>
      </p:sp>
      <p:pic>
        <p:nvPicPr>
          <p:cNvPr id="6148" name="Picture 4" descr="http://petstwins.ru/wp-content/uploads/2017/03/%D0%A1%D1%80%D0%B5%D0%B4%D0%B8%D0%B7%D0%B5%D0%BC%D0%BD%D0%BE%D0%BC%D0%BE%D1%80%D1%81%D0%BA%D0%B0%D1%8F-%D1%80%D0%B5%D0%BF%D1%82%D0%B8%D0%BB%D0%B8%D1%8F.jpg">
            <a:extLst>
              <a:ext uri="{FF2B5EF4-FFF2-40B4-BE49-F238E27FC236}">
                <a16:creationId xmlns:a16="http://schemas.microsoft.com/office/drawing/2014/main" id="{686215CE-9B19-4993-8418-589C1FAD0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148" y="449255"/>
            <a:ext cx="3255717" cy="2271516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F7E47A-BF38-4CD7-9007-17B24F1982D6}"/>
              </a:ext>
            </a:extLst>
          </p:cNvPr>
          <p:cNvSpPr/>
          <p:nvPr/>
        </p:nvSpPr>
        <p:spPr>
          <a:xfrm>
            <a:off x="8387656" y="2545701"/>
            <a:ext cx="35573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entury" panose="020406040505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Средиземноморская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рептилия</a:t>
            </a:r>
          </a:p>
        </p:txBody>
      </p:sp>
      <p:pic>
        <p:nvPicPr>
          <p:cNvPr id="6150" name="Picture 6" descr="http://petstwins.ru/wp-content/uploads/2017/03/%D0%95%D0%B3%D0%B8%D0%BF%D0%B5%D1%82%D1%81%D0%BA%D0%B8%D0%B9-%D0%B2%D0%B8%D0%B4.jpg">
            <a:extLst>
              <a:ext uri="{FF2B5EF4-FFF2-40B4-BE49-F238E27FC236}">
                <a16:creationId xmlns:a16="http://schemas.microsoft.com/office/drawing/2014/main" id="{58FB4FE1-3D42-4E74-8E7B-562BA348A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93" y="3917065"/>
            <a:ext cx="3313971" cy="2357368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D9371D1-F185-4FE3-9E3C-B097AFA8B80F}"/>
              </a:ext>
            </a:extLst>
          </p:cNvPr>
          <p:cNvSpPr/>
          <p:nvPr/>
        </p:nvSpPr>
        <p:spPr>
          <a:xfrm>
            <a:off x="1050590" y="6350416"/>
            <a:ext cx="1952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Microsoft YaHei UI Light" panose="020B0502040204020203" pitchFamily="34" charset="-122"/>
                <a:cs typeface="+mn-cs"/>
              </a:rPr>
              <a:t>Египетский вид</a:t>
            </a:r>
          </a:p>
        </p:txBody>
      </p:sp>
      <p:pic>
        <p:nvPicPr>
          <p:cNvPr id="6152" name="Picture 8" descr="http://petstwins.ru/wp-content/uploads/2017/03/%D0%91%D0%B0%D0%BB%D0%BA%D0%B0%D0%BD%D1%81%D0%BA%D0%B0%D1%8F-%D1%80%D0%B5%D0%BF%D1%82%D0%B8%D0%BB%D0%B8%D1%8F.png">
            <a:extLst>
              <a:ext uri="{FF2B5EF4-FFF2-40B4-BE49-F238E27FC236}">
                <a16:creationId xmlns:a16="http://schemas.microsoft.com/office/drawing/2014/main" id="{A4C1DB93-E3B4-4836-AB7D-1A833E107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70" y="255365"/>
            <a:ext cx="3229644" cy="2271516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2B3F4E-1D07-443E-ABD6-B58F297AAFAA}"/>
              </a:ext>
            </a:extLst>
          </p:cNvPr>
          <p:cNvSpPr/>
          <p:nvPr/>
        </p:nvSpPr>
        <p:spPr>
          <a:xfrm>
            <a:off x="4899414" y="2545701"/>
            <a:ext cx="2651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Балканская рептилия</a:t>
            </a:r>
          </a:p>
        </p:txBody>
      </p:sp>
      <p:pic>
        <p:nvPicPr>
          <p:cNvPr id="6154" name="Picture 10" descr="http://petstwins.ru/wp-content/uploads/2017/03/%D0%91%D0%BE%D0%BB%D0%BE%D1%82%D0%BD%D0%B0%D1%8F-%D1%87%D0%B5%D1%80%D0%B5%D0%BF%D0%B0%D1%85%D0%B0-%D0%B2%D0%B8%D0%B4.jpg">
            <a:extLst>
              <a:ext uri="{FF2B5EF4-FFF2-40B4-BE49-F238E27FC236}">
                <a16:creationId xmlns:a16="http://schemas.microsoft.com/office/drawing/2014/main" id="{C32ECA6D-E8EE-48BB-9268-908A71114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002" y="3441511"/>
            <a:ext cx="3222512" cy="2331471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6D5965C-0A85-4392-91BB-651779761957}"/>
              </a:ext>
            </a:extLst>
          </p:cNvPr>
          <p:cNvSpPr/>
          <p:nvPr/>
        </p:nvSpPr>
        <p:spPr>
          <a:xfrm>
            <a:off x="5228030" y="6371750"/>
            <a:ext cx="2323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Болотная черепаха</a:t>
            </a:r>
          </a:p>
        </p:txBody>
      </p:sp>
      <p:pic>
        <p:nvPicPr>
          <p:cNvPr id="6156" name="Picture 12" descr="http://petstwins.ru/wp-content/uploads/2017/03/%D0%9A%D1%80%D0%B0%D1%81%D0%BD%D0%BE%D1%83%D1%85%D0%B8%D0%B5-%D1%87%D0%B5%D1%80%D0%B5%D0%BF%D0%B0%D1%85%D0%B8-%D0%B2%D0%B8%D0%B4%D1%8B.jpg">
            <a:extLst>
              <a:ext uri="{FF2B5EF4-FFF2-40B4-BE49-F238E27FC236}">
                <a16:creationId xmlns:a16="http://schemas.microsoft.com/office/drawing/2014/main" id="{C508B263-3E15-4308-84C5-93084E010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521" y="3917065"/>
            <a:ext cx="3231653" cy="2258239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0A6A48-D3B8-4907-B369-985D0DFBD5DD}"/>
              </a:ext>
            </a:extLst>
          </p:cNvPr>
          <p:cNvSpPr/>
          <p:nvPr/>
        </p:nvSpPr>
        <p:spPr>
          <a:xfrm>
            <a:off x="9079834" y="6350416"/>
            <a:ext cx="26430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Красноухие черепахи</a:t>
            </a:r>
          </a:p>
        </p:txBody>
      </p:sp>
    </p:spTree>
    <p:extLst>
      <p:ext uri="{BB962C8B-B14F-4D97-AF65-F5344CB8AC3E}">
        <p14:creationId xmlns:p14="http://schemas.microsoft.com/office/powerpoint/2010/main" val="121196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tstwins.ru/wp-content/uploads/2017/03/%D0%9A%D0%B8%D1%82%D0%B0%D0%B9%D1%81%D0%BA%D0%B8%D0%B9-%D1%82%D1%80%D0%B8%D0%BE%D0%BD%D0%B8%D0%BA%D1%81.jpg">
            <a:extLst>
              <a:ext uri="{FF2B5EF4-FFF2-40B4-BE49-F238E27FC236}">
                <a16:creationId xmlns:a16="http://schemas.microsoft.com/office/drawing/2014/main" id="{C8435321-840C-47A3-B493-54B3AC70F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95" y="206371"/>
            <a:ext cx="3426704" cy="2570028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D5E857-50A7-4B31-9DD7-54B531FCC6AD}"/>
              </a:ext>
            </a:extLst>
          </p:cNvPr>
          <p:cNvSpPr/>
          <p:nvPr/>
        </p:nvSpPr>
        <p:spPr>
          <a:xfrm>
            <a:off x="849329" y="2766461"/>
            <a:ext cx="2496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Китайский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трионикс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entury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172" name="Picture 4" descr="http://petstwins.ru/wp-content/uploads/2017/03/%D0%9A%D0%B0%D1%81%D0%BF%D0%B8%D0%B9%D1%81%D0%BA%D0%B0%D1%8F-%D1%87%D0%B5%D1%80%D0%B5%D0%BF%D0%B0%D1%85%D0%B0.jpg">
            <a:extLst>
              <a:ext uri="{FF2B5EF4-FFF2-40B4-BE49-F238E27FC236}">
                <a16:creationId xmlns:a16="http://schemas.microsoft.com/office/drawing/2014/main" id="{35C2B5C3-81C4-45CF-AE23-FB8ADF1E3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307" y="177712"/>
            <a:ext cx="3456573" cy="2588749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149D3B-D352-4349-B695-E176DD2FB28D}"/>
              </a:ext>
            </a:extLst>
          </p:cNvPr>
          <p:cNvSpPr/>
          <p:nvPr/>
        </p:nvSpPr>
        <p:spPr>
          <a:xfrm>
            <a:off x="8745485" y="2766461"/>
            <a:ext cx="2597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Каспийская черепаха</a:t>
            </a:r>
          </a:p>
        </p:txBody>
      </p:sp>
      <p:pic>
        <p:nvPicPr>
          <p:cNvPr id="7174" name="Picture 6" descr="http://petstwins.ru/wp-content/uploads/2017/03/%D0%9C%D1%83%D1%81%D0%BA%D1%83%D1%81%D0%BD%D0%B0%D1%8F-%D0%BF%D0%BE%D1%80%D0%BE%D0%B4%D0%B0.jpg">
            <a:extLst>
              <a:ext uri="{FF2B5EF4-FFF2-40B4-BE49-F238E27FC236}">
                <a16:creationId xmlns:a16="http://schemas.microsoft.com/office/drawing/2014/main" id="{9206ADAE-95CA-408F-B58F-0A1C71A0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101" y="196433"/>
            <a:ext cx="3426704" cy="2570028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907526-0251-46EE-9E54-AD61D5B984B9}"/>
              </a:ext>
            </a:extLst>
          </p:cNvPr>
          <p:cNvSpPr/>
          <p:nvPr/>
        </p:nvSpPr>
        <p:spPr>
          <a:xfrm>
            <a:off x="4984838" y="2776399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Мускусная порода</a:t>
            </a:r>
          </a:p>
        </p:txBody>
      </p:sp>
      <p:pic>
        <p:nvPicPr>
          <p:cNvPr id="7176" name="Picture 8" descr="http://petstwins.ru/wp-content/uploads/2017/03/%D0%98%D0%BB%D0%BE%D0%B2%D0%B0%D1%8F-%D0%B8%D0%BB%D0%B8-%D0%B3%D0%BE%D0%BB%D0%BE%D0%B2%D0%B0%D1%81%D1%82%D0%B0%D1%8F-%D1%87%D0%B5%D1%80%D0%B5%D0%BF%D0%B0%D1%85%D0%B0.jpg">
            <a:extLst>
              <a:ext uri="{FF2B5EF4-FFF2-40B4-BE49-F238E27FC236}">
                <a16:creationId xmlns:a16="http://schemas.microsoft.com/office/drawing/2014/main" id="{646A4696-0411-4C7E-B68A-C936AC86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04" y="3863654"/>
            <a:ext cx="3424316" cy="2568237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4CE9709-DCCC-49DB-8780-EB6CF58465CA}"/>
              </a:ext>
            </a:extLst>
          </p:cNvPr>
          <p:cNvSpPr/>
          <p:nvPr/>
        </p:nvSpPr>
        <p:spPr>
          <a:xfrm>
            <a:off x="256216" y="6421954"/>
            <a:ext cx="3868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Иловая или головастая черепаха</a:t>
            </a:r>
          </a:p>
        </p:txBody>
      </p:sp>
      <p:pic>
        <p:nvPicPr>
          <p:cNvPr id="10" name="Picture 2" descr="http://tot-gallery.ru/images/128879_foto-samoi-bolshoi-cherepahi.jpg">
            <a:extLst>
              <a:ext uri="{FF2B5EF4-FFF2-40B4-BE49-F238E27FC236}">
                <a16:creationId xmlns:a16="http://schemas.microsoft.com/office/drawing/2014/main" id="{8F1AF961-2A6E-4918-8FD1-F449B0CA36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2"/>
          <a:stretch/>
        </p:blipFill>
        <p:spPr bwMode="auto">
          <a:xfrm>
            <a:off x="4393854" y="3863654"/>
            <a:ext cx="3404292" cy="2576689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23950F3-490A-45AB-BC14-102082D68071}"/>
              </a:ext>
            </a:extLst>
          </p:cNvPr>
          <p:cNvSpPr/>
          <p:nvPr/>
        </p:nvSpPr>
        <p:spPr>
          <a:xfrm>
            <a:off x="4809107" y="6406085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Бахромчатая Черепаха</a:t>
            </a:r>
          </a:p>
        </p:txBody>
      </p:sp>
      <p:pic>
        <p:nvPicPr>
          <p:cNvPr id="7178" name="Picture 10" descr="https://nashzeleniymir.ru/wp-content/uploads/2016/06/%D0%A4%D0%BE%D1%82%D0%BE-%D1%87%D0%B5%D1%80%D0%B5%D0%BF%D0%B0%D1%85%D0%B8-%D0%B1%D0%B5%D0%B7-%D0%BF%D0%B0%D0%BD%D1%86%D0%B8%D1%80%D1%8F-%D0%BC%D1%8F%D0%B3%D0%BA%D0%BE%D1%82%D0%B5%D0%BB%D0%B0%D1%8F-%D1%87%D0%B5%D1%80%D0%B5%D0%BF%D0%B0%D1%85%D0%B0-%D0%A1%D0%B2%D0%B0%D0%B9%D0%BD%D0%BE.jpg">
            <a:extLst>
              <a:ext uri="{FF2B5EF4-FFF2-40B4-BE49-F238E27FC236}">
                <a16:creationId xmlns:a16="http://schemas.microsoft.com/office/drawing/2014/main" id="{2AE88288-A7D5-47C1-BEE6-779D519F1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244" y="3833204"/>
            <a:ext cx="3451667" cy="2588750"/>
          </a:xfrm>
          <a:prstGeom prst="rect">
            <a:avLst/>
          </a:prstGeom>
          <a:ln w="38100" cap="sq">
            <a:solidFill>
              <a:srgbClr val="EC772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388B2F-2D97-4A7C-8464-05AA02CBD0BE}"/>
              </a:ext>
            </a:extLst>
          </p:cNvPr>
          <p:cNvSpPr txBox="1"/>
          <p:nvPr/>
        </p:nvSpPr>
        <p:spPr>
          <a:xfrm>
            <a:off x="8268750" y="6370630"/>
            <a:ext cx="3488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Мягкотелая черепаха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Свайно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entury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79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otvet.imgsmail.ru/download/1dbe085c550a63999d3853c2ad6b7336_i-6384.jpg">
            <a:extLst>
              <a:ext uri="{FF2B5EF4-FFF2-40B4-BE49-F238E27FC236}">
                <a16:creationId xmlns:a16="http://schemas.microsoft.com/office/drawing/2014/main" id="{526FFBCA-2231-4542-9457-515A78994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086" y="260049"/>
            <a:ext cx="6308271" cy="630827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197D65-8566-4136-8142-1A5DD3325F1C}"/>
              </a:ext>
            </a:extLst>
          </p:cNvPr>
          <p:cNvSpPr/>
          <p:nvPr/>
        </p:nvSpPr>
        <p:spPr>
          <a:xfrm>
            <a:off x="317634" y="1722922"/>
            <a:ext cx="513989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Черепахи одни из самых древних обитателей Земли, которые появились на планете еще до появления людей. В дикой природе они любят жить в тропиках, а также в областях с умеренным климатом. Рептилии могут жить как в воде, так и на суше.</a:t>
            </a:r>
          </a:p>
        </p:txBody>
      </p:sp>
      <p:pic>
        <p:nvPicPr>
          <p:cNvPr id="12290" name="Picture 2" descr="http://gifimage.net/wp-content/uploads/2017/10/dancing-turtle-gif-6.gif">
            <a:extLst>
              <a:ext uri="{FF2B5EF4-FFF2-40B4-BE49-F238E27FC236}">
                <a16:creationId xmlns:a16="http://schemas.microsoft.com/office/drawing/2014/main" id="{5BE80C23-8047-408D-990D-E1AB5409B9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938" y="-4427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11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DB1EAF-C579-46C4-BBBB-8398FE4058E8}"/>
              </a:ext>
            </a:extLst>
          </p:cNvPr>
          <p:cNvSpPr/>
          <p:nvPr/>
        </p:nvSpPr>
        <p:spPr>
          <a:xfrm>
            <a:off x="1790299" y="3913093"/>
            <a:ext cx="82296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Черепахи появились на Земле 200 миллионов лет назад, гигантские – 70.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 Среди этих животных существуют гиганты, весящие более 900 кг с размером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карапакса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entury" panose="02040604050505020304" pitchFamily="18" charset="0"/>
              </a:rPr>
              <a:t> 2,5 и более метров, но есть маленькие черепахи, вес тела которых не превышает 125 грамм, а длина панциря всего 9,7-10 см.</a:t>
            </a:r>
          </a:p>
          <a:p>
            <a:pPr algn="ctr"/>
            <a:endParaRPr lang="ru-RU" sz="2400" b="1" i="0" dirty="0">
              <a:solidFill>
                <a:schemeClr val="accent2">
                  <a:lumMod val="50000"/>
                </a:schemeClr>
              </a:solidFill>
              <a:effectLst/>
              <a:latin typeface="Century" panose="02040604050505020304" pitchFamily="18" charset="0"/>
            </a:endParaRPr>
          </a:p>
        </p:txBody>
      </p:sp>
      <p:pic>
        <p:nvPicPr>
          <p:cNvPr id="4" name="Picture 2" descr="https://shkolazhizni.ru/img/content/i165/165321_or.jpg">
            <a:extLst>
              <a:ext uri="{FF2B5EF4-FFF2-40B4-BE49-F238E27FC236}">
                <a16:creationId xmlns:a16="http://schemas.microsoft.com/office/drawing/2014/main" id="{17FB1479-E4AB-4CE2-B693-88FD580608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2"/>
          <a:stretch/>
        </p:blipFill>
        <p:spPr bwMode="auto">
          <a:xfrm>
            <a:off x="3388" y="29185"/>
            <a:ext cx="4783060" cy="40075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ÐÐ°Ð»ÐµÐ½ÑÐºÐ°Ñ ÑÐµÑÐµÐ¿Ð°ÑÐ° ÑÐ¾ÑÐ¾">
            <a:extLst>
              <a:ext uri="{FF2B5EF4-FFF2-40B4-BE49-F238E27FC236}">
                <a16:creationId xmlns:a16="http://schemas.microsoft.com/office/drawing/2014/main" id="{4F7D9F15-C80C-4F5F-8B28-15E93CF5E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32" y="35311"/>
            <a:ext cx="4783060" cy="40075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sunveter.ru/uploads/posts/2017-05/1494322436_reptilii-8.gif">
            <a:extLst>
              <a:ext uri="{FF2B5EF4-FFF2-40B4-BE49-F238E27FC236}">
                <a16:creationId xmlns:a16="http://schemas.microsoft.com/office/drawing/2014/main" id="{A8756FFA-CDF0-4D7D-840D-0895E52CC6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49754"/>
            <a:ext cx="2095154" cy="141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kartinki-vernisazh.ru/_ph/115/1/266528592.jpg">
            <a:extLst>
              <a:ext uri="{FF2B5EF4-FFF2-40B4-BE49-F238E27FC236}">
                <a16:creationId xmlns:a16="http://schemas.microsoft.com/office/drawing/2014/main" id="{437392F6-0640-4131-B654-3D74617354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315" y="1930948"/>
            <a:ext cx="1508550" cy="113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clipartbest.com/cliparts/9Tp/6Ra/9Tp6RaaXc.gif">
            <a:extLst>
              <a:ext uri="{FF2B5EF4-FFF2-40B4-BE49-F238E27FC236}">
                <a16:creationId xmlns:a16="http://schemas.microsoft.com/office/drawing/2014/main" id="{05D581BB-3F4A-4FD5-B079-90EC125AC3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026" y="4885177"/>
            <a:ext cx="2834743" cy="283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justclickit.ru/flash/butterfly/butterfly%20(169).gif">
            <a:extLst>
              <a:ext uri="{FF2B5EF4-FFF2-40B4-BE49-F238E27FC236}">
                <a16:creationId xmlns:a16="http://schemas.microsoft.com/office/drawing/2014/main" id="{C726D4FE-AD07-47DA-BDA1-D092B0FF0A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916" y="716121"/>
            <a:ext cx="1508550" cy="212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http://justclickit.ru/flash/butterfly/butterfly%20(169).gif">
            <a:extLst>
              <a:ext uri="{FF2B5EF4-FFF2-40B4-BE49-F238E27FC236}">
                <a16:creationId xmlns:a16="http://schemas.microsoft.com/office/drawing/2014/main" id="{C183AD27-3408-49A9-8F05-3B6877DFC7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625" y="597989"/>
            <a:ext cx="1508550" cy="212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91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BF56B9-6A10-49CD-85BD-3CD5AECFC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060" y="319489"/>
            <a:ext cx="4017026" cy="30127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C33CB9-3718-46ED-8FED-1DFA2503C3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1966" b="12667"/>
          <a:stretch/>
        </p:blipFill>
        <p:spPr>
          <a:xfrm>
            <a:off x="99454" y="1950705"/>
            <a:ext cx="2804712" cy="27385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6B515E-B24D-457E-AE17-726F5D827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4166" y="2302081"/>
            <a:ext cx="2804711" cy="27385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E3890C-1368-40A6-B18F-0828909CB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7309" y="3130511"/>
            <a:ext cx="2684441" cy="270192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497282-B9BB-4CDB-B49D-1B170686A7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0452" y="3671376"/>
            <a:ext cx="2684441" cy="270192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A170FA-5314-4DDB-A47E-7FE9F526A56C}"/>
              </a:ext>
            </a:extLst>
          </p:cNvPr>
          <p:cNvSpPr/>
          <p:nvPr/>
        </p:nvSpPr>
        <p:spPr>
          <a:xfrm>
            <a:off x="206106" y="319489"/>
            <a:ext cx="76709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chemeClr val="accent2">
                    <a:lumMod val="50000"/>
                  </a:schemeClr>
                </a:solidFill>
                <a:effectLst/>
                <a:latin typeface="Century" panose="02040604050505020304" pitchFamily="18" charset="0"/>
              </a:rPr>
              <a:t>В зависимости от вида количество отложенных яиц может быть от 1 до 200. Длительность инкубационного периода колеблется от 2 до 3 месяцев, однако у отдельных видов этот срок может достигать полугода и более. В течение брачного сезона самка черепахи способна сделать несколько кладок.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65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0">
        <p14:ripple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333</Words>
  <Application>Microsoft Office PowerPoint</Application>
  <PresentationFormat>Широкоэкранный</PresentationFormat>
  <Paragraphs>46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Microsoft YaHei UI Light</vt:lpstr>
      <vt:lpstr>Arial</vt:lpstr>
      <vt:lpstr>Calibri</vt:lpstr>
      <vt:lpstr>Calibri Light</vt:lpstr>
      <vt:lpstr>Century</vt:lpstr>
      <vt:lpstr>Roboto Condensed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Vyacheslav Filippov</dc:creator>
  <cp:lastModifiedBy>User</cp:lastModifiedBy>
  <cp:revision>37</cp:revision>
  <dcterms:created xsi:type="dcterms:W3CDTF">2018-04-28T17:13:02Z</dcterms:created>
  <dcterms:modified xsi:type="dcterms:W3CDTF">2022-05-16T09:37:18Z</dcterms:modified>
</cp:coreProperties>
</file>