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9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20.xml" ContentType="application/vnd.openxmlformats-officedocument.theme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theme/theme21.xml" ContentType="application/vnd.openxmlformats-officedocument.theme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theme/theme22.xml" ContentType="application/vnd.openxmlformats-officedocument.theme+xml"/>
  <Override PartName="/ppt/theme/theme2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96" r:id="rId3"/>
    <p:sldMasterId id="2147483708" r:id="rId4"/>
    <p:sldMasterId id="2147483816" r:id="rId5"/>
    <p:sldMasterId id="2147483828" r:id="rId6"/>
    <p:sldMasterId id="2147483840" r:id="rId7"/>
    <p:sldMasterId id="2147483852" r:id="rId8"/>
    <p:sldMasterId id="2147483864" r:id="rId9"/>
    <p:sldMasterId id="2147483888" r:id="rId10"/>
    <p:sldMasterId id="2147483912" r:id="rId11"/>
    <p:sldMasterId id="2147483924" r:id="rId12"/>
    <p:sldMasterId id="2147483936" r:id="rId13"/>
    <p:sldMasterId id="2147483948" r:id="rId14"/>
    <p:sldMasterId id="2147483996" r:id="rId15"/>
    <p:sldMasterId id="2147484008" r:id="rId16"/>
    <p:sldMasterId id="2147484020" r:id="rId17"/>
    <p:sldMasterId id="2147484032" r:id="rId18"/>
    <p:sldMasterId id="2147484056" r:id="rId19"/>
    <p:sldMasterId id="2147484068" r:id="rId20"/>
    <p:sldMasterId id="2147484080" r:id="rId21"/>
    <p:sldMasterId id="2147484092" r:id="rId22"/>
  </p:sldMasterIdLst>
  <p:notesMasterIdLst>
    <p:notesMasterId r:id="rId59"/>
  </p:notesMasterIdLst>
  <p:sldIdLst>
    <p:sldId id="313" r:id="rId23"/>
    <p:sldId id="315" r:id="rId24"/>
    <p:sldId id="316" r:id="rId25"/>
    <p:sldId id="314" r:id="rId26"/>
    <p:sldId id="317" r:id="rId27"/>
    <p:sldId id="283" r:id="rId28"/>
    <p:sldId id="284" r:id="rId29"/>
    <p:sldId id="298" r:id="rId30"/>
    <p:sldId id="299" r:id="rId31"/>
    <p:sldId id="285" r:id="rId32"/>
    <p:sldId id="320" r:id="rId33"/>
    <p:sldId id="323" r:id="rId34"/>
    <p:sldId id="265" r:id="rId35"/>
    <p:sldId id="273" r:id="rId36"/>
    <p:sldId id="286" r:id="rId37"/>
    <p:sldId id="287" r:id="rId38"/>
    <p:sldId id="289" r:id="rId39"/>
    <p:sldId id="322" r:id="rId40"/>
    <p:sldId id="305" r:id="rId41"/>
    <p:sldId id="311" r:id="rId42"/>
    <p:sldId id="303" r:id="rId43"/>
    <p:sldId id="304" r:id="rId44"/>
    <p:sldId id="300" r:id="rId45"/>
    <p:sldId id="291" r:id="rId46"/>
    <p:sldId id="292" r:id="rId47"/>
    <p:sldId id="301" r:id="rId48"/>
    <p:sldId id="306" r:id="rId49"/>
    <p:sldId id="293" r:id="rId50"/>
    <p:sldId id="269" r:id="rId51"/>
    <p:sldId id="270" r:id="rId52"/>
    <p:sldId id="271" r:id="rId53"/>
    <p:sldId id="263" r:id="rId54"/>
    <p:sldId id="324" r:id="rId55"/>
    <p:sldId id="325" r:id="rId56"/>
    <p:sldId id="327" r:id="rId57"/>
    <p:sldId id="326" r:id="rId5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55" autoAdjust="0"/>
    <p:restoredTop sz="90791" autoAdjust="0"/>
  </p:normalViewPr>
  <p:slideViewPr>
    <p:cSldViewPr>
      <p:cViewPr>
        <p:scale>
          <a:sx n="100" d="100"/>
          <a:sy n="100" d="100"/>
        </p:scale>
        <p:origin x="-636" y="60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4.xml"/><Relationship Id="rId39" Type="http://schemas.openxmlformats.org/officeDocument/2006/relationships/slide" Target="slides/slide17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12.xml"/><Relationship Id="rId42" Type="http://schemas.openxmlformats.org/officeDocument/2006/relationships/slide" Target="slides/slide20.xml"/><Relationship Id="rId47" Type="http://schemas.openxmlformats.org/officeDocument/2006/relationships/slide" Target="slides/slide25.xml"/><Relationship Id="rId50" Type="http://schemas.openxmlformats.org/officeDocument/2006/relationships/slide" Target="slides/slide28.xml"/><Relationship Id="rId55" Type="http://schemas.openxmlformats.org/officeDocument/2006/relationships/slide" Target="slides/slide33.xml"/><Relationship Id="rId63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" Target="slides/slide7.xml"/><Relationship Id="rId41" Type="http://schemas.openxmlformats.org/officeDocument/2006/relationships/slide" Target="slides/slide19.xml"/><Relationship Id="rId54" Type="http://schemas.openxmlformats.org/officeDocument/2006/relationships/slide" Target="slides/slide32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2.xml"/><Relationship Id="rId32" Type="http://schemas.openxmlformats.org/officeDocument/2006/relationships/slide" Target="slides/slide10.xml"/><Relationship Id="rId37" Type="http://schemas.openxmlformats.org/officeDocument/2006/relationships/slide" Target="slides/slide15.xml"/><Relationship Id="rId40" Type="http://schemas.openxmlformats.org/officeDocument/2006/relationships/slide" Target="slides/slide18.xml"/><Relationship Id="rId45" Type="http://schemas.openxmlformats.org/officeDocument/2006/relationships/slide" Target="slides/slide23.xml"/><Relationship Id="rId53" Type="http://schemas.openxmlformats.org/officeDocument/2006/relationships/slide" Target="slides/slide31.xml"/><Relationship Id="rId58" Type="http://schemas.openxmlformats.org/officeDocument/2006/relationships/slide" Target="slides/slide36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1.xml"/><Relationship Id="rId28" Type="http://schemas.openxmlformats.org/officeDocument/2006/relationships/slide" Target="slides/slide6.xml"/><Relationship Id="rId36" Type="http://schemas.openxmlformats.org/officeDocument/2006/relationships/slide" Target="slides/slide14.xml"/><Relationship Id="rId49" Type="http://schemas.openxmlformats.org/officeDocument/2006/relationships/slide" Target="slides/slide27.xml"/><Relationship Id="rId57" Type="http://schemas.openxmlformats.org/officeDocument/2006/relationships/slide" Target="slides/slide35.xml"/><Relationship Id="rId61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9.xml"/><Relationship Id="rId44" Type="http://schemas.openxmlformats.org/officeDocument/2006/relationships/slide" Target="slides/slide22.xml"/><Relationship Id="rId52" Type="http://schemas.openxmlformats.org/officeDocument/2006/relationships/slide" Target="slides/slide30.xml"/><Relationship Id="rId6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" Target="slides/slide5.xml"/><Relationship Id="rId30" Type="http://schemas.openxmlformats.org/officeDocument/2006/relationships/slide" Target="slides/slide8.xml"/><Relationship Id="rId35" Type="http://schemas.openxmlformats.org/officeDocument/2006/relationships/slide" Target="slides/slide13.xml"/><Relationship Id="rId43" Type="http://schemas.openxmlformats.org/officeDocument/2006/relationships/slide" Target="slides/slide21.xml"/><Relationship Id="rId48" Type="http://schemas.openxmlformats.org/officeDocument/2006/relationships/slide" Target="slides/slide26.xml"/><Relationship Id="rId56" Type="http://schemas.openxmlformats.org/officeDocument/2006/relationships/slide" Target="slides/slide34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9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3.xml"/><Relationship Id="rId33" Type="http://schemas.openxmlformats.org/officeDocument/2006/relationships/slide" Target="slides/slide11.xml"/><Relationship Id="rId38" Type="http://schemas.openxmlformats.org/officeDocument/2006/relationships/slide" Target="slides/slide16.xml"/><Relationship Id="rId46" Type="http://schemas.openxmlformats.org/officeDocument/2006/relationships/slide" Target="slides/slide24.xml"/><Relationship Id="rId5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920364-5328-4355-9FDA-92D7AF83DBFF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3E621F-1815-4C86-98A1-A48409EAF1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26010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3E621F-1815-4C86-98A1-A48409EAF17E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63306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06FAA3-FC6C-4D9C-958A-39EF67908CF7}" type="slidenum">
              <a:rPr lang="ru-RU">
                <a:solidFill>
                  <a:prstClr val="black"/>
                </a:solidFill>
              </a:rPr>
              <a:pPr/>
              <a:t>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9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05A6C823-6135-48EC-A737-BEB02C5983FA}" type="slidenum">
              <a:rPr lang="ru-RU" altLang="ru-RU">
                <a:solidFill>
                  <a:prstClr val="black"/>
                </a:solidFill>
                <a:latin typeface="Trebuchet MS" pitchFamily="34" charset="0"/>
              </a:rPr>
              <a:pPr/>
              <a:t>30</a:t>
            </a:fld>
            <a:endParaRPr lang="ru-RU" altLang="ru-RU">
              <a:solidFill>
                <a:prstClr val="black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16.05.2022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5057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16.05.2022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99305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311562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7704706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629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135553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16949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271894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57025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353750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7957160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20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16.05.2022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3237769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25822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7484632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295903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5297616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06927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368519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018396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4585248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424844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3600349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2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5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28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40" name="Rectangle 114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1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2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9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37" name="Rectangle 84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8" name="Rectangle 85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9" name="Rectangle 113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30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34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5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6" name="Rectangle 80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31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" name="Freeform 44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50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51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Hexagon 52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2" name="Hexagon 53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3" name="Hexagon 54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4" name="Hexagon 55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5" name="Hexagon 56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6" name="Freeform 57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" name="Hexagon 58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9" name="Hexagon 60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0" name="Hexagon 61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1" name="Hexagon 62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2" name="Hexagon 63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3" name="Hexagon 64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4" name="Hexagon 65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5" name="Hexagon 66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6" name="Freeform 67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7" name="Freeform 68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43" name="Rectangle 45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4" name="Rectangle 46"/>
          <p:cNvSpPr/>
          <p:nvPr/>
        </p:nvSpPr>
        <p:spPr>
          <a:xfrm>
            <a:off x="4649788" y="-22225"/>
            <a:ext cx="3505200" cy="23129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5" name="Rectangle 49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6" name="Rectangle 88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7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688" y="1516063"/>
            <a:ext cx="2133600" cy="752475"/>
          </a:xfrm>
        </p:spPr>
        <p:txBody>
          <a:bodyPr anchor="b"/>
          <a:lstStyle>
            <a:lvl1pPr algn="l">
              <a:defRPr sz="2400"/>
            </a:lvl1pPr>
          </a:lstStyle>
          <a:p>
            <a:pPr>
              <a:defRPr/>
            </a:pPr>
            <a:fld id="{F5756C12-5E89-44F0-8B48-62DAE903A5E2}" type="datetimeFigureOut">
              <a:rPr lang="ru-RU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4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838" y="5719763"/>
            <a:ext cx="283051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94C600"/>
              </a:solidFill>
            </a:endParaRPr>
          </a:p>
        </p:txBody>
      </p:sp>
      <p:sp>
        <p:nvSpPr>
          <p:cNvPr id="4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788" y="5719763"/>
            <a:ext cx="642937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FF3A9B4B-0368-44F7-9AAA-6E9B24CEF070}" type="slidenum">
              <a:rPr lang="ru-RU">
                <a:solidFill>
                  <a:srgbClr val="94C6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94C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452579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782210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958586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147659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9518992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873221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444621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116580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5117832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499552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7649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52CDFC-1293-48E2-8C25-C88C86D600C2}" type="datetimeFigureOut">
              <a:rPr lang="ru-RU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94C6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33594A-87CF-4234-AD96-8A192A7220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2349831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86895092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3416881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628588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20961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010971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585700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519832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5191853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47590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9736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DF6010-80FF-43EA-87D5-F36DD3A1EF98}" type="datetimeFigureOut">
              <a:rPr lang="ru-RU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94C6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0E8D2-9C7A-41EC-9D0B-81BF05A85B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7284199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443080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958641606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2178487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38753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8840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9765469"/>
      </p:ext>
    </p:extLst>
  </p:cSld>
  <p:clrMapOvr>
    <a:masterClrMapping/>
  </p:clrMapOvr>
  <p:transition>
    <p:dissolve/>
  </p:transition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81393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6975118"/>
      </p:ext>
    </p:extLst>
  </p:cSld>
  <p:clrMapOvr>
    <a:masterClrMapping/>
  </p:clrMapOvr>
  <p:transition>
    <p:dissolve/>
  </p:transition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203667"/>
      </p:ext>
    </p:extLst>
  </p:cSld>
  <p:clrMapOvr>
    <a:masterClrMapping/>
  </p:clrMapOvr>
  <p:transition>
    <p:dissolve/>
  </p:transition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573542"/>
      </p:ext>
    </p:extLst>
  </p:cSld>
  <p:clrMapOvr>
    <a:masterClrMapping/>
  </p:clrMapOvr>
  <p:transition>
    <p:dissolv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E15326-C91A-4456-BF7F-6CFF308E5A67}" type="datetimeFigureOut">
              <a:rPr lang="ru-RU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94C600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DB2248-829D-453F-B099-D5066189E3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09804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622215"/>
      </p:ext>
    </p:extLst>
  </p:cSld>
  <p:clrMapOvr>
    <a:masterClrMapping/>
  </p:clrMapOvr>
  <p:transition>
    <p:dissolve/>
  </p:transition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612626"/>
      </p:ext>
    </p:extLst>
  </p:cSld>
  <p:clrMapOvr>
    <a:masterClrMapping/>
  </p:clrMapOvr>
  <p:transition>
    <p:dissolve/>
  </p:transition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8681112"/>
      </p:ext>
    </p:extLst>
  </p:cSld>
  <p:clrMapOvr>
    <a:masterClrMapping/>
  </p:clrMapOvr>
  <p:transition>
    <p:dissolve/>
  </p:transition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106616"/>
      </p:ext>
    </p:extLst>
  </p:cSld>
  <p:clrMapOvr>
    <a:masterClrMapping/>
  </p:clrMapOvr>
  <p:transition>
    <p:dissolve/>
  </p:transition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2082506"/>
      </p:ext>
    </p:extLst>
  </p:cSld>
  <p:clrMapOvr>
    <a:masterClrMapping/>
  </p:clrMapOvr>
  <p:transition>
    <p:dissolve/>
  </p:transition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6908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2154800"/>
      </p:ext>
    </p:extLst>
  </p:cSld>
  <p:clrMapOvr>
    <a:masterClrMapping/>
  </p:clrMapOvr>
  <p:transition>
    <p:dissolve/>
  </p:transition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5052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521965"/>
      </p:ext>
    </p:extLst>
  </p:cSld>
  <p:clrMapOvr>
    <a:masterClrMapping/>
  </p:clrMapOvr>
  <p:transition>
    <p:dissolve/>
  </p:transition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895910"/>
      </p:ext>
    </p:extLst>
  </p:cSld>
  <p:clrMapOvr>
    <a:masterClrMapping/>
  </p:clrMapOvr>
  <p:transition>
    <p:dissolv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352C70-138B-4D18-9DA2-55176467642B}" type="datetimeFigureOut">
              <a:rPr lang="ru-RU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94C600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477B45-B91E-402D-9B2F-DEDF9415D2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0153164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060413"/>
      </p:ext>
    </p:extLst>
  </p:cSld>
  <p:clrMapOvr>
    <a:masterClrMapping/>
  </p:clrMapOvr>
  <p:transition>
    <p:dissolve/>
  </p:transition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873925"/>
      </p:ext>
    </p:extLst>
  </p:cSld>
  <p:clrMapOvr>
    <a:masterClrMapping/>
  </p:clrMapOvr>
  <p:transition>
    <p:dissolve/>
  </p:transition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991593"/>
      </p:ext>
    </p:extLst>
  </p:cSld>
  <p:clrMapOvr>
    <a:masterClrMapping/>
  </p:clrMapOvr>
  <p:transition>
    <p:dissolve/>
  </p:transition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7781371"/>
      </p:ext>
    </p:extLst>
  </p:cSld>
  <p:clrMapOvr>
    <a:masterClrMapping/>
  </p:clrMapOvr>
  <p:transition>
    <p:dissolve/>
  </p:transition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349050"/>
      </p:ext>
    </p:extLst>
  </p:cSld>
  <p:clrMapOvr>
    <a:masterClrMapping/>
  </p:clrMapOvr>
  <p:transition>
    <p:dissolve/>
  </p:transition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045052"/>
      </p:ext>
    </p:extLst>
  </p:cSld>
  <p:clrMapOvr>
    <a:masterClrMapping/>
  </p:clrMapOvr>
  <p:transition>
    <p:dissolve/>
  </p:transition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18238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3324581"/>
      </p:ext>
    </p:extLst>
  </p:cSld>
  <p:clrMapOvr>
    <a:masterClrMapping/>
  </p:clrMapOvr>
  <p:transition>
    <p:dissolve/>
  </p:transition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7923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6324676"/>
      </p:ext>
    </p:extLst>
  </p:cSld>
  <p:clrMapOvr>
    <a:masterClrMapping/>
  </p:clrMapOvr>
  <p:transition>
    <p:dissolv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31B51F-201E-48C1-B499-FAC1912C15CF}" type="datetimeFigureOut">
              <a:rPr lang="ru-RU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94C6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435333-627C-432C-B3C7-370C06ABF7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1258047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129722"/>
      </p:ext>
    </p:extLst>
  </p:cSld>
  <p:clrMapOvr>
    <a:masterClrMapping/>
  </p:clrMapOvr>
  <p:transition>
    <p:dissolve/>
  </p:transition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12476"/>
      </p:ext>
    </p:extLst>
  </p:cSld>
  <p:clrMapOvr>
    <a:masterClrMapping/>
  </p:clrMapOvr>
  <p:transition>
    <p:dissolve/>
  </p:transition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213618"/>
      </p:ext>
    </p:extLst>
  </p:cSld>
  <p:clrMapOvr>
    <a:masterClrMapping/>
  </p:clrMapOvr>
  <p:transition>
    <p:dissolve/>
  </p:transition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844615"/>
      </p:ext>
    </p:extLst>
  </p:cSld>
  <p:clrMapOvr>
    <a:masterClrMapping/>
  </p:clrMapOvr>
  <p:transition>
    <p:dissolve/>
  </p:transition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6790552"/>
      </p:ext>
    </p:extLst>
  </p:cSld>
  <p:clrMapOvr>
    <a:masterClrMapping/>
  </p:clrMapOvr>
  <p:transition>
    <p:dissolve/>
  </p:transition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364318"/>
      </p:ext>
    </p:extLst>
  </p:cSld>
  <p:clrMapOvr>
    <a:masterClrMapping/>
  </p:clrMapOvr>
  <p:transition>
    <p:dissolve/>
  </p:transition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965242"/>
      </p:ext>
    </p:extLst>
  </p:cSld>
  <p:clrMapOvr>
    <a:masterClrMapping/>
  </p:clrMapOvr>
  <p:transition>
    <p:dissolve/>
  </p:transition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2991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154700"/>
      </p:ext>
    </p:extLst>
  </p:cSld>
  <p:clrMapOvr>
    <a:masterClrMapping/>
  </p:clrMapOvr>
  <p:transition>
    <p:dissolve/>
  </p:transition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3820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2FAFF-B39A-4D49-8E97-E58206240717}" type="datetimeFigureOut">
              <a:rPr lang="ru-RU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94C600"/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8E37AB-3D53-4778-8616-303082110E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9429395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5229717"/>
      </p:ext>
    </p:extLst>
  </p:cSld>
  <p:clrMapOvr>
    <a:masterClrMapping/>
  </p:clrMapOvr>
  <p:transition>
    <p:dissolve/>
  </p:transition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7127706"/>
      </p:ext>
    </p:extLst>
  </p:cSld>
  <p:clrMapOvr>
    <a:masterClrMapping/>
  </p:clrMapOvr>
  <p:transition>
    <p:dissolve/>
  </p:transition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7480541"/>
      </p:ext>
    </p:extLst>
  </p:cSld>
  <p:clrMapOvr>
    <a:masterClrMapping/>
  </p:clrMapOvr>
  <p:transition>
    <p:dissolve/>
  </p:transition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885800"/>
      </p:ext>
    </p:extLst>
  </p:cSld>
  <p:clrMapOvr>
    <a:masterClrMapping/>
  </p:clrMapOvr>
  <p:transition>
    <p:dissolve/>
  </p:transition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803690"/>
      </p:ext>
    </p:extLst>
  </p:cSld>
  <p:clrMapOvr>
    <a:masterClrMapping/>
  </p:clrMapOvr>
  <p:transition>
    <p:dissolve/>
  </p:transition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6872313"/>
      </p:ext>
    </p:extLst>
  </p:cSld>
  <p:clrMapOvr>
    <a:masterClrMapping/>
  </p:clrMapOvr>
  <p:transition>
    <p:dissolve/>
  </p:transition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5827796"/>
      </p:ext>
    </p:extLst>
  </p:cSld>
  <p:clrMapOvr>
    <a:masterClrMapping/>
  </p:clrMapOvr>
  <p:transition>
    <p:dissolve/>
  </p:transition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726989"/>
      </p:ext>
    </p:extLst>
  </p:cSld>
  <p:clrMapOvr>
    <a:masterClrMapping/>
  </p:clrMapOvr>
  <p:transition>
    <p:dissolve/>
  </p:transition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7261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989176"/>
      </p:ext>
    </p:extLst>
  </p:cSld>
  <p:clrMapOvr>
    <a:masterClrMapping/>
  </p:clrMapOvr>
  <p:transition>
    <p:dissolv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41" name="Rectangle 83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38" name="Rectangle 80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9" name="Rectangle 81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0" name="Rectangle 82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35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6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7" name="Rectangle 79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32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" name="Freeform 46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49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50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Hexagon 51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3" name="Hexagon 52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4" name="Hexagon 53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5" name="Hexagon 54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6" name="Hexagon 55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" name="Freeform 58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9" name="Hexagon 61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0" name="Hexagon 62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1" name="Hexagon 63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2" name="Hexagon 64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3" name="Hexagon 65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4" name="Hexagon 66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5" name="Hexagon 67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6" name="Hexagon 68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7" name="Freeform 69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8" name="Freeform 70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44" name="Rectangle 45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5" name="Rectangle 56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6" name="Rectangle 57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7" name="Rectangle 60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1337B7-4632-4AFF-9E93-F87A001D035E}" type="datetimeFigureOut">
              <a:rPr lang="ru-RU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49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B3D28-A867-4176-AF4D-B5819392E3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0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94C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444134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25584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835253"/>
      </p:ext>
    </p:extLst>
  </p:cSld>
  <p:clrMapOvr>
    <a:masterClrMapping/>
  </p:clrMapOvr>
  <p:transition>
    <p:dissolve/>
  </p:transition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23523"/>
      </p:ext>
    </p:extLst>
  </p:cSld>
  <p:clrMapOvr>
    <a:masterClrMapping/>
  </p:clrMapOvr>
  <p:transition>
    <p:dissolve/>
  </p:transition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7125276"/>
      </p:ext>
    </p:extLst>
  </p:cSld>
  <p:clrMapOvr>
    <a:masterClrMapping/>
  </p:clrMapOvr>
  <p:transition>
    <p:dissolve/>
  </p:transition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245775"/>
      </p:ext>
    </p:extLst>
  </p:cSld>
  <p:clrMapOvr>
    <a:masterClrMapping/>
  </p:clrMapOvr>
  <p:transition>
    <p:dissolve/>
  </p:transition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1384843"/>
      </p:ext>
    </p:extLst>
  </p:cSld>
  <p:clrMapOvr>
    <a:masterClrMapping/>
  </p:clrMapOvr>
  <p:transition>
    <p:dissolve/>
  </p:transition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4210348"/>
      </p:ext>
    </p:extLst>
  </p:cSld>
  <p:clrMapOvr>
    <a:masterClrMapping/>
  </p:clrMapOvr>
  <p:transition>
    <p:dissolve/>
  </p:transition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3508525"/>
      </p:ext>
    </p:extLst>
  </p:cSld>
  <p:clrMapOvr>
    <a:masterClrMapping/>
  </p:clrMapOvr>
  <p:transition>
    <p:dissolve/>
  </p:transition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239864"/>
      </p:ext>
    </p:extLst>
  </p:cSld>
  <p:clrMapOvr>
    <a:masterClrMapping/>
  </p:clrMapOvr>
  <p:transition>
    <p:dissolve/>
  </p:transition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2848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16.05.2022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62212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41" name="Rectangle 86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38" name="Rectangle 83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9" name="Rectangle 84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0" name="Rectangle 85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35" name="Rectangle 80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6" name="Rectangle 81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7" name="Rectangle 82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32" name="Rectangle 77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Rectangle 78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Rectangle 79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" name="Freeform 45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46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47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48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49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Hexagon 50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3" name="Hexagon 51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4" name="Hexagon 59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5" name="Hexagon 60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6" name="Hexagon 61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" name="Freeform 62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8" name="Hexagon 63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9" name="Hexagon 64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0" name="Hexagon 65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1" name="Hexagon 66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2" name="Hexagon 67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3" name="Hexagon 68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4" name="Hexagon 69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5" name="Hexagon 70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6" name="Hexagon 71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7" name="Freeform 72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8" name="Freeform 73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44" name="Rectangle 93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5" name="Rectangle 100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6" name="Rectangle 101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7" name="Rectangle 104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 rtlCol="0">
            <a:norm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57B54-645E-4CD2-B56D-3C236C3D2662}" type="datetimeFigureOut">
              <a:rPr lang="ru-RU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4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94C600"/>
              </a:solidFill>
            </a:endParaRPr>
          </a:p>
        </p:txBody>
      </p:sp>
      <p:sp>
        <p:nvSpPr>
          <p:cNvPr id="5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DE4F98-F29C-43FE-A392-A1C5D668C5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5154722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515987"/>
      </p:ext>
    </p:extLst>
  </p:cSld>
  <p:clrMapOvr>
    <a:masterClrMapping/>
  </p:clrMapOvr>
  <p:transition>
    <p:dissolve/>
  </p:transition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9851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0904461"/>
      </p:ext>
    </p:extLst>
  </p:cSld>
  <p:clrMapOvr>
    <a:masterClrMapping/>
  </p:clrMapOvr>
  <p:transition>
    <p:dissolve/>
  </p:transition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1709640"/>
      </p:ext>
    </p:extLst>
  </p:cSld>
  <p:clrMapOvr>
    <a:masterClrMapping/>
  </p:clrMapOvr>
  <p:transition>
    <p:dissolve/>
  </p:transition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847696"/>
      </p:ext>
    </p:extLst>
  </p:cSld>
  <p:clrMapOvr>
    <a:masterClrMapping/>
  </p:clrMapOvr>
  <p:transition>
    <p:dissolve/>
  </p:transition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943570"/>
      </p:ext>
    </p:extLst>
  </p:cSld>
  <p:clrMapOvr>
    <a:masterClrMapping/>
  </p:clrMapOvr>
  <p:transition>
    <p:dissolve/>
  </p:transition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599983"/>
      </p:ext>
    </p:extLst>
  </p:cSld>
  <p:clrMapOvr>
    <a:masterClrMapping/>
  </p:clrMapOvr>
  <p:transition>
    <p:dissolve/>
  </p:transition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333134"/>
      </p:ext>
    </p:extLst>
  </p:cSld>
  <p:clrMapOvr>
    <a:masterClrMapping/>
  </p:clrMapOvr>
  <p:transition>
    <p:dissolve/>
  </p:transition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260981"/>
      </p:ext>
    </p:extLst>
  </p:cSld>
  <p:clrMapOvr>
    <a:masterClrMapping/>
  </p:clrMapOvr>
  <p:transition>
    <p:dissolve/>
  </p:transition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991136"/>
      </p:ext>
    </p:extLst>
  </p:cSld>
  <p:clrMapOvr>
    <a:masterClrMapping/>
  </p:clrMapOvr>
  <p:transition>
    <p:dissolv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16C48C-5AEB-4493-96C5-6DD3D89DC787}" type="datetimeFigureOut">
              <a:rPr lang="ru-RU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94C6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D5AFD-5668-4570-A578-2CEC4CB138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8776306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5418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411972"/>
      </p:ext>
    </p:extLst>
  </p:cSld>
  <p:clrMapOvr>
    <a:masterClrMapping/>
  </p:clrMapOvr>
  <p:transition>
    <p:dissolve/>
  </p:transition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5764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459152"/>
      </p:ext>
    </p:extLst>
  </p:cSld>
  <p:clrMapOvr>
    <a:masterClrMapping/>
  </p:clrMapOvr>
  <p:transition>
    <p:dissolve/>
  </p:transition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7206863"/>
      </p:ext>
    </p:extLst>
  </p:cSld>
  <p:clrMapOvr>
    <a:masterClrMapping/>
  </p:clrMapOvr>
  <p:transition>
    <p:dissolve/>
  </p:transition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6422807"/>
      </p:ext>
    </p:extLst>
  </p:cSld>
  <p:clrMapOvr>
    <a:masterClrMapping/>
  </p:clrMapOvr>
  <p:transition>
    <p:dissolve/>
  </p:transition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602031"/>
      </p:ext>
    </p:extLst>
  </p:cSld>
  <p:clrMapOvr>
    <a:masterClrMapping/>
  </p:clrMapOvr>
  <p:transition>
    <p:dissolve/>
  </p:transition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634260"/>
      </p:ext>
    </p:extLst>
  </p:cSld>
  <p:clrMapOvr>
    <a:masterClrMapping/>
  </p:clrMapOvr>
  <p:transition>
    <p:dissolve/>
  </p:transition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0900059"/>
      </p:ext>
    </p:extLst>
  </p:cSld>
  <p:clrMapOvr>
    <a:masterClrMapping/>
  </p:clrMapOvr>
  <p:transition>
    <p:dissolve/>
  </p:transition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784923"/>
      </p:ext>
    </p:extLst>
  </p:cSld>
  <p:clrMapOvr>
    <a:masterClrMapping/>
  </p:clrMapOvr>
  <p:transition>
    <p:dissolv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99BF0E-8C24-4F8C-8635-98B3451CC8D1}" type="datetimeFigureOut">
              <a:rPr lang="ru-RU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94C6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AD25C-90C7-4F78-9E75-28B6CE76A0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7562164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1508"/>
      </p:ext>
    </p:extLst>
  </p:cSld>
  <p:clrMapOvr>
    <a:masterClrMapping/>
  </p:clrMapOvr>
  <p:transition>
    <p:dissolve/>
  </p:transition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24880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84088"/>
      </p:ext>
    </p:extLst>
  </p:cSld>
  <p:clrMapOvr>
    <a:masterClrMapping/>
  </p:clrMapOvr>
  <p:transition>
    <p:dissolve/>
  </p:transition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50636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585247"/>
      </p:ext>
    </p:extLst>
  </p:cSld>
  <p:clrMapOvr>
    <a:masterClrMapping/>
  </p:clrMapOvr>
  <p:transition>
    <p:dissolve/>
  </p:transition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905527"/>
      </p:ext>
    </p:extLst>
  </p:cSld>
  <p:clrMapOvr>
    <a:masterClrMapping/>
  </p:clrMapOvr>
  <p:transition>
    <p:dissolve/>
  </p:transition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7172030"/>
      </p:ext>
    </p:extLst>
  </p:cSld>
  <p:clrMapOvr>
    <a:masterClrMapping/>
  </p:clrMapOvr>
  <p:transition>
    <p:dissolve/>
  </p:transition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1582627"/>
      </p:ext>
    </p:extLst>
  </p:cSld>
  <p:clrMapOvr>
    <a:masterClrMapping/>
  </p:clrMapOvr>
  <p:transition>
    <p:dissolve/>
  </p:transition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567466"/>
      </p:ext>
    </p:extLst>
  </p:cSld>
  <p:clrMapOvr>
    <a:masterClrMapping/>
  </p:clrMapOvr>
  <p:transition>
    <p:dissolve/>
  </p:transition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4256361"/>
      </p:ext>
    </p:extLst>
  </p:cSld>
  <p:clrMapOvr>
    <a:masterClrMapping/>
  </p:clrMapOvr>
  <p:transition>
    <p:dissolv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690070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284438"/>
      </p:ext>
    </p:extLst>
  </p:cSld>
  <p:clrMapOvr>
    <a:masterClrMapping/>
  </p:clrMapOvr>
  <p:transition>
    <p:dissolve/>
  </p:transition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2520093"/>
      </p:ext>
    </p:extLst>
  </p:cSld>
  <p:clrMapOvr>
    <a:masterClrMapping/>
  </p:clrMapOvr>
  <p:transition>
    <p:dissolve/>
  </p:transition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0185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4438420"/>
      </p:ext>
    </p:extLst>
  </p:cSld>
  <p:clrMapOvr>
    <a:masterClrMapping/>
  </p:clrMapOvr>
  <p:transition>
    <p:dissolve/>
  </p:transition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14884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9743036"/>
      </p:ext>
    </p:extLst>
  </p:cSld>
  <p:clrMapOvr>
    <a:masterClrMapping/>
  </p:clrMapOvr>
  <p:transition>
    <p:dissolve/>
  </p:transition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164094"/>
      </p:ext>
    </p:extLst>
  </p:cSld>
  <p:clrMapOvr>
    <a:masterClrMapping/>
  </p:clrMapOvr>
  <p:transition>
    <p:dissolve/>
  </p:transition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510903"/>
      </p:ext>
    </p:extLst>
  </p:cSld>
  <p:clrMapOvr>
    <a:masterClrMapping/>
  </p:clrMapOvr>
  <p:transition>
    <p:dissolve/>
  </p:transition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961877"/>
      </p:ext>
    </p:extLst>
  </p:cSld>
  <p:clrMapOvr>
    <a:masterClrMapping/>
  </p:clrMapOvr>
  <p:transition>
    <p:dissolve/>
  </p:transition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008593"/>
      </p:ext>
    </p:extLst>
  </p:cSld>
  <p:clrMapOvr>
    <a:masterClrMapping/>
  </p:clrMapOvr>
  <p:transition>
    <p:dissolv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801531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600265"/>
      </p:ext>
    </p:extLst>
  </p:cSld>
  <p:clrMapOvr>
    <a:masterClrMapping/>
  </p:clrMapOvr>
  <p:transition>
    <p:dissolve/>
  </p:transition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42293"/>
      </p:ext>
    </p:extLst>
  </p:cSld>
  <p:clrMapOvr>
    <a:masterClrMapping/>
  </p:clrMapOvr>
  <p:transition>
    <p:dissolve/>
  </p:transition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6962845"/>
      </p:ext>
    </p:extLst>
  </p:cSld>
  <p:clrMapOvr>
    <a:masterClrMapping/>
  </p:clrMapOvr>
  <p:transition>
    <p:dissolv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58879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5072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364402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49887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8007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16.05.2022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30725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38859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997283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43830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33814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646544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32804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986182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5966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10078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61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16.05.2022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29081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572522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66792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51023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65382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7460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49861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856141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165716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31888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9997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16.05.2022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711795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92455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878028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10721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11261951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9312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70609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794540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382085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67372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8042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16.05.2022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83403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736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94858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21352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86350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98557882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033571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090026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96143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79733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719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16.05.2022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4414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455080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36176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49591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051016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984290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52320255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60380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42672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10212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103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16.05.2022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18283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15391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07216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69358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76907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225691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81461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40506068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72300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77005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8954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16.05.2022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71515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62181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11419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762305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44245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948511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084520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173545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8501690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853058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8806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9.xml"/><Relationship Id="rId3" Type="http://schemas.openxmlformats.org/officeDocument/2006/relationships/slideLayout" Target="../slideLayouts/slideLayout234.xml"/><Relationship Id="rId7" Type="http://schemas.openxmlformats.org/officeDocument/2006/relationships/slideLayout" Target="../slideLayouts/slideLayout238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33.xml"/><Relationship Id="rId1" Type="http://schemas.openxmlformats.org/officeDocument/2006/relationships/slideLayout" Target="../slideLayouts/slideLayout232.xml"/><Relationship Id="rId6" Type="http://schemas.openxmlformats.org/officeDocument/2006/relationships/slideLayout" Target="../slideLayouts/slideLayout237.xml"/><Relationship Id="rId11" Type="http://schemas.openxmlformats.org/officeDocument/2006/relationships/slideLayout" Target="../slideLayouts/slideLayout242.xml"/><Relationship Id="rId5" Type="http://schemas.openxmlformats.org/officeDocument/2006/relationships/slideLayout" Target="../slideLayouts/slideLayout236.xml"/><Relationship Id="rId10" Type="http://schemas.openxmlformats.org/officeDocument/2006/relationships/slideLayout" Target="../slideLayouts/slideLayout241.xml"/><Relationship Id="rId4" Type="http://schemas.openxmlformats.org/officeDocument/2006/relationships/slideLayout" Target="../slideLayouts/slideLayout235.xml"/><Relationship Id="rId9" Type="http://schemas.openxmlformats.org/officeDocument/2006/relationships/slideLayout" Target="../slideLayouts/slideLayout24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16.05.2022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2315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1869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560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860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442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39301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ransition>
    <p:dissolv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8936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ransition>
    <p:dissolv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7975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</p:sldLayoutIdLst>
  <p:transition>
    <p:dissolv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6484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transition>
    <p:dissolv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87709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transition>
    <p:dissolv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0011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  <p:sldLayoutId id="2147484058" r:id="rId2"/>
    <p:sldLayoutId id="2147484059" r:id="rId3"/>
    <p:sldLayoutId id="2147484060" r:id="rId4"/>
    <p:sldLayoutId id="2147484061" r:id="rId5"/>
    <p:sldLayoutId id="2147484062" r:id="rId6"/>
    <p:sldLayoutId id="2147484063" r:id="rId7"/>
    <p:sldLayoutId id="2147484064" r:id="rId8"/>
    <p:sldLayoutId id="2147484065" r:id="rId9"/>
    <p:sldLayoutId id="2147484066" r:id="rId10"/>
    <p:sldLayoutId id="2147484067" r:id="rId11"/>
  </p:sldLayoutIdLst>
  <p:transition>
    <p:dissolv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41"/>
          <p:cNvGrpSpPr>
            <a:grpSpLocks/>
          </p:cNvGrpSpPr>
          <p:nvPr/>
        </p:nvGrpSpPr>
        <p:grpSpPr bwMode="auto">
          <a:xfrm>
            <a:off x="-304800" y="0"/>
            <a:ext cx="9932988" cy="6858000"/>
            <a:chOff x="-382404" y="0"/>
            <a:chExt cx="9932332" cy="6858000"/>
          </a:xfrm>
        </p:grpSpPr>
        <p:grpSp>
          <p:nvGrpSpPr>
            <p:cNvPr id="1035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58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059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060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2540" y="5035550"/>
              <a:ext cx="9144983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2540" y="3467100"/>
              <a:ext cx="9144983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2540" y="5284788"/>
              <a:ext cx="9144983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6793" y="5132388"/>
              <a:ext cx="6982951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5573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19425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8949" y="159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6524" y="32543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2326" y="53832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3969" y="540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542" y="28495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394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09771" y="54117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8820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443" y="15636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997" y="4056063"/>
              <a:ext cx="1242931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997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375"/>
            <a:ext cx="8229600" cy="618648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4560888" y="-22225"/>
            <a:ext cx="3679825" cy="700088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30" name="Title Placeholder 1"/>
          <p:cNvSpPr>
            <a:spLocks noGrp="1"/>
          </p:cNvSpPr>
          <p:nvPr>
            <p:ph type="title"/>
          </p:nvPr>
        </p:nvSpPr>
        <p:spPr bwMode="auto">
          <a:xfrm>
            <a:off x="1042988" y="1027113"/>
            <a:ext cx="702468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3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42988" y="2324100"/>
            <a:ext cx="6777037" cy="350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575" y="2238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6A6C87E-6BC4-4663-8263-5312EBE125B3}" type="datetimeFigureOut">
              <a:rPr lang="ru-RU">
                <a:latin typeface="Trebuchet MS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16.05.2022</a:t>
            </a:fld>
            <a:endParaRPr lang="ru-RU">
              <a:latin typeface="Trebuchet MS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850" y="5851525"/>
            <a:ext cx="350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94C600"/>
              </a:solidFill>
              <a:latin typeface="Trebuchet MS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788" y="223838"/>
            <a:ext cx="13319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FC9EF96-F7FC-4812-B38C-23A970FD0B0F}" type="slidenum">
              <a:rPr lang="ru-RU">
                <a:latin typeface="Trebuchet MS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884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395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3255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2080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</p:sldLayoutIdLst>
  <p:transition>
    <p:dissolv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5095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1" r:id="rId1"/>
    <p:sldLayoutId id="2147484082" r:id="rId2"/>
    <p:sldLayoutId id="2147484083" r:id="rId3"/>
    <p:sldLayoutId id="2147484084" r:id="rId4"/>
    <p:sldLayoutId id="2147484085" r:id="rId5"/>
    <p:sldLayoutId id="2147484086" r:id="rId6"/>
    <p:sldLayoutId id="2147484087" r:id="rId7"/>
    <p:sldLayoutId id="2147484088" r:id="rId8"/>
    <p:sldLayoutId id="2147484089" r:id="rId9"/>
    <p:sldLayoutId id="2147484090" r:id="rId10"/>
    <p:sldLayoutId id="2147484091" r:id="rId11"/>
  </p:sldLayoutIdLst>
  <p:transition>
    <p:dissolv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5/16/2022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805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3" r:id="rId1"/>
    <p:sldLayoutId id="2147484094" r:id="rId2"/>
    <p:sldLayoutId id="2147484095" r:id="rId3"/>
    <p:sldLayoutId id="2147484096" r:id="rId4"/>
    <p:sldLayoutId id="2147484097" r:id="rId5"/>
    <p:sldLayoutId id="2147484098" r:id="rId6"/>
    <p:sldLayoutId id="2147484099" r:id="rId7"/>
    <p:sldLayoutId id="2147484100" r:id="rId8"/>
    <p:sldLayoutId id="2147484101" r:id="rId9"/>
    <p:sldLayoutId id="2147484102" r:id="rId10"/>
    <p:sldLayoutId id="2147484103" r:id="rId11"/>
  </p:sldLayoutIdLst>
  <p:transition>
    <p:dissolv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283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222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310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9352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6356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272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499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900igr.net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4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0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!%201,5,6,7.oms" TargetMode="External"/><Relationship Id="rId1" Type="http://schemas.openxmlformats.org/officeDocument/2006/relationships/slideLayout" Target="../slideLayouts/slideLayout22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0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!%201,5,6,7.oms" TargetMode="External"/><Relationship Id="rId1" Type="http://schemas.openxmlformats.org/officeDocument/2006/relationships/slideLayout" Target="../slideLayouts/slideLayout2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!%202.oms" TargetMode="External"/><Relationship Id="rId1" Type="http://schemas.openxmlformats.org/officeDocument/2006/relationships/slideLayout" Target="../slideLayouts/slideLayout17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50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ASUS\Pictures\листок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21" y="40333"/>
            <a:ext cx="9144000" cy="6858000"/>
          </a:xfrm>
          <a:prstGeom prst="rect">
            <a:avLst/>
          </a:prstGeom>
          <a:noFill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 rot="414044">
            <a:off x="2386701" y="2074295"/>
            <a:ext cx="419883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r>
              <a:rPr lang="ru-RU" sz="4800" b="1" dirty="0">
                <a:solidFill>
                  <a:srgbClr val="7030A0"/>
                </a:solidFill>
                <a:latin typeface="Cambria" pitchFamily="18" charset="0"/>
                <a:ea typeface="Times New Roman" pitchFamily="18" charset="0"/>
                <a:cs typeface="Times New Roman" pitchFamily="18" charset="0"/>
              </a:rPr>
              <a:t>Назовите части речи , известные вам.</a:t>
            </a:r>
            <a:endParaRPr lang="ru-RU" sz="4800" b="1" dirty="0">
              <a:solidFill>
                <a:srgbClr val="7030A0"/>
              </a:solidFill>
              <a:latin typeface="Cambria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7037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" grpId="0"/>
      <p:bldP spid="2049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1\Pictures\картинки к предметной неделе\вег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0"/>
            <a:ext cx="8143932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571603" y="1285860"/>
            <a:ext cx="342902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dirty="0">
                <a:ln w="9000" cmpd="sng">
                  <a:solidFill>
                    <a:srgbClr val="84AA33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4AA33">
                        <a:shade val="20000"/>
                        <a:satMod val="245000"/>
                      </a:srgbClr>
                    </a:gs>
                    <a:gs pos="43000">
                      <a:srgbClr val="84AA33">
                        <a:satMod val="255000"/>
                      </a:srgbClr>
                    </a:gs>
                    <a:gs pos="48000">
                      <a:srgbClr val="84AA33">
                        <a:shade val="85000"/>
                        <a:satMod val="255000"/>
                      </a:srgbClr>
                    </a:gs>
                    <a:gs pos="100000">
                      <a:srgbClr val="84AA33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«словечки отношений»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658029" y="4063603"/>
            <a:ext cx="350046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gradFill>
                  <a:gsLst>
                    <a:gs pos="25000">
                      <a:srgbClr val="FEB80A">
                        <a:satMod val="155000"/>
                      </a:srgbClr>
                    </a:gs>
                    <a:gs pos="100000">
                      <a:srgbClr val="FEB80A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В.А. Богородицкий</a:t>
            </a:r>
          </a:p>
        </p:txBody>
      </p:sp>
    </p:spTree>
    <p:extLst>
      <p:ext uri="{BB962C8B-B14F-4D97-AF65-F5344CB8AC3E}">
        <p14:creationId xmlns:p14="http://schemas.microsoft.com/office/powerpoint/2010/main" val="757129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1\Desktop\к уроку\telegramma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14290"/>
            <a:ext cx="8029605" cy="521017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929058" y="2786058"/>
            <a:ext cx="3214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</a:rPr>
              <a:t>Ольховскому </a:t>
            </a:r>
            <a:r>
              <a:rPr lang="ru-RU" b="1" dirty="0">
                <a:solidFill>
                  <a:prstClr val="black"/>
                </a:solidFill>
              </a:rPr>
              <a:t>В</a:t>
            </a:r>
            <a:r>
              <a:rPr lang="ru-RU" b="1" dirty="0" smtClean="0">
                <a:solidFill>
                  <a:prstClr val="black"/>
                </a:solidFill>
              </a:rPr>
              <a:t>адиму</a:t>
            </a:r>
          </a:p>
          <a:p>
            <a:r>
              <a:rPr lang="ru-RU" b="1" dirty="0" smtClean="0">
                <a:solidFill>
                  <a:prstClr val="black"/>
                </a:solidFill>
              </a:rPr>
              <a:t>г </a:t>
            </a:r>
            <a:r>
              <a:rPr lang="ru-RU" b="1" dirty="0" err="1" smtClean="0">
                <a:solidFill>
                  <a:prstClr val="black"/>
                </a:solidFill>
              </a:rPr>
              <a:t>Буквянск</a:t>
            </a:r>
            <a:r>
              <a:rPr lang="ru-RU" b="1" dirty="0" smtClean="0">
                <a:solidFill>
                  <a:prstClr val="black"/>
                </a:solidFill>
              </a:rPr>
              <a:t> </a:t>
            </a:r>
            <a:r>
              <a:rPr lang="ru-RU" b="1" dirty="0" err="1" smtClean="0">
                <a:solidFill>
                  <a:prstClr val="black"/>
                </a:solidFill>
              </a:rPr>
              <a:t>ул</a:t>
            </a:r>
            <a:r>
              <a:rPr lang="ru-RU" b="1" dirty="0" smtClean="0">
                <a:solidFill>
                  <a:prstClr val="black"/>
                </a:solidFill>
              </a:rPr>
              <a:t> Служебная 1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71736" y="3643314"/>
            <a:ext cx="6215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</a:rPr>
              <a:t>Жди </a:t>
            </a:r>
            <a:r>
              <a:rPr lang="ru-RU" b="1" dirty="0">
                <a:solidFill>
                  <a:prstClr val="black"/>
                </a:solidFill>
              </a:rPr>
              <a:t> </a:t>
            </a:r>
            <a:r>
              <a:rPr lang="ru-RU" b="1" dirty="0" smtClean="0">
                <a:solidFill>
                  <a:prstClr val="black"/>
                </a:solidFill>
              </a:rPr>
              <a:t>четверг билет куплю  вокзал встречай  Костик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8662" y="5643578"/>
            <a:ext cx="7072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Жди, на четверг билет куплю, на вокзале встречай Костик.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2235082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1258888" y="2900363"/>
            <a:ext cx="6637337" cy="1362075"/>
          </a:xfrm>
        </p:spPr>
        <p:txBody>
          <a:bodyPr/>
          <a:lstStyle/>
          <a:p>
            <a:endParaRPr lang="ru-RU" altLang="ru-RU" smtClean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58888" y="4267200"/>
            <a:ext cx="6637337" cy="1520825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94013" y="862013"/>
            <a:ext cx="1404937" cy="647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595688" y="862013"/>
            <a:ext cx="701675" cy="647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894013" y="1509713"/>
            <a:ext cx="701675" cy="647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894013" y="2806700"/>
            <a:ext cx="701675" cy="647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894013" y="2157413"/>
            <a:ext cx="701675" cy="6492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595688" y="1509713"/>
            <a:ext cx="701675" cy="647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174875" y="1509713"/>
            <a:ext cx="701675" cy="647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192338" y="2157413"/>
            <a:ext cx="701675" cy="6492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595688" y="2157413"/>
            <a:ext cx="701675" cy="6492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595688" y="2806700"/>
            <a:ext cx="701675" cy="647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894013" y="3454400"/>
            <a:ext cx="701675" cy="647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595688" y="3454400"/>
            <a:ext cx="701675" cy="647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2192338" y="3454400"/>
            <a:ext cx="701675" cy="647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876550" y="4102100"/>
            <a:ext cx="701675" cy="647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595688" y="4102100"/>
            <a:ext cx="701675" cy="647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894013" y="4749800"/>
            <a:ext cx="701675" cy="6492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3595688" y="4749800"/>
            <a:ext cx="701675" cy="6492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2174875" y="4749800"/>
            <a:ext cx="701675" cy="6492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489075" y="4757738"/>
            <a:ext cx="703263" cy="647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771525" y="4757738"/>
            <a:ext cx="701675" cy="647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297363" y="4749800"/>
            <a:ext cx="701675" cy="6492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4999038" y="4749800"/>
            <a:ext cx="701675" cy="6492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5700713" y="4740275"/>
            <a:ext cx="701675" cy="6492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6402388" y="4740275"/>
            <a:ext cx="701675" cy="6492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196" name="Прямоугольник 30"/>
          <p:cNvSpPr>
            <a:spLocks noChangeArrowheads="1"/>
          </p:cNvSpPr>
          <p:nvPr/>
        </p:nvSpPr>
        <p:spPr bwMode="auto">
          <a:xfrm>
            <a:off x="333375" y="98425"/>
            <a:ext cx="396557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4400" b="1">
                <a:solidFill>
                  <a:srgbClr val="FF0000"/>
                </a:solidFill>
                <a:latin typeface="Century Gothic" pitchFamily="34" charset="0"/>
              </a:rPr>
              <a:t>Кроссворд</a:t>
            </a:r>
            <a:r>
              <a:rPr lang="en-US" altLang="ru-RU" sz="4000" b="1">
                <a:solidFill>
                  <a:srgbClr val="FF0000"/>
                </a:solidFill>
                <a:latin typeface="Century Gothic" pitchFamily="34" charset="0"/>
              </a:rPr>
              <a:t> </a:t>
            </a:r>
            <a:r>
              <a:rPr lang="ru-RU" altLang="ru-RU" sz="4000" b="1">
                <a:solidFill>
                  <a:srgbClr val="FF0000"/>
                </a:solidFill>
                <a:latin typeface="Century Gothic" pitchFamily="34" charset="0"/>
              </a:rPr>
              <a:t>?</a:t>
            </a:r>
            <a:r>
              <a:rPr lang="en-US" altLang="ru-RU" sz="4000" b="1">
                <a:solidFill>
                  <a:srgbClr val="FF0000"/>
                </a:solidFill>
                <a:latin typeface="Century Gothic" pitchFamily="34" charset="0"/>
              </a:rPr>
              <a:t> </a:t>
            </a:r>
            <a:endParaRPr lang="ru-RU" altLang="ru-RU"/>
          </a:p>
        </p:txBody>
      </p:sp>
      <p:sp>
        <p:nvSpPr>
          <p:cNvPr id="7197" name="Прямоугольник 47104"/>
          <p:cNvSpPr>
            <a:spLocks noChangeArrowheads="1"/>
          </p:cNvSpPr>
          <p:nvPr/>
        </p:nvSpPr>
        <p:spPr bwMode="auto">
          <a:xfrm>
            <a:off x="4659313" y="912813"/>
            <a:ext cx="4572000" cy="353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-273050"/>
            <a:r>
              <a:rPr lang="ru-RU" altLang="ru-RU" sz="2800"/>
              <a:t>1.Скучать … вас</a:t>
            </a:r>
          </a:p>
          <a:p>
            <a:pPr indent="-273050"/>
            <a:r>
              <a:rPr lang="ru-RU" altLang="ru-RU" sz="2800"/>
              <a:t>2. …содействии друзей</a:t>
            </a:r>
          </a:p>
          <a:p>
            <a:pPr indent="-273050"/>
            <a:r>
              <a:rPr lang="ru-RU" altLang="ru-RU" sz="2800"/>
              <a:t>3.Читать  … очков</a:t>
            </a:r>
          </a:p>
          <a:p>
            <a:pPr indent="-273050"/>
            <a:r>
              <a:rPr lang="ru-RU" altLang="ru-RU" sz="2800"/>
              <a:t>4.Добежать  … дома</a:t>
            </a:r>
          </a:p>
          <a:p>
            <a:pPr indent="-273050"/>
            <a:r>
              <a:rPr lang="ru-RU" altLang="ru-RU" sz="2800"/>
              <a:t>5.Капли … лечения</a:t>
            </a:r>
          </a:p>
          <a:p>
            <a:pPr indent="-273050"/>
            <a:r>
              <a:rPr lang="ru-RU" altLang="ru-RU" sz="2800"/>
              <a:t>6. Предостеречь … опасности</a:t>
            </a:r>
          </a:p>
          <a:p>
            <a:pPr indent="-273050"/>
            <a:r>
              <a:rPr lang="ru-RU" altLang="ru-RU" sz="2800"/>
              <a:t>7.Сделал … мне</a:t>
            </a:r>
          </a:p>
        </p:txBody>
      </p:sp>
      <p:sp>
        <p:nvSpPr>
          <p:cNvPr id="7198" name="TextBox 47107"/>
          <p:cNvSpPr txBox="1">
            <a:spLocks noChangeArrowheads="1"/>
          </p:cNvSpPr>
          <p:nvPr/>
        </p:nvSpPr>
        <p:spPr bwMode="auto">
          <a:xfrm>
            <a:off x="2343150" y="862013"/>
            <a:ext cx="5508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>
              <a:defRPr sz="2200">
                <a:solidFill>
                  <a:schemeClr val="tx2"/>
                </a:solidFill>
                <a:latin typeface="Century Gothic" pitchFamily="34" charset="0"/>
              </a:defRPr>
            </a:lvl2pPr>
            <a:lvl3pPr marL="1143000">
              <a:defRPr sz="2000">
                <a:solidFill>
                  <a:schemeClr val="tx2"/>
                </a:solidFill>
                <a:latin typeface="Century Gothic" pitchFamily="34" charset="0"/>
              </a:defRPr>
            </a:lvl3pPr>
            <a:lvl4pPr marL="1600200">
              <a:defRPr>
                <a:solidFill>
                  <a:schemeClr val="tx2"/>
                </a:solidFill>
                <a:latin typeface="Century Gothic" pitchFamily="34" charset="0"/>
              </a:defRPr>
            </a:lvl4pPr>
            <a:lvl5pPr marL="2057400">
              <a:defRPr sz="16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eaLnBrk="0" fontAlgn="base" hangingPunct="0">
              <a:spcAft>
                <a:spcPct val="0"/>
              </a:spcAft>
              <a:defRPr sz="16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eaLnBrk="0" fontAlgn="base" hangingPunct="0">
              <a:spcAft>
                <a:spcPct val="0"/>
              </a:spcAft>
              <a:defRPr sz="16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eaLnBrk="0" fontAlgn="base" hangingPunct="0">
              <a:spcAft>
                <a:spcPct val="0"/>
              </a:spcAft>
              <a:defRPr sz="16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eaLnBrk="0" fontAlgn="base" hangingPunct="0">
              <a:spcAft>
                <a:spcPct val="0"/>
              </a:spcAft>
              <a:defRPr sz="16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r>
              <a:rPr lang="ru-RU" altLang="ru-RU" sz="3200">
                <a:solidFill>
                  <a:schemeClr val="tx1"/>
                </a:solidFill>
                <a:latin typeface="Trebuchet MS" pitchFamily="34" charset="0"/>
              </a:rPr>
              <a:t>1.</a:t>
            </a:r>
          </a:p>
        </p:txBody>
      </p:sp>
      <p:sp>
        <p:nvSpPr>
          <p:cNvPr id="7199" name="Прямоугольник 47109"/>
          <p:cNvSpPr>
            <a:spLocks noChangeArrowheads="1"/>
          </p:cNvSpPr>
          <p:nvPr/>
        </p:nvSpPr>
        <p:spPr bwMode="auto">
          <a:xfrm>
            <a:off x="1757363" y="1509713"/>
            <a:ext cx="5508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3200"/>
              <a:t>2.</a:t>
            </a:r>
          </a:p>
        </p:txBody>
      </p:sp>
      <p:sp>
        <p:nvSpPr>
          <p:cNvPr id="7200" name="Прямоугольник 47110"/>
          <p:cNvSpPr>
            <a:spLocks noChangeArrowheads="1"/>
          </p:cNvSpPr>
          <p:nvPr/>
        </p:nvSpPr>
        <p:spPr bwMode="auto">
          <a:xfrm>
            <a:off x="1625600" y="2157413"/>
            <a:ext cx="54927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3200">
                <a:solidFill>
                  <a:srgbClr val="000000"/>
                </a:solidFill>
              </a:rPr>
              <a:t>3.</a:t>
            </a:r>
          </a:p>
        </p:txBody>
      </p:sp>
      <p:sp>
        <p:nvSpPr>
          <p:cNvPr id="7201" name="Прямоугольник 47111"/>
          <p:cNvSpPr>
            <a:spLocks noChangeArrowheads="1"/>
          </p:cNvSpPr>
          <p:nvPr/>
        </p:nvSpPr>
        <p:spPr bwMode="auto">
          <a:xfrm>
            <a:off x="2301875" y="2868613"/>
            <a:ext cx="5508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3200">
                <a:solidFill>
                  <a:srgbClr val="000000"/>
                </a:solidFill>
              </a:rPr>
              <a:t>4.</a:t>
            </a:r>
          </a:p>
        </p:txBody>
      </p:sp>
      <p:sp>
        <p:nvSpPr>
          <p:cNvPr id="7202" name="Прямоугольник 47112"/>
          <p:cNvSpPr>
            <a:spLocks noChangeArrowheads="1"/>
          </p:cNvSpPr>
          <p:nvPr/>
        </p:nvSpPr>
        <p:spPr bwMode="auto">
          <a:xfrm>
            <a:off x="1601788" y="3429000"/>
            <a:ext cx="5508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3200">
                <a:solidFill>
                  <a:srgbClr val="000000"/>
                </a:solidFill>
              </a:rPr>
              <a:t>5.</a:t>
            </a:r>
          </a:p>
        </p:txBody>
      </p:sp>
      <p:sp>
        <p:nvSpPr>
          <p:cNvPr id="7203" name="Прямоугольник 47113"/>
          <p:cNvSpPr>
            <a:spLocks noChangeArrowheads="1"/>
          </p:cNvSpPr>
          <p:nvPr/>
        </p:nvSpPr>
        <p:spPr bwMode="auto">
          <a:xfrm>
            <a:off x="2266950" y="4092575"/>
            <a:ext cx="5508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3200">
                <a:solidFill>
                  <a:srgbClr val="000000"/>
                </a:solidFill>
              </a:rPr>
              <a:t>6.</a:t>
            </a:r>
          </a:p>
        </p:txBody>
      </p:sp>
      <p:sp>
        <p:nvSpPr>
          <p:cNvPr id="7204" name="Прямоугольник 47114"/>
          <p:cNvSpPr>
            <a:spLocks noChangeArrowheads="1"/>
          </p:cNvSpPr>
          <p:nvPr/>
        </p:nvSpPr>
        <p:spPr bwMode="auto">
          <a:xfrm>
            <a:off x="215900" y="4749800"/>
            <a:ext cx="55086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3200">
                <a:solidFill>
                  <a:srgbClr val="000000"/>
                </a:solidFill>
              </a:rPr>
              <a:t>7.</a:t>
            </a:r>
          </a:p>
        </p:txBody>
      </p:sp>
    </p:spTree>
    <p:extLst>
      <p:ext uri="{BB962C8B-B14F-4D97-AF65-F5344CB8AC3E}">
        <p14:creationId xmlns:p14="http://schemas.microsoft.com/office/powerpoint/2010/main" val="2541652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1258888" y="2900363"/>
            <a:ext cx="6637337" cy="1362075"/>
          </a:xfrm>
        </p:spPr>
        <p:txBody>
          <a:bodyPr/>
          <a:lstStyle/>
          <a:p>
            <a:endParaRPr lang="ru-RU" altLang="ru-RU" smtClean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58888" y="4267200"/>
            <a:ext cx="6637337" cy="1520825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94013" y="862013"/>
            <a:ext cx="684212" cy="647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dirty="0">
                <a:solidFill>
                  <a:prstClr val="black"/>
                </a:solidFill>
              </a:rPr>
              <a:t>П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95688" y="862013"/>
            <a:ext cx="701675" cy="647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dirty="0">
                <a:solidFill>
                  <a:prstClr val="black"/>
                </a:solidFill>
              </a:rPr>
              <a:t>О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94013" y="1509713"/>
            <a:ext cx="701675" cy="647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dirty="0">
                <a:solidFill>
                  <a:prstClr val="black"/>
                </a:solidFill>
              </a:rPr>
              <a:t>Р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894013" y="2806700"/>
            <a:ext cx="701675" cy="647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dirty="0">
                <a:solidFill>
                  <a:prstClr val="black"/>
                </a:solidFill>
              </a:rPr>
              <a:t>Д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894013" y="2157413"/>
            <a:ext cx="701675" cy="6492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dirty="0">
                <a:solidFill>
                  <a:prstClr val="black"/>
                </a:solidFill>
              </a:rPr>
              <a:t>Е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595688" y="1509713"/>
            <a:ext cx="701675" cy="647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dirty="0">
                <a:solidFill>
                  <a:prstClr val="black"/>
                </a:solidFill>
              </a:rPr>
              <a:t>И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174875" y="1509713"/>
            <a:ext cx="701675" cy="647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dirty="0">
                <a:solidFill>
                  <a:prstClr val="black"/>
                </a:solidFill>
              </a:rPr>
              <a:t>П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192338" y="2157413"/>
            <a:ext cx="701675" cy="6492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dirty="0">
                <a:solidFill>
                  <a:prstClr val="black"/>
                </a:solidFill>
              </a:rPr>
              <a:t>Б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595688" y="2157413"/>
            <a:ext cx="701675" cy="6492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dirty="0">
                <a:solidFill>
                  <a:prstClr val="black"/>
                </a:solidFill>
              </a:rPr>
              <a:t>З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595688" y="2806700"/>
            <a:ext cx="701675" cy="647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dirty="0">
                <a:solidFill>
                  <a:prstClr val="black"/>
                </a:solidFill>
              </a:rPr>
              <a:t>О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894013" y="3454400"/>
            <a:ext cx="701675" cy="647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dirty="0">
                <a:solidFill>
                  <a:prstClr val="black"/>
                </a:solidFill>
              </a:rPr>
              <a:t>Л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595688" y="3454400"/>
            <a:ext cx="701675" cy="647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dirty="0">
                <a:solidFill>
                  <a:prstClr val="black"/>
                </a:solidFill>
              </a:rPr>
              <a:t>Я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192338" y="3454400"/>
            <a:ext cx="701675" cy="647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dirty="0">
                <a:solidFill>
                  <a:prstClr val="black"/>
                </a:solidFill>
              </a:rPr>
              <a:t>Д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2876550" y="4102100"/>
            <a:ext cx="701675" cy="647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dirty="0">
                <a:solidFill>
                  <a:prstClr val="black"/>
                </a:solidFill>
              </a:rPr>
              <a:t>О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3595688" y="4102100"/>
            <a:ext cx="701675" cy="647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dirty="0">
                <a:solidFill>
                  <a:prstClr val="black"/>
                </a:solidFill>
              </a:rPr>
              <a:t>Т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2894013" y="4749800"/>
            <a:ext cx="701675" cy="6492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dirty="0">
                <a:solidFill>
                  <a:prstClr val="black"/>
                </a:solidFill>
              </a:rPr>
              <a:t>Г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3595688" y="4749800"/>
            <a:ext cx="701675" cy="6492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dirty="0">
                <a:solidFill>
                  <a:prstClr val="black"/>
                </a:solidFill>
              </a:rPr>
              <a:t>О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2174875" y="4749800"/>
            <a:ext cx="701675" cy="6492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dirty="0">
                <a:solidFill>
                  <a:prstClr val="black"/>
                </a:solidFill>
              </a:rPr>
              <a:t>А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1489075" y="4757738"/>
            <a:ext cx="703263" cy="647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dirty="0">
                <a:solidFill>
                  <a:prstClr val="black"/>
                </a:solidFill>
              </a:rPr>
              <a:t>Л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771525" y="4757738"/>
            <a:ext cx="701675" cy="647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dirty="0">
                <a:solidFill>
                  <a:prstClr val="black"/>
                </a:solidFill>
              </a:rPr>
              <a:t>Б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4297363" y="4749800"/>
            <a:ext cx="701675" cy="6492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dirty="0">
                <a:solidFill>
                  <a:prstClr val="black"/>
                </a:solidFill>
              </a:rPr>
              <a:t>Д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4999038" y="4749800"/>
            <a:ext cx="701675" cy="6492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dirty="0">
                <a:solidFill>
                  <a:prstClr val="black"/>
                </a:solidFill>
              </a:rPr>
              <a:t>А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5700713" y="4740275"/>
            <a:ext cx="701675" cy="6492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dirty="0">
                <a:solidFill>
                  <a:prstClr val="black"/>
                </a:solidFill>
              </a:rPr>
              <a:t>Р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6402388" y="4740275"/>
            <a:ext cx="701675" cy="6492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dirty="0">
                <a:solidFill>
                  <a:prstClr val="black"/>
                </a:solidFill>
              </a:rPr>
              <a:t>Я</a:t>
            </a:r>
          </a:p>
        </p:txBody>
      </p:sp>
      <p:sp>
        <p:nvSpPr>
          <p:cNvPr id="8220" name="Прямоугольник 30"/>
          <p:cNvSpPr>
            <a:spLocks noChangeArrowheads="1"/>
          </p:cNvSpPr>
          <p:nvPr/>
        </p:nvSpPr>
        <p:spPr bwMode="auto">
          <a:xfrm>
            <a:off x="333375" y="98425"/>
            <a:ext cx="62611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4400" b="1">
                <a:solidFill>
                  <a:srgbClr val="FF0000"/>
                </a:solidFill>
              </a:rPr>
              <a:t>Кроссворд</a:t>
            </a:r>
            <a:r>
              <a:rPr lang="en-US" altLang="ru-RU" sz="4000" b="1">
                <a:solidFill>
                  <a:srgbClr val="FF0000"/>
                </a:solidFill>
              </a:rPr>
              <a:t> </a:t>
            </a:r>
            <a:r>
              <a:rPr lang="ru-RU" altLang="ru-RU" sz="4000" b="1">
                <a:solidFill>
                  <a:srgbClr val="FF0000"/>
                </a:solidFill>
              </a:rPr>
              <a:t>«Предлог»</a:t>
            </a:r>
            <a:r>
              <a:rPr lang="en-US" altLang="ru-RU" sz="4000" b="1">
                <a:solidFill>
                  <a:srgbClr val="FF0000"/>
                </a:solidFill>
              </a:rPr>
              <a:t> </a:t>
            </a:r>
            <a:endParaRPr lang="ru-RU" altLang="ru-RU">
              <a:solidFill>
                <a:srgbClr val="000000"/>
              </a:solidFill>
              <a:latin typeface="Trebuchet MS" pitchFamily="34" charset="0"/>
            </a:endParaRPr>
          </a:p>
        </p:txBody>
      </p:sp>
      <p:sp>
        <p:nvSpPr>
          <p:cNvPr id="8221" name="Прямоугольник 47104"/>
          <p:cNvSpPr>
            <a:spLocks noChangeArrowheads="1"/>
          </p:cNvSpPr>
          <p:nvPr/>
        </p:nvSpPr>
        <p:spPr bwMode="auto">
          <a:xfrm>
            <a:off x="4659313" y="912813"/>
            <a:ext cx="4572000" cy="353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-27305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>
                <a:solidFill>
                  <a:srgbClr val="000000"/>
                </a:solidFill>
                <a:latin typeface="Trebuchet MS" pitchFamily="34" charset="0"/>
              </a:rPr>
              <a:t>1.Скучать … вас</a:t>
            </a:r>
          </a:p>
          <a:p>
            <a:pPr indent="-27305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>
                <a:solidFill>
                  <a:srgbClr val="000000"/>
                </a:solidFill>
                <a:latin typeface="Trebuchet MS" pitchFamily="34" charset="0"/>
              </a:rPr>
              <a:t>2. …содействии друзей</a:t>
            </a:r>
          </a:p>
          <a:p>
            <a:pPr indent="-27305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>
                <a:solidFill>
                  <a:srgbClr val="000000"/>
                </a:solidFill>
                <a:latin typeface="Trebuchet MS" pitchFamily="34" charset="0"/>
              </a:rPr>
              <a:t>3.Читать  … очков</a:t>
            </a:r>
          </a:p>
          <a:p>
            <a:pPr indent="-27305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>
                <a:solidFill>
                  <a:srgbClr val="000000"/>
                </a:solidFill>
                <a:latin typeface="Trebuchet MS" pitchFamily="34" charset="0"/>
              </a:rPr>
              <a:t>4.Добежать  … дома</a:t>
            </a:r>
          </a:p>
          <a:p>
            <a:pPr indent="-27305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>
                <a:solidFill>
                  <a:srgbClr val="000000"/>
                </a:solidFill>
                <a:latin typeface="Trebuchet MS" pitchFamily="34" charset="0"/>
              </a:rPr>
              <a:t>5.Капли … лечения</a:t>
            </a:r>
          </a:p>
          <a:p>
            <a:pPr indent="-27305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>
                <a:solidFill>
                  <a:srgbClr val="000000"/>
                </a:solidFill>
                <a:latin typeface="Trebuchet MS" pitchFamily="34" charset="0"/>
              </a:rPr>
              <a:t>6. Предостеречь … опасности</a:t>
            </a:r>
          </a:p>
          <a:p>
            <a:pPr indent="-27305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>
                <a:solidFill>
                  <a:srgbClr val="000000"/>
                </a:solidFill>
                <a:latin typeface="Trebuchet MS" pitchFamily="34" charset="0"/>
              </a:rPr>
              <a:t>7.Сделал … мне</a:t>
            </a:r>
          </a:p>
        </p:txBody>
      </p:sp>
      <p:sp>
        <p:nvSpPr>
          <p:cNvPr id="8222" name="TextBox 47107"/>
          <p:cNvSpPr txBox="1">
            <a:spLocks noChangeArrowheads="1"/>
          </p:cNvSpPr>
          <p:nvPr/>
        </p:nvSpPr>
        <p:spPr bwMode="auto">
          <a:xfrm>
            <a:off x="2343150" y="862013"/>
            <a:ext cx="5508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>
              <a:defRPr sz="2200">
                <a:solidFill>
                  <a:schemeClr val="tx2"/>
                </a:solidFill>
                <a:latin typeface="Century Gothic" pitchFamily="34" charset="0"/>
              </a:defRPr>
            </a:lvl2pPr>
            <a:lvl3pPr marL="1143000">
              <a:defRPr sz="2000">
                <a:solidFill>
                  <a:schemeClr val="tx2"/>
                </a:solidFill>
                <a:latin typeface="Century Gothic" pitchFamily="34" charset="0"/>
              </a:defRPr>
            </a:lvl3pPr>
            <a:lvl4pPr marL="1600200">
              <a:defRPr>
                <a:solidFill>
                  <a:schemeClr val="tx2"/>
                </a:solidFill>
                <a:latin typeface="Century Gothic" pitchFamily="34" charset="0"/>
              </a:defRPr>
            </a:lvl4pPr>
            <a:lvl5pPr marL="2057400">
              <a:defRPr sz="16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eaLnBrk="0" fontAlgn="base" hangingPunct="0">
              <a:spcAft>
                <a:spcPct val="0"/>
              </a:spcAft>
              <a:defRPr sz="16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eaLnBrk="0" fontAlgn="base" hangingPunct="0">
              <a:spcAft>
                <a:spcPct val="0"/>
              </a:spcAft>
              <a:defRPr sz="16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eaLnBrk="0" fontAlgn="base" hangingPunct="0">
              <a:spcAft>
                <a:spcPct val="0"/>
              </a:spcAft>
              <a:defRPr sz="16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eaLnBrk="0" fontAlgn="base" hangingPunct="0">
              <a:spcAft>
                <a:spcPct val="0"/>
              </a:spcAft>
              <a:defRPr sz="16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>
                <a:solidFill>
                  <a:srgbClr val="000000"/>
                </a:solidFill>
                <a:latin typeface="Trebuchet MS" pitchFamily="34" charset="0"/>
              </a:rPr>
              <a:t>1.</a:t>
            </a:r>
          </a:p>
        </p:txBody>
      </p:sp>
      <p:sp>
        <p:nvSpPr>
          <p:cNvPr id="8223" name="Прямоугольник 47109"/>
          <p:cNvSpPr>
            <a:spLocks noChangeArrowheads="1"/>
          </p:cNvSpPr>
          <p:nvPr/>
        </p:nvSpPr>
        <p:spPr bwMode="auto">
          <a:xfrm>
            <a:off x="1757363" y="1509713"/>
            <a:ext cx="5508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>
                <a:solidFill>
                  <a:srgbClr val="000000"/>
                </a:solidFill>
                <a:latin typeface="Trebuchet MS" pitchFamily="34" charset="0"/>
              </a:rPr>
              <a:t>2.</a:t>
            </a:r>
          </a:p>
        </p:txBody>
      </p:sp>
      <p:sp>
        <p:nvSpPr>
          <p:cNvPr id="8224" name="Прямоугольник 47110"/>
          <p:cNvSpPr>
            <a:spLocks noChangeArrowheads="1"/>
          </p:cNvSpPr>
          <p:nvPr/>
        </p:nvSpPr>
        <p:spPr bwMode="auto">
          <a:xfrm>
            <a:off x="1625600" y="2157413"/>
            <a:ext cx="54927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>
                <a:solidFill>
                  <a:srgbClr val="000000"/>
                </a:solidFill>
                <a:latin typeface="Trebuchet MS" pitchFamily="34" charset="0"/>
              </a:rPr>
              <a:t>3.</a:t>
            </a:r>
          </a:p>
        </p:txBody>
      </p:sp>
      <p:sp>
        <p:nvSpPr>
          <p:cNvPr id="8225" name="Прямоугольник 47111"/>
          <p:cNvSpPr>
            <a:spLocks noChangeArrowheads="1"/>
          </p:cNvSpPr>
          <p:nvPr/>
        </p:nvSpPr>
        <p:spPr bwMode="auto">
          <a:xfrm>
            <a:off x="2301875" y="2868613"/>
            <a:ext cx="5508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>
                <a:solidFill>
                  <a:srgbClr val="000000"/>
                </a:solidFill>
                <a:latin typeface="Trebuchet MS" pitchFamily="34" charset="0"/>
              </a:rPr>
              <a:t>4.</a:t>
            </a:r>
          </a:p>
        </p:txBody>
      </p:sp>
      <p:sp>
        <p:nvSpPr>
          <p:cNvPr id="8226" name="Прямоугольник 47112"/>
          <p:cNvSpPr>
            <a:spLocks noChangeArrowheads="1"/>
          </p:cNvSpPr>
          <p:nvPr/>
        </p:nvSpPr>
        <p:spPr bwMode="auto">
          <a:xfrm>
            <a:off x="1601788" y="3429000"/>
            <a:ext cx="5508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>
                <a:solidFill>
                  <a:srgbClr val="000000"/>
                </a:solidFill>
                <a:latin typeface="Trebuchet MS" pitchFamily="34" charset="0"/>
              </a:rPr>
              <a:t>5.</a:t>
            </a:r>
          </a:p>
        </p:txBody>
      </p:sp>
      <p:sp>
        <p:nvSpPr>
          <p:cNvPr id="8227" name="Прямоугольник 47113"/>
          <p:cNvSpPr>
            <a:spLocks noChangeArrowheads="1"/>
          </p:cNvSpPr>
          <p:nvPr/>
        </p:nvSpPr>
        <p:spPr bwMode="auto">
          <a:xfrm>
            <a:off x="2266950" y="4092575"/>
            <a:ext cx="5508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>
                <a:solidFill>
                  <a:srgbClr val="000000"/>
                </a:solidFill>
                <a:latin typeface="Trebuchet MS" pitchFamily="34" charset="0"/>
              </a:rPr>
              <a:t>6.</a:t>
            </a:r>
          </a:p>
        </p:txBody>
      </p:sp>
      <p:sp>
        <p:nvSpPr>
          <p:cNvPr id="8228" name="Прямоугольник 47114"/>
          <p:cNvSpPr>
            <a:spLocks noChangeArrowheads="1"/>
          </p:cNvSpPr>
          <p:nvPr/>
        </p:nvSpPr>
        <p:spPr bwMode="auto">
          <a:xfrm>
            <a:off x="215900" y="4749800"/>
            <a:ext cx="55086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>
                <a:solidFill>
                  <a:srgbClr val="000000"/>
                </a:solidFill>
                <a:latin typeface="Trebuchet MS" pitchFamily="34" charset="0"/>
              </a:rPr>
              <a:t>7.</a:t>
            </a:r>
          </a:p>
        </p:txBody>
      </p:sp>
    </p:spTree>
    <p:extLst>
      <p:ext uri="{BB962C8B-B14F-4D97-AF65-F5344CB8AC3E}">
        <p14:creationId xmlns:p14="http://schemas.microsoft.com/office/powerpoint/2010/main" val="2530236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SUS\Pictures\листок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-144165"/>
            <a:ext cx="9324528" cy="700216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 rot="349229">
            <a:off x="2206710" y="2622562"/>
            <a:ext cx="46640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rgbClr val="C00000"/>
                </a:solidFill>
                <a:latin typeface="Cambria" pitchFamily="18" charset="0"/>
              </a:rPr>
              <a:t>Предлог как часть речи.</a:t>
            </a:r>
          </a:p>
        </p:txBody>
      </p:sp>
      <p:sp>
        <p:nvSpPr>
          <p:cNvPr id="6" name="TextBox 5"/>
          <p:cNvSpPr txBox="1"/>
          <p:nvPr/>
        </p:nvSpPr>
        <p:spPr>
          <a:xfrm rot="340223">
            <a:off x="2649100" y="3364450"/>
            <a:ext cx="30950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rgbClr val="C00000"/>
                </a:solidFill>
                <a:latin typeface="Cambria" pitchFamily="18" charset="0"/>
              </a:rPr>
              <a:t>Урок в 7 классе.</a:t>
            </a:r>
          </a:p>
        </p:txBody>
      </p:sp>
      <p:sp>
        <p:nvSpPr>
          <p:cNvPr id="7" name="TextBox 6"/>
          <p:cNvSpPr txBox="1"/>
          <p:nvPr/>
        </p:nvSpPr>
        <p:spPr>
          <a:xfrm rot="425722">
            <a:off x="3267392" y="4704862"/>
            <a:ext cx="13076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Cambria" pitchFamily="18" charset="0"/>
              </a:rPr>
              <a:t>Урок № 1</a:t>
            </a:r>
          </a:p>
        </p:txBody>
      </p:sp>
      <p:sp>
        <p:nvSpPr>
          <p:cNvPr id="8" name="Скругленный прямоугольник 7">
            <a:hlinkClick r:id="rId3" tooltip=" Каталог презентаций "/>
          </p:cNvPr>
          <p:cNvSpPr/>
          <p:nvPr/>
        </p:nvSpPr>
        <p:spPr>
          <a:xfrm>
            <a:off x="3898900" y="6477000"/>
            <a:ext cx="1371600" cy="355600"/>
          </a:xfrm>
          <a:prstGeom prst="roundRect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FFFFFF">
                  <a:shade val="88000"/>
                </a:srgbClr>
              </a:gs>
            </a:gsLst>
            <a:lin ang="5400000" scaled="1"/>
            <a:tileRect/>
          </a:gradFill>
          <a:ln w="12700">
            <a:solidFill>
              <a:srgbClr val="33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900" tIns="25400" rIns="88900" bIns="50800" rtlCol="0" anchor="ctr"/>
          <a:lstStyle/>
          <a:p>
            <a:pPr algn="ctr"/>
            <a:r>
              <a:rPr lang="en-US" sz="2000" u="sng">
                <a:solidFill>
                  <a:srgbClr val="3333CC"/>
                </a:solidFill>
                <a:latin typeface="Arial"/>
              </a:rPr>
              <a:t>5klass.net</a:t>
            </a:r>
            <a:endParaRPr lang="ru-RU" sz="2000" u="sng">
              <a:solidFill>
                <a:srgbClr val="3333CC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95506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esktop\классный руководитель\ФотоШОУ\Themes\Современные\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08404"/>
            <a:ext cx="9001156" cy="6749596"/>
          </a:xfrm>
          <a:prstGeom prst="rect">
            <a:avLst/>
          </a:prstGeom>
          <a:noFill/>
        </p:spPr>
      </p:pic>
      <p:pic>
        <p:nvPicPr>
          <p:cNvPr id="3" name="Picture 7" descr="E:\6622df030d70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410075"/>
            <a:ext cx="22606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500298" y="571480"/>
            <a:ext cx="39392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905"/>
                <a:gradFill>
                  <a:gsLst>
                    <a:gs pos="0">
                      <a:srgbClr val="475A8D">
                        <a:shade val="20000"/>
                        <a:satMod val="200000"/>
                      </a:srgbClr>
                    </a:gs>
                    <a:gs pos="78000">
                      <a:srgbClr val="475A8D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475A8D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Цели урока: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2976" y="1714488"/>
            <a:ext cx="700092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Знать характерные признаки предлога как служебной части речи, роль предлога  в речи.</a:t>
            </a:r>
          </a:p>
          <a:p>
            <a:pPr marL="342900" indent="-342900">
              <a:buFontTx/>
              <a:buAutoNum type="arabicPeriod"/>
            </a:pP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Познакомиться с разрядами предлогов по значению.</a:t>
            </a:r>
          </a:p>
          <a:p>
            <a:pPr marL="342900" indent="-342900">
              <a:buFontTx/>
              <a:buAutoNum type="arabicPeriod"/>
            </a:pP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Знать грамматические признаки предлога.</a:t>
            </a:r>
          </a:p>
          <a:p>
            <a:pPr marL="342900" indent="-342900">
              <a:buFontTx/>
              <a:buAutoNum type="arabicPeriod"/>
            </a:pP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AutoNum type="arabicPeriod"/>
            </a:pP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Уметь распознавать предлог среди других частей речи по его функциональному значению</a:t>
            </a:r>
          </a:p>
        </p:txBody>
      </p:sp>
    </p:spTree>
    <p:extLst>
      <p:ext uri="{BB962C8B-B14F-4D97-AF65-F5344CB8AC3E}">
        <p14:creationId xmlns:p14="http://schemas.microsoft.com/office/powerpoint/2010/main" val="2382617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классный руководитель\ФотоШОУ\Themes\Современные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08404"/>
            <a:ext cx="9001156" cy="6749596"/>
          </a:xfrm>
          <a:prstGeom prst="rect">
            <a:avLst/>
          </a:prstGeom>
          <a:noFill/>
        </p:spPr>
      </p:pic>
      <p:pic>
        <p:nvPicPr>
          <p:cNvPr id="3" name="Picture 7" descr="E:\6622df030d70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410075"/>
            <a:ext cx="22606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714480" y="571480"/>
            <a:ext cx="50731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905"/>
                <a:gradFill>
                  <a:gsLst>
                    <a:gs pos="0">
                      <a:srgbClr val="475A8D">
                        <a:shade val="20000"/>
                        <a:satMod val="200000"/>
                      </a:srgbClr>
                    </a:gs>
                    <a:gs pos="78000">
                      <a:srgbClr val="475A8D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475A8D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Роль предлогов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42976" y="1571612"/>
            <a:ext cx="700092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1. Предлоги служат для связи слов и словосочетаний в предложении.</a:t>
            </a:r>
          </a:p>
          <a:p>
            <a:endParaRPr lang="ru-RU" sz="3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2. Устанавливают смысловые отношения между словами и словосочетаниями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14348" y="214290"/>
            <a:ext cx="121444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9600" b="1" dirty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472575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4" name="WordArt 4"/>
          <p:cNvSpPr>
            <a:spLocks noChangeArrowheads="1" noChangeShapeType="1" noTextEdit="1"/>
          </p:cNvSpPr>
          <p:nvPr/>
        </p:nvSpPr>
        <p:spPr bwMode="auto">
          <a:xfrm>
            <a:off x="1371600" y="457200"/>
            <a:ext cx="6477000" cy="466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Грамматические признаки предлогов</a:t>
            </a:r>
          </a:p>
        </p:txBody>
      </p:sp>
      <p:sp>
        <p:nvSpPr>
          <p:cNvPr id="92165" name="Line 5"/>
          <p:cNvSpPr>
            <a:spLocks noChangeShapeType="1"/>
          </p:cNvSpPr>
          <p:nvPr/>
        </p:nvSpPr>
        <p:spPr bwMode="auto">
          <a:xfrm flipH="1">
            <a:off x="2514600" y="914400"/>
            <a:ext cx="685800" cy="838200"/>
          </a:xfrm>
          <a:prstGeom prst="line">
            <a:avLst/>
          </a:prstGeom>
          <a:noFill/>
          <a:ln w="38100">
            <a:solidFill>
              <a:srgbClr val="0066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92166" name="Line 6"/>
          <p:cNvSpPr>
            <a:spLocks noChangeShapeType="1"/>
          </p:cNvSpPr>
          <p:nvPr/>
        </p:nvSpPr>
        <p:spPr bwMode="auto">
          <a:xfrm>
            <a:off x="5867400" y="914400"/>
            <a:ext cx="762000" cy="838200"/>
          </a:xfrm>
          <a:prstGeom prst="line">
            <a:avLst/>
          </a:prstGeom>
          <a:noFill/>
          <a:ln w="38100">
            <a:solidFill>
              <a:srgbClr val="0066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92167" name="WordArt 7"/>
          <p:cNvSpPr>
            <a:spLocks noChangeArrowheads="1" noChangeShapeType="1" noTextEdit="1"/>
          </p:cNvSpPr>
          <p:nvPr/>
        </p:nvSpPr>
        <p:spPr bwMode="auto">
          <a:xfrm>
            <a:off x="685800" y="1905000"/>
            <a:ext cx="27432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по числу слов</a:t>
            </a:r>
          </a:p>
        </p:txBody>
      </p:sp>
      <p:sp>
        <p:nvSpPr>
          <p:cNvPr id="92168" name="WordArt 8"/>
          <p:cNvSpPr>
            <a:spLocks noChangeArrowheads="1" noChangeShapeType="1" noTextEdit="1"/>
          </p:cNvSpPr>
          <p:nvPr/>
        </p:nvSpPr>
        <p:spPr bwMode="auto">
          <a:xfrm>
            <a:off x="4648200" y="1905000"/>
            <a:ext cx="381952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по происхождению</a:t>
            </a:r>
          </a:p>
        </p:txBody>
      </p:sp>
      <p:sp>
        <p:nvSpPr>
          <p:cNvPr id="92169" name="Text Box 9"/>
          <p:cNvSpPr txBox="1">
            <a:spLocks noChangeArrowheads="1"/>
          </p:cNvSpPr>
          <p:nvPr/>
        </p:nvSpPr>
        <p:spPr bwMode="auto">
          <a:xfrm>
            <a:off x="595313" y="2667000"/>
            <a:ext cx="3367087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000" dirty="0">
                <a:solidFill>
                  <a:srgbClr val="006600"/>
                </a:solidFill>
              </a:rPr>
              <a:t>1.</a:t>
            </a:r>
            <a:r>
              <a:rPr lang="ru-RU" sz="4000" dirty="0">
                <a:solidFill>
                  <a:prstClr val="black"/>
                </a:solidFill>
              </a:rPr>
              <a:t> Простые</a:t>
            </a:r>
          </a:p>
          <a:p>
            <a:endParaRPr lang="ru-RU" sz="4000" dirty="0">
              <a:solidFill>
                <a:prstClr val="black"/>
              </a:solidFill>
            </a:endParaRPr>
          </a:p>
          <a:p>
            <a:r>
              <a:rPr lang="ru-RU" sz="4000" dirty="0">
                <a:solidFill>
                  <a:srgbClr val="006600"/>
                </a:solidFill>
              </a:rPr>
              <a:t>2.</a:t>
            </a:r>
            <a:r>
              <a:rPr lang="ru-RU" sz="4000" dirty="0">
                <a:solidFill>
                  <a:prstClr val="black"/>
                </a:solidFill>
              </a:rPr>
              <a:t> Составные</a:t>
            </a:r>
          </a:p>
        </p:txBody>
      </p:sp>
      <p:sp>
        <p:nvSpPr>
          <p:cNvPr id="92170" name="Text Box 10"/>
          <p:cNvSpPr txBox="1">
            <a:spLocks noChangeArrowheads="1"/>
          </p:cNvSpPr>
          <p:nvPr/>
        </p:nvSpPr>
        <p:spPr bwMode="auto">
          <a:xfrm>
            <a:off x="4343400" y="2667000"/>
            <a:ext cx="45339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000">
                <a:solidFill>
                  <a:srgbClr val="006600"/>
                </a:solidFill>
              </a:rPr>
              <a:t>1.</a:t>
            </a:r>
            <a:r>
              <a:rPr lang="ru-RU" sz="4000">
                <a:solidFill>
                  <a:prstClr val="black"/>
                </a:solidFill>
              </a:rPr>
              <a:t> Производные</a:t>
            </a:r>
          </a:p>
          <a:p>
            <a:endParaRPr lang="ru-RU" sz="4000">
              <a:solidFill>
                <a:prstClr val="black"/>
              </a:solidFill>
            </a:endParaRPr>
          </a:p>
          <a:p>
            <a:r>
              <a:rPr lang="ru-RU" sz="4000">
                <a:solidFill>
                  <a:srgbClr val="006600"/>
                </a:solidFill>
              </a:rPr>
              <a:t>2.</a:t>
            </a:r>
            <a:r>
              <a:rPr lang="ru-RU" sz="4000">
                <a:solidFill>
                  <a:prstClr val="black"/>
                </a:solidFill>
              </a:rPr>
              <a:t> Непроизводные</a:t>
            </a:r>
          </a:p>
        </p:txBody>
      </p:sp>
      <p:sp>
        <p:nvSpPr>
          <p:cNvPr id="92172" name="WordArt 12"/>
          <p:cNvSpPr>
            <a:spLocks noChangeArrowheads="1" noChangeShapeType="1" noTextEdit="1"/>
          </p:cNvSpPr>
          <p:nvPr/>
        </p:nvSpPr>
        <p:spPr bwMode="auto">
          <a:xfrm>
            <a:off x="609600" y="5181600"/>
            <a:ext cx="79248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О - простой непроизводный предлог.</a:t>
            </a:r>
          </a:p>
        </p:txBody>
      </p:sp>
      <p:sp>
        <p:nvSpPr>
          <p:cNvPr id="92173" name="WordArt 13"/>
          <p:cNvSpPr>
            <a:spLocks noChangeArrowheads="1" noChangeShapeType="1" noTextEdit="1"/>
          </p:cNvSpPr>
          <p:nvPr/>
        </p:nvSpPr>
        <p:spPr bwMode="auto">
          <a:xfrm>
            <a:off x="533400" y="5105400"/>
            <a:ext cx="81343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Мимо - простой производный предлог.</a:t>
            </a:r>
          </a:p>
        </p:txBody>
      </p:sp>
      <p:sp>
        <p:nvSpPr>
          <p:cNvPr id="92174" name="WordArt 14"/>
          <p:cNvSpPr>
            <a:spLocks noChangeArrowheads="1" noChangeShapeType="1" noTextEdit="1"/>
          </p:cNvSpPr>
          <p:nvPr/>
        </p:nvSpPr>
        <p:spPr bwMode="auto">
          <a:xfrm>
            <a:off x="609600" y="5105400"/>
            <a:ext cx="7896225" cy="466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В силу - составной производный предлог.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0" y="0"/>
            <a:ext cx="121444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9600" b="1" dirty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12091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2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2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2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2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92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92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92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2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2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2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92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92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92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2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2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2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92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92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92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9" grpId="0"/>
      <p:bldP spid="92170" grpId="0"/>
      <p:bldP spid="92172" grpId="0" animBg="1"/>
      <p:bldP spid="92172" grpId="1" animBg="1"/>
      <p:bldP spid="92173" grpId="0" animBg="1"/>
      <p:bldP spid="92173" grpId="1" animBg="1"/>
      <p:bldP spid="92174" grpId="0" animBg="1"/>
      <p:bldP spid="9217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29" name="Picture 21" descr="C:\Users\ASUS\Pictures\насекомы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69" y="0"/>
            <a:ext cx="9128861" cy="6858000"/>
          </a:xfrm>
          <a:prstGeom prst="rect">
            <a:avLst/>
          </a:prstGeom>
          <a:noFill/>
        </p:spPr>
      </p:pic>
      <p:sp>
        <p:nvSpPr>
          <p:cNvPr id="1742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grpSp>
        <p:nvGrpSpPr>
          <p:cNvPr id="7" name="Organization Chart 1"/>
          <p:cNvGrpSpPr>
            <a:grpSpLocks noChangeAspect="1"/>
          </p:cNvGrpSpPr>
          <p:nvPr/>
        </p:nvGrpSpPr>
        <p:grpSpPr bwMode="auto">
          <a:xfrm>
            <a:off x="279828" y="519741"/>
            <a:ext cx="8585555" cy="4925758"/>
            <a:chOff x="1721" y="4630"/>
            <a:chExt cx="7062" cy="2290"/>
          </a:xfrm>
        </p:grpSpPr>
        <p:cxnSp>
          <p:nvCxnSpPr>
            <p:cNvPr id="17417" name="_s17417"/>
            <p:cNvCxnSpPr>
              <a:cxnSpLocks noChangeShapeType="1"/>
              <a:endCxn id="13" idx="2"/>
            </p:cNvCxnSpPr>
            <p:nvPr/>
          </p:nvCxnSpPr>
          <p:spPr bwMode="auto">
            <a:xfrm rot="5400000" flipH="1">
              <a:off x="5783" y="4585"/>
              <a:ext cx="360" cy="1889"/>
            </a:xfrm>
            <a:prstGeom prst="bentConnector3">
              <a:avLst>
                <a:gd name="adj1" fmla="val 49786"/>
              </a:avLst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17416" name="_s17416"/>
            <p:cNvCxnSpPr>
              <a:cxnSpLocks noChangeShapeType="1"/>
              <a:endCxn id="13" idx="2"/>
            </p:cNvCxnSpPr>
            <p:nvPr/>
          </p:nvCxnSpPr>
          <p:spPr bwMode="auto">
            <a:xfrm rot="5400000" flipH="1" flipV="1">
              <a:off x="3922" y="4614"/>
              <a:ext cx="360" cy="1831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cxnSp>
        <p:sp>
          <p:nvSpPr>
            <p:cNvPr id="13" name="_s17415"/>
            <p:cNvSpPr>
              <a:spLocks noChangeArrowheads="1"/>
            </p:cNvSpPr>
            <p:nvPr/>
          </p:nvSpPr>
          <p:spPr bwMode="auto">
            <a:xfrm>
              <a:off x="3938" y="4630"/>
              <a:ext cx="2159" cy="719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83284" tIns="41641" rIns="83284" bIns="41641" numCol="1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36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Предлоги </a:t>
              </a:r>
              <a:r>
                <a:rPr lang="ru-RU" sz="32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по структуре </a:t>
              </a:r>
              <a:endPara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_s17412"/>
            <p:cNvSpPr>
              <a:spLocks noChangeArrowheads="1"/>
            </p:cNvSpPr>
            <p:nvPr/>
          </p:nvSpPr>
          <p:spPr bwMode="auto">
            <a:xfrm>
              <a:off x="4162" y="5759"/>
              <a:ext cx="2159" cy="1161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83284" tIns="41641" rIns="83284" bIns="41641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32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Сложные</a:t>
              </a:r>
              <a:endParaRPr lang="ru-RU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_s17411"/>
            <p:cNvSpPr>
              <a:spLocks noChangeArrowheads="1"/>
            </p:cNvSpPr>
            <p:nvPr/>
          </p:nvSpPr>
          <p:spPr bwMode="auto">
            <a:xfrm>
              <a:off x="6625" y="5723"/>
              <a:ext cx="2158" cy="1197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83284" tIns="41641" rIns="83284" bIns="41641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32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Составные</a:t>
              </a:r>
              <a:endParaRPr lang="ru-RU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_s17410"/>
            <p:cNvSpPr>
              <a:spLocks noChangeArrowheads="1"/>
            </p:cNvSpPr>
            <p:nvPr/>
          </p:nvSpPr>
          <p:spPr bwMode="auto">
            <a:xfrm>
              <a:off x="1721" y="5723"/>
              <a:ext cx="2159" cy="1197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83284" tIns="41641" rIns="83284" bIns="41641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32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Простые</a:t>
              </a:r>
              <a:endParaRPr lang="ru-RU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cxnSp>
        <p:nvCxnSpPr>
          <p:cNvPr id="5" name="Прямая соединительная линия 4"/>
          <p:cNvCxnSpPr/>
          <p:nvPr/>
        </p:nvCxnSpPr>
        <p:spPr>
          <a:xfrm flipH="1">
            <a:off x="4287272" y="2454552"/>
            <a:ext cx="1" cy="493651"/>
          </a:xfrm>
          <a:prstGeom prst="line">
            <a:avLst/>
          </a:prstGeom>
          <a:ln w="3492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 rot="10800000" flipV="1">
            <a:off x="395536" y="3429002"/>
            <a:ext cx="2509074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в , на, к , при, пред, через, благодаря…</a:t>
            </a:r>
          </a:p>
          <a:p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 rot="10800000" flipV="1">
            <a:off x="3491879" y="3536723"/>
            <a:ext cx="210802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/>
              <a:t>из-за, </a:t>
            </a:r>
            <a:endParaRPr lang="ru-RU" sz="3200" dirty="0" smtClean="0"/>
          </a:p>
          <a:p>
            <a:pPr algn="ctr"/>
            <a:r>
              <a:rPr lang="ru-RU" sz="3200" dirty="0" smtClean="0"/>
              <a:t>из-под</a:t>
            </a:r>
            <a:r>
              <a:rPr lang="ru-RU" sz="3200" dirty="0"/>
              <a:t>…</a:t>
            </a:r>
          </a:p>
        </p:txBody>
      </p:sp>
      <p:sp>
        <p:nvSpPr>
          <p:cNvPr id="23" name="Прямоугольник 22"/>
          <p:cNvSpPr/>
          <p:nvPr/>
        </p:nvSpPr>
        <p:spPr>
          <a:xfrm rot="10800000" flipH="1" flipV="1">
            <a:off x="6345722" y="3548915"/>
            <a:ext cx="251966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не смотря на</a:t>
            </a:r>
            <a:r>
              <a:rPr lang="ru-RU" sz="2800" dirty="0" smtClean="0"/>
              <a:t>,</a:t>
            </a:r>
          </a:p>
          <a:p>
            <a:r>
              <a:rPr lang="ru-RU" sz="2800" dirty="0" smtClean="0"/>
              <a:t>в </a:t>
            </a:r>
            <a:r>
              <a:rPr lang="ru-RU" sz="2800" dirty="0"/>
              <a:t>отличие</a:t>
            </a:r>
            <a:r>
              <a:rPr lang="ru-RU" sz="2800" dirty="0" smtClean="0"/>
              <a:t>, </a:t>
            </a:r>
          </a:p>
          <a:p>
            <a:r>
              <a:rPr lang="ru-RU" sz="2800" dirty="0" smtClean="0"/>
              <a:t>в </a:t>
            </a:r>
            <a:r>
              <a:rPr lang="ru-RU" sz="2800" dirty="0"/>
              <a:t>связи…</a:t>
            </a:r>
          </a:p>
        </p:txBody>
      </p:sp>
    </p:spTree>
    <p:extLst>
      <p:ext uri="{BB962C8B-B14F-4D97-AF65-F5344CB8AC3E}">
        <p14:creationId xmlns:p14="http://schemas.microsoft.com/office/powerpoint/2010/main" val="402654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По структуре: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Простыми</a:t>
            </a:r>
            <a:r>
              <a:rPr lang="ru-RU" dirty="0" smtClean="0"/>
              <a:t> являются предлоги, состоящие из одного слова: </a:t>
            </a:r>
            <a:r>
              <a:rPr lang="ru-RU" dirty="0" smtClean="0">
                <a:solidFill>
                  <a:srgbClr val="00B050"/>
                </a:solidFill>
              </a:rPr>
              <a:t>в , на, к , при, пред, через, благодаря…</a:t>
            </a:r>
          </a:p>
          <a:p>
            <a:pPr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Сложными </a:t>
            </a:r>
            <a:r>
              <a:rPr lang="ru-RU" dirty="0" smtClean="0"/>
              <a:t>являются предлоги, образованные соединением двух непроизводных предлогов</a:t>
            </a:r>
            <a:r>
              <a:rPr lang="ru-RU" dirty="0" smtClean="0">
                <a:solidFill>
                  <a:srgbClr val="00B050"/>
                </a:solidFill>
              </a:rPr>
              <a:t>: из-за, из-под…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Составными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smtClean="0"/>
              <a:t>являются предлоги, состоящие из нескольких слов</a:t>
            </a:r>
            <a:r>
              <a:rPr lang="ru-RU" dirty="0" smtClean="0">
                <a:solidFill>
                  <a:srgbClr val="00B050"/>
                </a:solidFill>
              </a:rPr>
              <a:t>: не смотря на, в отличие, в связи…</a:t>
            </a:r>
          </a:p>
        </p:txBody>
      </p:sp>
      <p:sp>
        <p:nvSpPr>
          <p:cNvPr id="5" name="Стрелка вправо 4">
            <a:hlinkClick r:id="rId2" action="ppaction://hlinkfile"/>
          </p:cNvPr>
          <p:cNvSpPr/>
          <p:nvPr/>
        </p:nvSpPr>
        <p:spPr>
          <a:xfrm>
            <a:off x="8100392" y="6093296"/>
            <a:ext cx="792088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224505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ASUS\Pictures\листок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21" y="31205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 rot="663320">
            <a:off x="2042732" y="2427573"/>
            <a:ext cx="461247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На какие группы делятся части речи в зависимости от роли в языке </a:t>
            </a:r>
            <a:r>
              <a:rPr lang="ru-RU" sz="4000" b="1" dirty="0">
                <a:solidFill>
                  <a:srgbClr val="7030A0"/>
                </a:solidFill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324364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29" name="Picture 21" descr="C:\Users\ASUS\Pictures\насекомы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69" y="0"/>
            <a:ext cx="9128861" cy="6858000"/>
          </a:xfrm>
          <a:prstGeom prst="rect">
            <a:avLst/>
          </a:prstGeom>
          <a:noFill/>
        </p:spPr>
      </p:pic>
      <p:sp>
        <p:nvSpPr>
          <p:cNvPr id="1742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grpSp>
        <p:nvGrpSpPr>
          <p:cNvPr id="7" name="Organization Chart 1"/>
          <p:cNvGrpSpPr>
            <a:grpSpLocks noChangeAspect="1"/>
          </p:cNvGrpSpPr>
          <p:nvPr/>
        </p:nvGrpSpPr>
        <p:grpSpPr bwMode="auto">
          <a:xfrm>
            <a:off x="395536" y="260649"/>
            <a:ext cx="8513827" cy="5327993"/>
            <a:chOff x="1614" y="4626"/>
            <a:chExt cx="7003" cy="2477"/>
          </a:xfrm>
        </p:grpSpPr>
        <p:cxnSp>
          <p:nvCxnSpPr>
            <p:cNvPr id="17417" name="_s17417"/>
            <p:cNvCxnSpPr>
              <a:cxnSpLocks noChangeShapeType="1"/>
              <a:stCxn id="15" idx="0"/>
              <a:endCxn id="13" idx="2"/>
            </p:cNvCxnSpPr>
            <p:nvPr/>
          </p:nvCxnSpPr>
          <p:spPr bwMode="auto">
            <a:xfrm rot="16200000" flipV="1">
              <a:off x="5939" y="4456"/>
              <a:ext cx="360" cy="2139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17416" name="_s17416"/>
            <p:cNvCxnSpPr>
              <a:cxnSpLocks noChangeShapeType="1"/>
              <a:stCxn id="14" idx="0"/>
              <a:endCxn id="13" idx="2"/>
            </p:cNvCxnSpPr>
            <p:nvPr/>
          </p:nvCxnSpPr>
          <p:spPr bwMode="auto">
            <a:xfrm rot="5400000" flipH="1" flipV="1">
              <a:off x="3894" y="4550"/>
              <a:ext cx="360" cy="1951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cxnSp>
        <p:sp>
          <p:nvSpPr>
            <p:cNvPr id="13" name="_s17415"/>
            <p:cNvSpPr>
              <a:spLocks noChangeArrowheads="1"/>
            </p:cNvSpPr>
            <p:nvPr/>
          </p:nvSpPr>
          <p:spPr bwMode="auto">
            <a:xfrm>
              <a:off x="3970" y="4626"/>
              <a:ext cx="2159" cy="719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83284" tIns="41641" rIns="83284" bIns="41641" numCol="1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36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Предлоги </a:t>
              </a:r>
              <a:r>
                <a:rPr lang="ru-RU" sz="24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по происхождению </a:t>
              </a:r>
              <a:endPara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_s17414"/>
            <p:cNvSpPr>
              <a:spLocks noChangeArrowheads="1"/>
            </p:cNvSpPr>
            <p:nvPr/>
          </p:nvSpPr>
          <p:spPr bwMode="auto">
            <a:xfrm>
              <a:off x="1614" y="5705"/>
              <a:ext cx="2970" cy="1398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83284" tIns="41641" rIns="83284" bIns="41641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32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Непроизводные</a:t>
              </a:r>
              <a:endParaRPr lang="ru-RU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_s17413"/>
            <p:cNvSpPr>
              <a:spLocks noChangeArrowheads="1"/>
            </p:cNvSpPr>
            <p:nvPr/>
          </p:nvSpPr>
          <p:spPr bwMode="auto">
            <a:xfrm>
              <a:off x="5760" y="5705"/>
              <a:ext cx="2857" cy="1398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83284" tIns="41641" rIns="83284" bIns="41641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32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Производные</a:t>
              </a:r>
              <a:endParaRPr lang="ru-RU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683568" y="3429000"/>
            <a:ext cx="28803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В, на, за, из-за,</a:t>
            </a:r>
          </a:p>
          <a:p>
            <a:pPr algn="ctr"/>
            <a:r>
              <a:rPr lang="ru-RU" sz="2800" b="1" dirty="0">
                <a:solidFill>
                  <a:srgbClr val="002060"/>
                </a:solidFill>
              </a:rPr>
              <a:t>из-под, по-над,</a:t>
            </a:r>
          </a:p>
          <a:p>
            <a:pPr algn="ctr"/>
            <a:r>
              <a:rPr lang="ru-RU" sz="2800" b="1" dirty="0">
                <a:solidFill>
                  <a:srgbClr val="002060"/>
                </a:solidFill>
              </a:rPr>
              <a:t>из, под, у, от </a:t>
            </a:r>
            <a:r>
              <a:rPr lang="ru-RU" sz="2800" b="1" dirty="0" smtClean="0">
                <a:solidFill>
                  <a:srgbClr val="002060"/>
                </a:solidFill>
              </a:rPr>
              <a:t>…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 rot="10800000" flipV="1">
            <a:off x="5872444" y="3284985"/>
            <a:ext cx="2876020" cy="2324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Ввиду, </a:t>
            </a:r>
            <a:r>
              <a:rPr lang="ru-RU" sz="2800" b="1" dirty="0" smtClean="0">
                <a:solidFill>
                  <a:srgbClr val="002060"/>
                </a:solidFill>
              </a:rPr>
              <a:t>вследствие</a:t>
            </a:r>
            <a:r>
              <a:rPr lang="ru-RU" sz="2800" b="1" dirty="0">
                <a:solidFill>
                  <a:srgbClr val="002060"/>
                </a:solidFill>
              </a:rPr>
              <a:t>,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навстречу</a:t>
            </a:r>
            <a:r>
              <a:rPr lang="ru-RU" sz="2800" b="1" dirty="0" smtClean="0">
                <a:solidFill>
                  <a:srgbClr val="002060"/>
                </a:solidFill>
              </a:rPr>
              <a:t>,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вроде</a:t>
            </a:r>
            <a:r>
              <a:rPr lang="ru-RU" sz="2800" b="1" dirty="0">
                <a:solidFill>
                  <a:srgbClr val="002060"/>
                </a:solidFill>
              </a:rPr>
              <a:t>,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несмотря </a:t>
            </a:r>
            <a:r>
              <a:rPr lang="ru-RU" sz="2800" b="1" dirty="0" smtClean="0">
                <a:solidFill>
                  <a:srgbClr val="002060"/>
                </a:solidFill>
              </a:rPr>
              <a:t>на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821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Непроизводные предлоги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Возникли очень давно, поэтому в настоящее время не соотносятся с какими-либо знаменательными словами: </a:t>
            </a:r>
            <a:r>
              <a:rPr lang="ru-RU" dirty="0" smtClean="0">
                <a:solidFill>
                  <a:srgbClr val="C00000"/>
                </a:solidFill>
              </a:rPr>
              <a:t>из, от, с, у, к, на, за, от, через, при, над…</a:t>
            </a:r>
          </a:p>
          <a:p>
            <a:endParaRPr lang="ru-RU" dirty="0" smtClean="0"/>
          </a:p>
          <a:p>
            <a:r>
              <a:rPr lang="ru-RU" dirty="0" smtClean="0"/>
              <a:t> Большинство непроизводных предлогов многозначны и омонимичны приставкам: </a:t>
            </a:r>
            <a:r>
              <a:rPr lang="ru-RU" dirty="0" smtClean="0">
                <a:solidFill>
                  <a:srgbClr val="C00000"/>
                </a:solidFill>
              </a:rPr>
              <a:t>заехать-за лесом, отъехать- от леса, съехать- с горы…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70539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Производные  предлоги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 Образовались в более позднее время от слов других частей речи и разделяются на </a:t>
            </a:r>
            <a:r>
              <a:rPr lang="ru-RU" dirty="0" smtClean="0">
                <a:solidFill>
                  <a:srgbClr val="C00000"/>
                </a:solidFill>
              </a:rPr>
              <a:t>наречные, отыменные </a:t>
            </a:r>
            <a:r>
              <a:rPr lang="ru-RU" dirty="0" smtClean="0"/>
              <a:t>и</a:t>
            </a:r>
            <a:r>
              <a:rPr lang="ru-RU" dirty="0" smtClean="0">
                <a:solidFill>
                  <a:srgbClr val="C00000"/>
                </a:solidFill>
              </a:rPr>
              <a:t> глагольные</a:t>
            </a:r>
            <a:r>
              <a:rPr lang="ru-RU" dirty="0" smtClean="0"/>
              <a:t> предлоги.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НАРЕЧНЫЕ </a:t>
            </a:r>
            <a:r>
              <a:rPr lang="ru-RU" dirty="0" smtClean="0"/>
              <a:t>предлоги в основном выражают пространственные и временные отношения и употребляются обычно с родительным падежом,  например:</a:t>
            </a:r>
            <a:r>
              <a:rPr lang="ru-RU" dirty="0" smtClean="0">
                <a:solidFill>
                  <a:srgbClr val="00B050"/>
                </a:solidFill>
              </a:rPr>
              <a:t> возле дома, около реки, вокруг города…</a:t>
            </a:r>
          </a:p>
          <a:p>
            <a:endParaRPr lang="ru-RU" dirty="0" smtClean="0">
              <a:solidFill>
                <a:srgbClr val="C00000"/>
              </a:solidFill>
            </a:endParaRPr>
          </a:p>
          <a:p>
            <a:r>
              <a:rPr lang="ru-RU" dirty="0" smtClean="0">
                <a:solidFill>
                  <a:srgbClr val="C00000"/>
                </a:solidFill>
              </a:rPr>
              <a:t>ОТЫМЕННЫЕ </a:t>
            </a:r>
            <a:r>
              <a:rPr lang="ru-RU" dirty="0" smtClean="0"/>
              <a:t>предлоги образовались из различных падежных форм имен существительных и выражают объектные и некоторые обстоятельственные отношения; употребляются обычно с родительным падежом, например:</a:t>
            </a:r>
            <a:r>
              <a:rPr lang="ru-RU" dirty="0" smtClean="0">
                <a:solidFill>
                  <a:srgbClr val="00B050"/>
                </a:solidFill>
              </a:rPr>
              <a:t> насчет работы,  ввиду обвала, в течение урока…</a:t>
            </a:r>
          </a:p>
          <a:p>
            <a:endParaRPr lang="ru-RU" dirty="0" smtClean="0">
              <a:solidFill>
                <a:srgbClr val="C00000"/>
              </a:solidFill>
            </a:endParaRPr>
          </a:p>
          <a:p>
            <a:r>
              <a:rPr lang="ru-RU" dirty="0" smtClean="0">
                <a:solidFill>
                  <a:srgbClr val="C00000"/>
                </a:solidFill>
              </a:rPr>
              <a:t>ГЛАГОЛЬНЫЕ</a:t>
            </a:r>
            <a:r>
              <a:rPr lang="ru-RU" dirty="0" smtClean="0"/>
              <a:t> предлоги произошли от деепричастий и выражают различные обстоятельственные отношения(причинные, временные, уступительные и др.), например: </a:t>
            </a:r>
            <a:r>
              <a:rPr lang="ru-RU" dirty="0" smtClean="0">
                <a:solidFill>
                  <a:srgbClr val="00B050"/>
                </a:solidFill>
              </a:rPr>
              <a:t>спустя неделю, несмотря на болезнь, благодаря заботам…</a:t>
            </a:r>
            <a:endParaRPr lang="ru-RU" dirty="0" smtClean="0">
              <a:solidFill>
                <a:srgbClr val="C00000"/>
              </a:solidFill>
            </a:endParaRPr>
          </a:p>
          <a:p>
            <a:endParaRPr lang="ru-RU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  <p:sp>
        <p:nvSpPr>
          <p:cNvPr id="4" name="Стрелка вправо 3">
            <a:hlinkClick r:id="rId2" action="ppaction://hlinkfile"/>
          </p:cNvPr>
          <p:cNvSpPr/>
          <p:nvPr/>
        </p:nvSpPr>
        <p:spPr>
          <a:xfrm>
            <a:off x="8172400" y="6309320"/>
            <a:ext cx="792088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053470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Предлоги выражают различные отношения: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1. </a:t>
            </a:r>
            <a:r>
              <a:rPr lang="ru-RU" dirty="0" smtClean="0">
                <a:solidFill>
                  <a:srgbClr val="00B050"/>
                </a:solidFill>
              </a:rPr>
              <a:t>Пространственные: </a:t>
            </a:r>
            <a:r>
              <a:rPr lang="ru-RU" dirty="0" smtClean="0">
                <a:solidFill>
                  <a:srgbClr val="00B0F0"/>
                </a:solidFill>
              </a:rPr>
              <a:t>работает на заводе, живет в деревне;</a:t>
            </a:r>
          </a:p>
          <a:p>
            <a:endParaRPr lang="ru-RU" dirty="0" smtClean="0"/>
          </a:p>
          <a:p>
            <a:r>
              <a:rPr lang="ru-RU" dirty="0" smtClean="0"/>
              <a:t>2.</a:t>
            </a:r>
            <a:r>
              <a:rPr lang="ru-RU" dirty="0" smtClean="0">
                <a:solidFill>
                  <a:srgbClr val="00B050"/>
                </a:solidFill>
              </a:rPr>
              <a:t>Временные</a:t>
            </a:r>
            <a:r>
              <a:rPr lang="ru-RU" dirty="0" smtClean="0"/>
              <a:t>: </a:t>
            </a:r>
            <a:r>
              <a:rPr lang="ru-RU" dirty="0" smtClean="0">
                <a:solidFill>
                  <a:srgbClr val="00B0F0"/>
                </a:solidFill>
              </a:rPr>
              <a:t>заморозки по утрам, отдыхали на каникулах;</a:t>
            </a:r>
          </a:p>
          <a:p>
            <a:endParaRPr lang="ru-RU" dirty="0" smtClean="0"/>
          </a:p>
          <a:p>
            <a:r>
              <a:rPr lang="ru-RU" dirty="0" smtClean="0"/>
              <a:t>3</a:t>
            </a:r>
            <a:r>
              <a:rPr lang="ru-RU" dirty="0" smtClean="0">
                <a:solidFill>
                  <a:srgbClr val="00B050"/>
                </a:solidFill>
              </a:rPr>
              <a:t>.Причинные</a:t>
            </a:r>
            <a:r>
              <a:rPr lang="ru-RU" dirty="0" smtClean="0"/>
              <a:t>: </a:t>
            </a:r>
            <a:r>
              <a:rPr lang="ru-RU" dirty="0" smtClean="0">
                <a:solidFill>
                  <a:srgbClr val="00B0F0"/>
                </a:solidFill>
              </a:rPr>
              <a:t>ошибка по невнимательности, пропустил из-за болезни;</a:t>
            </a:r>
          </a:p>
          <a:p>
            <a:endParaRPr lang="ru-RU" dirty="0" smtClean="0">
              <a:solidFill>
                <a:srgbClr val="00B050"/>
              </a:solidFill>
            </a:endParaRPr>
          </a:p>
          <a:p>
            <a:r>
              <a:rPr lang="ru-RU" dirty="0" smtClean="0">
                <a:solidFill>
                  <a:srgbClr val="00B050"/>
                </a:solidFill>
              </a:rPr>
              <a:t>4. Целевые:</a:t>
            </a:r>
            <a:r>
              <a:rPr lang="ru-RU" dirty="0" smtClean="0">
                <a:solidFill>
                  <a:srgbClr val="0070C0"/>
                </a:solidFill>
              </a:rPr>
              <a:t> пригласить в гости, купить для работы, поехать ради друга;</a:t>
            </a:r>
            <a:endParaRPr lang="ru-RU" dirty="0" smtClean="0">
              <a:solidFill>
                <a:srgbClr val="00B050"/>
              </a:solidFill>
            </a:endParaRPr>
          </a:p>
          <a:p>
            <a:endParaRPr lang="ru-RU" dirty="0" smtClean="0">
              <a:solidFill>
                <a:srgbClr val="00B050"/>
              </a:solidFill>
            </a:endParaRPr>
          </a:p>
          <a:p>
            <a:r>
              <a:rPr lang="ru-RU" dirty="0" smtClean="0">
                <a:solidFill>
                  <a:srgbClr val="00B050"/>
                </a:solidFill>
              </a:rPr>
              <a:t>5. Меры и степени: </a:t>
            </a:r>
            <a:r>
              <a:rPr lang="ru-RU" dirty="0" smtClean="0">
                <a:solidFill>
                  <a:srgbClr val="0070C0"/>
                </a:solidFill>
              </a:rPr>
              <a:t>наполнить до краев, окунуться с головой, поехать ради друга;</a:t>
            </a:r>
          </a:p>
          <a:p>
            <a:endParaRPr lang="ru-RU" dirty="0" smtClean="0">
              <a:solidFill>
                <a:srgbClr val="00B050"/>
              </a:solidFill>
            </a:endParaRPr>
          </a:p>
          <a:p>
            <a:r>
              <a:rPr lang="ru-RU" dirty="0" smtClean="0">
                <a:solidFill>
                  <a:srgbClr val="00B050"/>
                </a:solidFill>
              </a:rPr>
              <a:t>6. Объектные: </a:t>
            </a:r>
            <a:r>
              <a:rPr lang="ru-RU" dirty="0" smtClean="0">
                <a:solidFill>
                  <a:srgbClr val="0070C0"/>
                </a:solidFill>
              </a:rPr>
              <a:t>думать о друге, помнить про лекцию, скучать по родителям.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4" name="Стрелка вправо 3">
            <a:hlinkClick r:id="rId2" action="ppaction://hlinkfile"/>
          </p:cNvPr>
          <p:cNvSpPr/>
          <p:nvPr/>
        </p:nvSpPr>
        <p:spPr>
          <a:xfrm>
            <a:off x="8316416" y="6318418"/>
            <a:ext cx="576064" cy="3326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42677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1\Desktop\к уроку\лдж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214290"/>
            <a:ext cx="2497457" cy="1643064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857364"/>
            <a:ext cx="8153400" cy="4268799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По легенде, благоверный князь Петр, вступивший на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муромский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престол в 1203 году страдал 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от неизлечимой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болезни. Его тяжкий недуг не поддавался лечению, но однажды во сне князю привиделось, что исцелить его сможет дева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Феврония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– крестьянка из деревни Ласковой в Рязанской земле. Дева исцелила князя Петра, стала его супругой, они терпели гонения, но потом снова благополучно княжили в Муроме. Их союз стал образцом супружеской верности, взаимной любви  и семейного счастья. По легенде, они умерли в один день по новому стилю – 8 июля в 1228 году, и их тела, положенные в разных местах, чудесным образом оказались в одном гробу.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Петр и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Феврония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были причислены к лику святых. Их день православная церковь уже около 8 веков отмечает 8 июля. В этот день тысячи людей приезжают в Муром, ставят свечи возле иконы святых Петра и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Февронии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¸ просят о счастье, любви, благополучии.</a:t>
            </a:r>
          </a:p>
          <a:p>
            <a:endParaRPr lang="ru-RU" dirty="0"/>
          </a:p>
        </p:txBody>
      </p:sp>
      <p:pic>
        <p:nvPicPr>
          <p:cNvPr id="3076" name="Picture 4" descr="C:\Users\1\Desktop\к уроку\ол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214290"/>
            <a:ext cx="2000264" cy="16218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04470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642918"/>
            <a:ext cx="735811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Задание.</a:t>
            </a:r>
            <a:r>
              <a:rPr lang="ru-RU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Прочитайте,найдите в тексте все предлоги и определите, какие из них наиболее употребительные. Запишите их в тетрадь.</a:t>
            </a:r>
          </a:p>
          <a:p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2. Какие предлоги по грамматическим признакам (простые или составные)?</a:t>
            </a:r>
          </a:p>
          <a:p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3.  Какие разряды предлогов встретились в этом тексте?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14414" y="3714752"/>
            <a:ext cx="67151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Всего -  10 предлогов , в(во) – 9 раз; по – 3 раза; на, от, из, к, около, возле, о  - 1 раз.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42976" y="4929198"/>
            <a:ext cx="7715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Оцените свою работу сами, используя критерии : </a:t>
            </a:r>
          </a:p>
          <a:p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 баллов 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– нашли все 10 предлогов, 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 балла 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– 7-9 предлогов, 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 балла 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– менее 7 предлогов.</a:t>
            </a:r>
          </a:p>
        </p:txBody>
      </p:sp>
    </p:spTree>
    <p:extLst>
      <p:ext uri="{BB962C8B-B14F-4D97-AF65-F5344CB8AC3E}">
        <p14:creationId xmlns:p14="http://schemas.microsoft.com/office/powerpoint/2010/main" val="84100392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Это очень интересно…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В некоторых языках предлоги стоят после тех слов, к которым относятся. Например, в языке народов коми русское выражение «на дороге» звучит так : ТУЙ ВАЛЫН( «дороге на»)</a:t>
            </a:r>
          </a:p>
          <a:p>
            <a:r>
              <a:rPr lang="ru-RU" dirty="0" smtClean="0"/>
              <a:t>  « туй»-дорога</a:t>
            </a:r>
          </a:p>
          <a:p>
            <a:r>
              <a:rPr lang="ru-RU" dirty="0" smtClean="0"/>
              <a:t>«</a:t>
            </a:r>
            <a:r>
              <a:rPr lang="ru-RU" dirty="0" err="1" smtClean="0"/>
              <a:t>валын</a:t>
            </a:r>
            <a:r>
              <a:rPr lang="ru-RU" dirty="0" smtClean="0"/>
              <a:t>»- на</a:t>
            </a:r>
          </a:p>
          <a:p>
            <a:r>
              <a:rPr lang="ru-RU" dirty="0" smtClean="0"/>
              <a:t>В венгерском языке предлоги тоже стоят после слова и даже пишутся  слитно с тем именем существительным, к которому они относятся:</a:t>
            </a:r>
          </a:p>
          <a:p>
            <a:r>
              <a:rPr lang="ru-RU" dirty="0" smtClean="0"/>
              <a:t>БУДАПЕШТБЕН- «в Будапеште»( «</a:t>
            </a:r>
            <a:r>
              <a:rPr lang="ru-RU" dirty="0" err="1" smtClean="0"/>
              <a:t>бен</a:t>
            </a:r>
            <a:r>
              <a:rPr lang="ru-RU" dirty="0" smtClean="0"/>
              <a:t>»-предлог «в»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061862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 bwMode="auto">
          <a:xfrm>
            <a:off x="301625" y="457200"/>
            <a:ext cx="8686800" cy="84137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sz="4000" b="1" cap="none" smtClean="0">
                <a:solidFill>
                  <a:srgbClr val="FF0000"/>
                </a:solidFill>
                <a:effectLst/>
              </a:rPr>
              <a:t>Синонимия и антонимия предлогов</a:t>
            </a:r>
          </a:p>
        </p:txBody>
      </p:sp>
      <p:sp>
        <p:nvSpPr>
          <p:cNvPr id="17411" name="Содержимое 3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 2" pitchFamily="18" charset="2"/>
              <a:buNone/>
            </a:pPr>
            <a:r>
              <a:rPr lang="ru-RU" sz="2400" b="1" dirty="0" smtClean="0"/>
              <a:t>1. Синоним предлогов </a:t>
            </a:r>
            <a:r>
              <a:rPr lang="ru-RU" sz="2400" b="1" i="1" dirty="0" smtClean="0">
                <a:solidFill>
                  <a:schemeClr val="accent2"/>
                </a:solidFill>
              </a:rPr>
              <a:t>возле, вблизи.</a:t>
            </a:r>
          </a:p>
          <a:p>
            <a:pPr>
              <a:buFont typeface="Wingdings 2" pitchFamily="18" charset="2"/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2. Антоним предлога </a:t>
            </a:r>
            <a:r>
              <a:rPr lang="ru-RU" sz="2400" b="1" i="1" dirty="0" smtClean="0">
                <a:solidFill>
                  <a:schemeClr val="accent2"/>
                </a:solidFill>
              </a:rPr>
              <a:t>вдоль.</a:t>
            </a:r>
          </a:p>
          <a:p>
            <a:pPr>
              <a:buFont typeface="Wingdings 2" pitchFamily="18" charset="2"/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3. Синоним предлогов </a:t>
            </a:r>
            <a:r>
              <a:rPr lang="ru-RU" sz="2400" b="1" i="1" dirty="0" smtClean="0">
                <a:solidFill>
                  <a:schemeClr val="accent2"/>
                </a:solidFill>
              </a:rPr>
              <a:t>наперекор, против, несмотря на.</a:t>
            </a:r>
          </a:p>
          <a:p>
            <a:pPr>
              <a:buFont typeface="Wingdings 2" pitchFamily="18" charset="2"/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4. Антоним предлога </a:t>
            </a:r>
            <a:r>
              <a:rPr lang="ru-RU" sz="2400" b="1" i="1" dirty="0" smtClean="0">
                <a:solidFill>
                  <a:schemeClr val="accent2"/>
                </a:solidFill>
              </a:rPr>
              <a:t>впереди.</a:t>
            </a:r>
          </a:p>
          <a:p>
            <a:pPr>
              <a:buFont typeface="Wingdings 2" pitchFamily="18" charset="2"/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5. Антоним предлога </a:t>
            </a:r>
            <a:r>
              <a:rPr lang="ru-RU" sz="2400" b="1" i="1" dirty="0" smtClean="0">
                <a:solidFill>
                  <a:schemeClr val="accent2"/>
                </a:solidFill>
              </a:rPr>
              <a:t>до</a:t>
            </a:r>
            <a:r>
              <a:rPr lang="ru-RU" sz="2400" b="1" dirty="0" smtClean="0">
                <a:solidFill>
                  <a:schemeClr val="tx1"/>
                </a:solidFill>
              </a:rPr>
              <a:t> (со значением времени).</a:t>
            </a:r>
          </a:p>
          <a:p>
            <a:pPr>
              <a:buFont typeface="Wingdings 2" pitchFamily="18" charset="2"/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6. Синоним предлога </a:t>
            </a:r>
            <a:r>
              <a:rPr lang="ru-RU" sz="2400" b="1" i="1" dirty="0" smtClean="0">
                <a:solidFill>
                  <a:schemeClr val="accent2"/>
                </a:solidFill>
              </a:rPr>
              <a:t>через.</a:t>
            </a:r>
          </a:p>
          <a:p>
            <a:pPr>
              <a:buFont typeface="Wingdings 2" pitchFamily="18" charset="2"/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7. Синоним предлога </a:t>
            </a:r>
            <a:r>
              <a:rPr lang="ru-RU" sz="2400" b="1" i="1" dirty="0" smtClean="0">
                <a:solidFill>
                  <a:schemeClr val="accent2"/>
                </a:solidFill>
              </a:rPr>
              <a:t>кругом.</a:t>
            </a:r>
          </a:p>
        </p:txBody>
      </p:sp>
      <p:sp>
        <p:nvSpPr>
          <p:cNvPr id="17412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ru-RU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7286625" y="207168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prstClr val="black"/>
                </a:solidFill>
              </a:rPr>
              <a:t>Р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572375" y="207168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prstClr val="black"/>
                </a:solidFill>
              </a:rPr>
              <a:t>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000875" y="2071688"/>
            <a:ext cx="285750" cy="2857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prstClr val="black"/>
                </a:solidFill>
              </a:rPr>
              <a:t>П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000875" y="2357438"/>
            <a:ext cx="285750" cy="2857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prstClr val="black"/>
                </a:solidFill>
              </a:rPr>
              <a:t>Р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286625" y="235743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prstClr val="black"/>
                </a:solidFill>
              </a:rPr>
              <a:t>Ё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572375" y="235743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prstClr val="black"/>
                </a:solidFill>
              </a:rPr>
              <a:t>К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715125" y="235743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prstClr val="black"/>
                </a:solidFill>
              </a:rPr>
              <a:t>Е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429375" y="235743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prstClr val="black"/>
                </a:solidFill>
              </a:rPr>
              <a:t>П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143625" y="235743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prstClr val="black"/>
                </a:solidFill>
              </a:rPr>
              <a:t>О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857875" y="235743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prstClr val="black"/>
                </a:solidFill>
              </a:rPr>
              <a:t>П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857875" y="264318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prstClr val="black"/>
                </a:solidFill>
              </a:rPr>
              <a:t>В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143625" y="264318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prstClr val="black"/>
                </a:solidFill>
              </a:rPr>
              <a:t>О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429375" y="264318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prstClr val="black"/>
                </a:solidFill>
              </a:rPr>
              <a:t>П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715125" y="264318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prstClr val="black"/>
                </a:solidFill>
              </a:rPr>
              <a:t>Р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7000875" y="2643188"/>
            <a:ext cx="285750" cy="2857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prstClr val="black"/>
                </a:solidFill>
              </a:rPr>
              <a:t>Е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7572375" y="264318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prstClr val="black"/>
                </a:solidFill>
              </a:rPr>
              <a:t>И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7286625" y="2928938"/>
            <a:ext cx="276225" cy="2762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prstClr val="black"/>
                </a:solidFill>
              </a:rPr>
              <a:t>И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7286625" y="264318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prstClr val="black"/>
                </a:solidFill>
              </a:rPr>
              <a:t>К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7000875" y="2928938"/>
            <a:ext cx="285750" cy="2857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prstClr val="black"/>
                </a:solidFill>
              </a:rPr>
              <a:t>Д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6715125" y="292893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prstClr val="black"/>
                </a:solidFill>
              </a:rPr>
              <a:t>А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5857875" y="292893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prstClr val="black"/>
                </a:solidFill>
              </a:rPr>
              <a:t>П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6143625" y="292893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prstClr val="black"/>
                </a:solidFill>
              </a:rPr>
              <a:t>О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6429375" y="292893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prstClr val="black"/>
                </a:solidFill>
              </a:rPr>
              <a:t>З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7286625" y="350043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prstClr val="black"/>
                </a:solidFill>
              </a:rPr>
              <a:t>З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6143625" y="321468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prstClr val="black"/>
                </a:solidFill>
              </a:rPr>
              <a:t>П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6429375" y="321468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prstClr val="black"/>
                </a:solidFill>
              </a:rPr>
              <a:t>О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6715125" y="321468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prstClr val="black"/>
                </a:solidFill>
              </a:rPr>
              <a:t>С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7286625" y="321468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prstClr val="black"/>
                </a:solidFill>
              </a:rPr>
              <a:t>Е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6143625" y="350043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prstClr val="black"/>
                </a:solidFill>
              </a:rPr>
              <a:t>С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6429375" y="350043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prstClr val="black"/>
                </a:solidFill>
              </a:rPr>
              <a:t>К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6715125" y="350043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prstClr val="black"/>
                </a:solidFill>
              </a:rPr>
              <a:t>В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7572375" y="350043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prstClr val="black"/>
                </a:solidFill>
              </a:rPr>
              <a:t>Ь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6143625" y="378618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prstClr val="black"/>
                </a:solidFill>
              </a:rPr>
              <a:t>К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5857875" y="378618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prstClr val="black"/>
                </a:solidFill>
              </a:rPr>
              <a:t>О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5572125" y="378618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prstClr val="black"/>
                </a:solidFill>
              </a:rPr>
              <a:t>В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6429375" y="378618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prstClr val="black"/>
                </a:solidFill>
              </a:rPr>
              <a:t>Р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6715125" y="378618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prstClr val="black"/>
                </a:solidFill>
              </a:rPr>
              <a:t>У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7000875" y="3214688"/>
            <a:ext cx="285750" cy="2857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prstClr val="black"/>
                </a:solidFill>
              </a:rPr>
              <a:t>Л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7000875" y="3500438"/>
            <a:ext cx="285750" cy="2857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prstClr val="black"/>
                </a:solidFill>
              </a:rPr>
              <a:t>О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7000875" y="3786188"/>
            <a:ext cx="285750" cy="2857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prstClr val="black"/>
                </a:solidFill>
              </a:rPr>
              <a:t>Г</a:t>
            </a:r>
          </a:p>
        </p:txBody>
      </p:sp>
      <p:sp>
        <p:nvSpPr>
          <p:cNvPr id="46" name="Прямоугольник 45"/>
          <p:cNvSpPr/>
          <p:nvPr/>
        </p:nvSpPr>
        <p:spPr>
          <a:xfrm flipH="1" flipV="1">
            <a:off x="7286625" y="207168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 flipH="1" flipV="1">
            <a:off x="7572375" y="207168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 flipH="1" flipV="1">
            <a:off x="5857875" y="235743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 flipH="1" flipV="1">
            <a:off x="6143625" y="235743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 flipH="1" flipV="1">
            <a:off x="6429375" y="235743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 flipH="1" flipV="1">
            <a:off x="6715125" y="235743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 flipH="1" flipV="1">
            <a:off x="7286625" y="235743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 flipH="1" flipV="1">
            <a:off x="7572375" y="235743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 flipH="1" flipV="1">
            <a:off x="6143625" y="264318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 flipH="1" flipV="1">
            <a:off x="5857875" y="264318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 flipH="1" flipV="1">
            <a:off x="6429375" y="264318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7" name="Прямоугольник 56"/>
          <p:cNvSpPr/>
          <p:nvPr/>
        </p:nvSpPr>
        <p:spPr>
          <a:xfrm flipH="1" flipV="1">
            <a:off x="7572375" y="264318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8" name="Прямоугольник 57"/>
          <p:cNvSpPr/>
          <p:nvPr/>
        </p:nvSpPr>
        <p:spPr>
          <a:xfrm flipH="1" flipV="1">
            <a:off x="7286625" y="264318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 flipH="1" flipV="1">
            <a:off x="6715125" y="264318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0" name="Прямоугольник 59"/>
          <p:cNvSpPr/>
          <p:nvPr/>
        </p:nvSpPr>
        <p:spPr>
          <a:xfrm flipH="1" flipV="1">
            <a:off x="5857875" y="292893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1" name="Прямоугольник 60"/>
          <p:cNvSpPr/>
          <p:nvPr/>
        </p:nvSpPr>
        <p:spPr>
          <a:xfrm flipH="1" flipV="1">
            <a:off x="6143625" y="292893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2" name="Прямоугольник 61"/>
          <p:cNvSpPr/>
          <p:nvPr/>
        </p:nvSpPr>
        <p:spPr>
          <a:xfrm flipH="1" flipV="1">
            <a:off x="6429375" y="292893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3" name="Прямоугольник 62"/>
          <p:cNvSpPr/>
          <p:nvPr/>
        </p:nvSpPr>
        <p:spPr>
          <a:xfrm flipH="1" flipV="1">
            <a:off x="6715125" y="292893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4" name="Прямоугольник 63"/>
          <p:cNvSpPr/>
          <p:nvPr/>
        </p:nvSpPr>
        <p:spPr>
          <a:xfrm flipH="1" flipV="1">
            <a:off x="7286625" y="292893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 flipH="1" flipV="1">
            <a:off x="6143625" y="321468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 flipH="1" flipV="1">
            <a:off x="6429375" y="350043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 flipH="1" flipV="1">
            <a:off x="6143625" y="350043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 flipH="1" flipV="1">
            <a:off x="7286625" y="321468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9" name="Прямоугольник 68"/>
          <p:cNvSpPr/>
          <p:nvPr/>
        </p:nvSpPr>
        <p:spPr>
          <a:xfrm flipH="1" flipV="1">
            <a:off x="6715125" y="321468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0" name="Прямоугольник 69"/>
          <p:cNvSpPr/>
          <p:nvPr/>
        </p:nvSpPr>
        <p:spPr>
          <a:xfrm flipH="1" flipV="1">
            <a:off x="6429375" y="321468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1" name="Прямоугольник 70"/>
          <p:cNvSpPr/>
          <p:nvPr/>
        </p:nvSpPr>
        <p:spPr>
          <a:xfrm flipH="1" flipV="1">
            <a:off x="6143625" y="378618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2" name="Прямоугольник 71"/>
          <p:cNvSpPr/>
          <p:nvPr/>
        </p:nvSpPr>
        <p:spPr>
          <a:xfrm flipH="1" flipV="1">
            <a:off x="5857875" y="378618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3" name="Прямоугольник 72"/>
          <p:cNvSpPr/>
          <p:nvPr/>
        </p:nvSpPr>
        <p:spPr>
          <a:xfrm flipH="1" flipV="1">
            <a:off x="5572125" y="378618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4" name="Прямоугольник 73"/>
          <p:cNvSpPr/>
          <p:nvPr/>
        </p:nvSpPr>
        <p:spPr>
          <a:xfrm flipH="1" flipV="1">
            <a:off x="7572375" y="350043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5" name="Прямоугольник 74"/>
          <p:cNvSpPr/>
          <p:nvPr/>
        </p:nvSpPr>
        <p:spPr>
          <a:xfrm flipH="1" flipV="1">
            <a:off x="7286625" y="350043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6" name="Прямоугольник 75"/>
          <p:cNvSpPr/>
          <p:nvPr/>
        </p:nvSpPr>
        <p:spPr>
          <a:xfrm flipH="1" flipV="1">
            <a:off x="6715125" y="350043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7" name="Прямоугольник 76"/>
          <p:cNvSpPr/>
          <p:nvPr/>
        </p:nvSpPr>
        <p:spPr>
          <a:xfrm flipH="1" flipV="1">
            <a:off x="6715125" y="378618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8" name="Прямоугольник 77"/>
          <p:cNvSpPr/>
          <p:nvPr/>
        </p:nvSpPr>
        <p:spPr>
          <a:xfrm flipH="1" flipV="1">
            <a:off x="6429375" y="3786188"/>
            <a:ext cx="285750" cy="285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9" name="Стрелка вправо 78">
            <a:hlinkClick r:id="" action="ppaction://noaction"/>
          </p:cNvPr>
          <p:cNvSpPr/>
          <p:nvPr/>
        </p:nvSpPr>
        <p:spPr>
          <a:xfrm>
            <a:off x="7929563" y="5857875"/>
            <a:ext cx="500062" cy="5000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693912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esktop\классный руководитель\ФотоШОУ\Themes\Современные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01156" cy="6749596"/>
          </a:xfrm>
          <a:prstGeom prst="rect">
            <a:avLst/>
          </a:prstGeom>
          <a:noFill/>
        </p:spPr>
      </p:pic>
      <p:pic>
        <p:nvPicPr>
          <p:cNvPr id="3" name="Picture 7" descr="E:\6622df030d70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410075"/>
            <a:ext cx="22606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785786" y="571480"/>
            <a:ext cx="25003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905"/>
                <a:gradFill>
                  <a:gsLst>
                    <a:gs pos="0">
                      <a:srgbClr val="475A8D">
                        <a:shade val="20000"/>
                        <a:satMod val="200000"/>
                      </a:srgbClr>
                    </a:gs>
                    <a:gs pos="78000">
                      <a:srgbClr val="475A8D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475A8D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Вывод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00100" y="1428736"/>
            <a:ext cx="735811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Предлоги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- это ____________ часть речи, которая служит для __________________________  в предложении, предлоги устанавливают ________________ между словами и словосочетаниями.</a:t>
            </a:r>
          </a:p>
          <a:p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 грамматическим признакам предлоги  бывают ______ и ______, ________ и ________.</a:t>
            </a:r>
          </a:p>
          <a:p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 значению делятся на предлоги  со значением ________, ________, ________, _________ значением.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57224" y="3571876"/>
            <a:ext cx="700092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Предлоги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– это 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служебная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часть речи, которая служит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для связи слов и словосочетаний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в предложении, предлоги устанавливают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смысловые отношения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между словами и словосочетаниями. По грамматическим признакам предлоги бывают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простые и составные, производные и непроизводные.</a:t>
            </a:r>
          </a:p>
          <a:p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 значению делятся на предлоги с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пространственным, временным, причинным и целевым значением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050037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1042988" y="260350"/>
            <a:ext cx="7024687" cy="1143000"/>
          </a:xfrm>
        </p:spPr>
        <p:txBody>
          <a:bodyPr/>
          <a:lstStyle/>
          <a:p>
            <a:pPr algn="ctr" eaLnBrk="1" hangingPunct="1"/>
            <a:r>
              <a:rPr lang="ru-RU" altLang="ru-RU" b="1" smtClean="0">
                <a:solidFill>
                  <a:srgbClr val="FF0000"/>
                </a:solidFill>
                <a:latin typeface="Arial" charset="0"/>
              </a:rPr>
              <a:t>Синквейн</a:t>
            </a:r>
            <a:r>
              <a:rPr lang="ru-RU" altLang="ru-RU" b="1" smtClean="0">
                <a:solidFill>
                  <a:srgbClr val="FF0000"/>
                </a:solidFill>
              </a:rPr>
              <a:t> </a:t>
            </a:r>
            <a:endParaRPr lang="ru-RU" altLang="ru-RU" smtClean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650" y="1700213"/>
            <a:ext cx="8064500" cy="4249737"/>
          </a:xfrm>
        </p:spPr>
        <p:txBody>
          <a:bodyPr rtlCol="0">
            <a:normAutofit fontScale="92500" lnSpcReduction="20000"/>
          </a:bodyPr>
          <a:lstStyle/>
          <a:p>
            <a:pPr indent="-27432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b="1" dirty="0">
                <a:latin typeface="Arial" charset="0"/>
              </a:rPr>
              <a:t>Стихотворение из 5 строк, </a:t>
            </a:r>
            <a:r>
              <a:rPr lang="ru-RU" b="1" dirty="0" smtClean="0">
                <a:latin typeface="Arial" charset="0"/>
              </a:rPr>
              <a:t>которое </a:t>
            </a:r>
            <a:r>
              <a:rPr lang="ru-RU" b="1" dirty="0">
                <a:latin typeface="Arial" charset="0"/>
              </a:rPr>
              <a:t>пишется по определенным правилам:</a:t>
            </a:r>
          </a:p>
          <a:p>
            <a:pPr indent="-27432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800" b="1" dirty="0">
                <a:solidFill>
                  <a:srgbClr val="FF0000"/>
                </a:solidFill>
                <a:latin typeface="Arial" charset="0"/>
              </a:rPr>
              <a:t>1 строка – одно существительное. </a:t>
            </a:r>
          </a:p>
          <a:p>
            <a:pPr indent="-27432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i="1" dirty="0">
                <a:latin typeface="Arial" charset="0"/>
              </a:rPr>
              <a:t>                   </a:t>
            </a:r>
            <a:r>
              <a:rPr lang="ru-RU" b="1" i="1" dirty="0">
                <a:latin typeface="Arial" charset="0"/>
              </a:rPr>
              <a:t>Это тема </a:t>
            </a:r>
            <a:r>
              <a:rPr lang="ru-RU" b="1" i="1" dirty="0" err="1">
                <a:latin typeface="Arial" charset="0"/>
              </a:rPr>
              <a:t>синквейна</a:t>
            </a:r>
            <a:r>
              <a:rPr lang="ru-RU" b="1" i="1" dirty="0">
                <a:latin typeface="Arial" charset="0"/>
              </a:rPr>
              <a:t>.</a:t>
            </a:r>
          </a:p>
          <a:p>
            <a:pPr indent="-27432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800" b="1" dirty="0">
                <a:solidFill>
                  <a:srgbClr val="FF0000"/>
                </a:solidFill>
                <a:latin typeface="Arial" charset="0"/>
              </a:rPr>
              <a:t>2 строка – два прилагательных,</a:t>
            </a:r>
          </a:p>
          <a:p>
            <a:pPr indent="-27432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dirty="0">
                <a:latin typeface="Arial" charset="0"/>
              </a:rPr>
              <a:t>			</a:t>
            </a:r>
            <a:r>
              <a:rPr lang="ru-RU" b="1" i="1" dirty="0">
                <a:latin typeface="Arial" charset="0"/>
              </a:rPr>
              <a:t>раскрывающих тему </a:t>
            </a:r>
            <a:r>
              <a:rPr lang="ru-RU" b="1" i="1" dirty="0" err="1">
                <a:latin typeface="Arial" charset="0"/>
              </a:rPr>
              <a:t>синквейна</a:t>
            </a:r>
            <a:endParaRPr lang="ru-RU" b="1" i="1" dirty="0">
              <a:latin typeface="Arial" charset="0"/>
            </a:endParaRPr>
          </a:p>
          <a:p>
            <a:pPr indent="-27432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800" b="1" i="1" dirty="0">
                <a:solidFill>
                  <a:srgbClr val="FF0000"/>
                </a:solidFill>
                <a:latin typeface="Arial" charset="0"/>
              </a:rPr>
              <a:t>3 строка – три глагола,</a:t>
            </a:r>
            <a:r>
              <a:rPr lang="ru-RU" sz="2800" i="1" dirty="0">
                <a:solidFill>
                  <a:srgbClr val="FF0000"/>
                </a:solidFill>
                <a:latin typeface="Arial" charset="0"/>
              </a:rPr>
              <a:t> </a:t>
            </a:r>
          </a:p>
          <a:p>
            <a:pPr indent="-27432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i="1" dirty="0">
                <a:latin typeface="Arial" charset="0"/>
              </a:rPr>
              <a:t>                </a:t>
            </a:r>
            <a:r>
              <a:rPr lang="ru-RU" b="1" i="1" dirty="0">
                <a:latin typeface="Arial" charset="0"/>
              </a:rPr>
              <a:t>описывающих действия по теме </a:t>
            </a:r>
            <a:r>
              <a:rPr lang="ru-RU" b="1" i="1" dirty="0" err="1">
                <a:latin typeface="Arial" charset="0"/>
              </a:rPr>
              <a:t>синквейна</a:t>
            </a:r>
            <a:r>
              <a:rPr lang="ru-RU" b="1" i="1" dirty="0">
                <a:latin typeface="Arial" charset="0"/>
              </a:rPr>
              <a:t>.</a:t>
            </a:r>
          </a:p>
          <a:p>
            <a:pPr indent="-27432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800" b="1" dirty="0">
                <a:solidFill>
                  <a:srgbClr val="FF0000"/>
                </a:solidFill>
                <a:latin typeface="Arial" charset="0"/>
              </a:rPr>
              <a:t>4 строка -  одно предложение,</a:t>
            </a:r>
            <a:r>
              <a:rPr lang="ru-RU" i="1" dirty="0">
                <a:latin typeface="Arial" charset="0"/>
              </a:rPr>
              <a:t>                                  		       </a:t>
            </a:r>
            <a:r>
              <a:rPr lang="ru-RU" b="1" i="1" dirty="0">
                <a:latin typeface="Arial" charset="0"/>
              </a:rPr>
              <a:t>выражающее свое отношение к теме.</a:t>
            </a:r>
          </a:p>
          <a:p>
            <a:pPr indent="-27432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800" b="1" i="1" dirty="0">
                <a:solidFill>
                  <a:srgbClr val="FF0000"/>
                </a:solidFill>
                <a:latin typeface="Arial" charset="0"/>
              </a:rPr>
              <a:t>5 строка –  одно слово-резюме,</a:t>
            </a:r>
            <a:r>
              <a:rPr lang="ru-RU" sz="2800" i="1" dirty="0">
                <a:solidFill>
                  <a:srgbClr val="FF0000"/>
                </a:solidFill>
                <a:latin typeface="Arial" charset="0"/>
              </a:rPr>
              <a:t> </a:t>
            </a:r>
          </a:p>
          <a:p>
            <a:pPr indent="-27432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i="1" dirty="0">
                <a:latin typeface="Arial" charset="0"/>
              </a:rPr>
              <a:t>                  </a:t>
            </a:r>
            <a:r>
              <a:rPr lang="ru-RU" b="1" i="1" dirty="0">
                <a:latin typeface="Arial" charset="0"/>
              </a:rPr>
              <a:t>которое дает новую интерпретацию  			темы,  позволяющее выразить к ней 			личное отношение.</a:t>
            </a:r>
          </a:p>
          <a:p>
            <a:pPr indent="-274320"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912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\Pictures\картинки к предметной неделе\вк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714752"/>
            <a:ext cx="3143248" cy="3143248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931" y="0"/>
            <a:ext cx="4067858" cy="1412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7" y="816438"/>
            <a:ext cx="7920880" cy="5924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669158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550" y="836613"/>
            <a:ext cx="7024688" cy="1143000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err="1" smtClean="0">
                <a:solidFill>
                  <a:srgbClr val="FF0000"/>
                </a:solidFill>
              </a:rPr>
              <a:t>Синквейн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8675" name="Объект 2"/>
          <p:cNvSpPr>
            <a:spLocks noGrp="1"/>
          </p:cNvSpPr>
          <p:nvPr>
            <p:ph idx="1"/>
          </p:nvPr>
        </p:nvSpPr>
        <p:spPr>
          <a:xfrm>
            <a:off x="323850" y="1628775"/>
            <a:ext cx="9144000" cy="3508375"/>
          </a:xfrm>
        </p:spPr>
        <p:txBody>
          <a:bodyPr/>
          <a:lstStyle/>
          <a:p>
            <a:pPr eaLnBrk="1" hangingPunct="1"/>
            <a:r>
              <a:rPr lang="ru-RU" altLang="ru-RU" sz="2800" smtClean="0"/>
              <a:t>Предлоги </a:t>
            </a:r>
          </a:p>
          <a:p>
            <a:pPr eaLnBrk="1" hangingPunct="1"/>
            <a:r>
              <a:rPr lang="ru-RU" altLang="ru-RU" sz="2800" smtClean="0"/>
              <a:t>Производные, непроизводные</a:t>
            </a:r>
          </a:p>
          <a:p>
            <a:pPr eaLnBrk="1" hangingPunct="1"/>
            <a:r>
              <a:rPr lang="ru-RU" altLang="ru-RU" sz="2800" smtClean="0"/>
              <a:t>Не изменяются, образуют, употребляются</a:t>
            </a:r>
          </a:p>
          <a:p>
            <a:pPr eaLnBrk="1" hangingPunct="1"/>
            <a:r>
              <a:rPr lang="ru-RU" altLang="ru-RU" sz="2800" smtClean="0"/>
              <a:t>Они являются «словечками отношений»</a:t>
            </a:r>
          </a:p>
          <a:p>
            <a:pPr eaLnBrk="1" hangingPunct="1"/>
            <a:r>
              <a:rPr lang="ru-RU" altLang="ru-RU" sz="2800" smtClean="0"/>
              <a:t>Часть речи</a:t>
            </a:r>
          </a:p>
          <a:p>
            <a:pPr eaLnBrk="1" hangingPunct="1"/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75889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b="1" i="1" kern="0" dirty="0">
                <a:solidFill>
                  <a:srgbClr val="FF0000"/>
                </a:solidFill>
                <a:latin typeface="Arial" charset="0"/>
              </a:rPr>
              <a:t>Устная рефлексия</a:t>
            </a:r>
            <a:endParaRPr lang="ru-RU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indent="-274320" eaLnBrk="1" fontAlgn="auto" hangingPunct="1">
              <a:spcAft>
                <a:spcPts val="0"/>
              </a:spcAft>
              <a:defRPr/>
            </a:pPr>
            <a:r>
              <a:rPr lang="ru-RU" sz="2800" b="1" i="1" dirty="0">
                <a:latin typeface="Arial" charset="0"/>
              </a:rPr>
              <a:t>Я узнал сегодня на уроке…. </a:t>
            </a:r>
          </a:p>
          <a:p>
            <a:pPr indent="-274320" eaLnBrk="1" fontAlgn="auto" hangingPunct="1">
              <a:spcAft>
                <a:spcPts val="0"/>
              </a:spcAft>
              <a:defRPr/>
            </a:pPr>
            <a:r>
              <a:rPr lang="ru-RU" sz="2800" b="1" i="1" dirty="0">
                <a:latin typeface="Arial" charset="0"/>
              </a:rPr>
              <a:t>Интересным показалось …</a:t>
            </a:r>
          </a:p>
          <a:p>
            <a:pPr indent="-274320" eaLnBrk="1" fontAlgn="auto" hangingPunct="1">
              <a:spcAft>
                <a:spcPts val="0"/>
              </a:spcAft>
              <a:defRPr/>
            </a:pPr>
            <a:r>
              <a:rPr lang="ru-RU" sz="2800" b="1" i="1" dirty="0">
                <a:latin typeface="Arial" charset="0"/>
              </a:rPr>
              <a:t>Полезным было ….. </a:t>
            </a:r>
          </a:p>
          <a:p>
            <a:pPr indent="-274320" eaLnBrk="1" fontAlgn="auto" hangingPunct="1">
              <a:spcAft>
                <a:spcPts val="0"/>
              </a:spcAft>
              <a:defRPr/>
            </a:pPr>
            <a:r>
              <a:rPr lang="ru-RU" sz="2800" b="1" i="1" dirty="0">
                <a:latin typeface="Arial" charset="0"/>
              </a:rPr>
              <a:t>Мне трудно было…..</a:t>
            </a:r>
          </a:p>
          <a:p>
            <a:pPr indent="-274320" eaLnBrk="1" fontAlgn="auto" hangingPunct="1">
              <a:spcAft>
                <a:spcPts val="0"/>
              </a:spcAft>
              <a:defRPr/>
            </a:pPr>
            <a:r>
              <a:rPr lang="ru-RU" sz="2800" b="1" i="1" dirty="0">
                <a:latin typeface="Arial" charset="0"/>
              </a:rPr>
              <a:t>Я понял….</a:t>
            </a:r>
          </a:p>
          <a:p>
            <a:pPr indent="-274320" eaLnBrk="1" fontAlgn="auto" hangingPunct="1">
              <a:spcAft>
                <a:spcPts val="0"/>
              </a:spcAft>
              <a:defRPr/>
            </a:pPr>
            <a:r>
              <a:rPr lang="ru-RU" sz="2800" b="1" i="1" dirty="0">
                <a:latin typeface="Arial" charset="0"/>
              </a:rPr>
              <a:t>Я справился с заданиями….</a:t>
            </a:r>
          </a:p>
          <a:p>
            <a:pPr indent="-274320" eaLnBrk="1" fontAlgn="auto" hangingPunct="1">
              <a:spcAft>
                <a:spcPts val="0"/>
              </a:spcAft>
              <a:defRPr/>
            </a:pPr>
            <a:r>
              <a:rPr lang="ru-RU" sz="2800" b="1" i="1" dirty="0">
                <a:latin typeface="Arial" charset="0"/>
              </a:rPr>
              <a:t>Я выполнил…</a:t>
            </a:r>
          </a:p>
          <a:p>
            <a:pPr indent="-274320" eaLnBrk="1" fontAlgn="auto" hangingPunct="1">
              <a:spcAft>
                <a:spcPts val="0"/>
              </a:spcAft>
              <a:defRPr/>
            </a:pPr>
            <a:endParaRPr lang="ru-RU" sz="2800" b="1" i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321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857232"/>
            <a:ext cx="7851648" cy="3286148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«Если у вас есть яблоко и у меня есть яблоко и если мы обменяемся этими яблоками, то и у меня, и у вас останется по одному яблоку. А если у вас есть идея, и у меня есть идея и мы обменяемся идеями, то </a:t>
            </a:r>
            <a:endParaRPr lang="ru-RU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33400" y="4286256"/>
            <a:ext cx="7854696" cy="1714512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  каждого из нас будет по две идеи».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197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1042988" y="476250"/>
            <a:ext cx="7024687" cy="1143000"/>
          </a:xfrm>
        </p:spPr>
        <p:txBody>
          <a:bodyPr/>
          <a:lstStyle/>
          <a:p>
            <a:pPr eaLnBrk="1" hangingPunct="1"/>
            <a:r>
              <a:rPr lang="ru-RU" altLang="ru-RU" b="1" dirty="0" smtClean="0">
                <a:solidFill>
                  <a:srgbClr val="FF0000"/>
                </a:solidFill>
              </a:rPr>
              <a:t>Работа с текстом. </a:t>
            </a:r>
            <a:endParaRPr lang="ru-RU" altLang="ru-RU" dirty="0" smtClean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2988" y="1340768"/>
            <a:ext cx="7849492" cy="4752057"/>
          </a:xfrm>
        </p:spPr>
        <p:txBody>
          <a:bodyPr rtlCol="0">
            <a:normAutofit fontScale="55000" lnSpcReduction="20000"/>
          </a:bodyPr>
          <a:lstStyle/>
          <a:p>
            <a:pPr indent="-274320"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Прочитайте </a:t>
            </a:r>
            <a:r>
              <a:rPr lang="ru-RU" b="1" dirty="0"/>
              <a:t>и восстановите текст, вставьте предлоги. Выясните, на службе у каких частей речи  предлоги находятся и с какими падежами употребляются</a:t>
            </a:r>
            <a:r>
              <a:rPr lang="ru-RU" b="1" dirty="0" smtClean="0"/>
              <a:t>? </a:t>
            </a:r>
          </a:p>
          <a:p>
            <a:pPr indent="-274320" eaLnBrk="1" fontAlgn="auto" hangingPunct="1">
              <a:spcAft>
                <a:spcPts val="0"/>
              </a:spcAft>
              <a:defRPr/>
            </a:pPr>
            <a:r>
              <a:rPr lang="ru-RU" sz="5800" b="1" i="1" dirty="0" smtClean="0"/>
              <a:t>…</a:t>
            </a:r>
            <a:r>
              <a:rPr lang="ru-RU" sz="5800" i="1" dirty="0" smtClean="0"/>
              <a:t> </a:t>
            </a:r>
            <a:r>
              <a:rPr lang="ru-RU" sz="5800" i="1" dirty="0"/>
              <a:t>базарную  площадь идет полицейский  надзиратель Очумелов   </a:t>
            </a:r>
            <a:r>
              <a:rPr lang="ru-RU" sz="5800" b="1" i="1" dirty="0"/>
              <a:t>…</a:t>
            </a:r>
            <a:r>
              <a:rPr lang="ru-RU" sz="5800" i="1" dirty="0"/>
              <a:t> новой шинели  и  </a:t>
            </a:r>
            <a:r>
              <a:rPr lang="ru-RU" sz="5800" b="1" dirty="0"/>
              <a:t>…  </a:t>
            </a:r>
            <a:r>
              <a:rPr lang="ru-RU" sz="5800" i="1" dirty="0"/>
              <a:t>узелком  </a:t>
            </a:r>
            <a:r>
              <a:rPr lang="ru-RU" sz="5800" b="1" i="1" dirty="0"/>
              <a:t>…</a:t>
            </a:r>
            <a:r>
              <a:rPr lang="ru-RU" sz="5800" i="1" dirty="0"/>
              <a:t>  руке.  </a:t>
            </a:r>
            <a:r>
              <a:rPr lang="ru-RU" sz="5800" b="1" i="1" dirty="0" smtClean="0"/>
              <a:t>…</a:t>
            </a:r>
            <a:r>
              <a:rPr lang="ru-RU" sz="5800" i="1" dirty="0" smtClean="0"/>
              <a:t> </a:t>
            </a:r>
            <a:r>
              <a:rPr lang="ru-RU" sz="5800" i="1" dirty="0"/>
              <a:t>ним шагает рыжий городовой  </a:t>
            </a:r>
            <a:r>
              <a:rPr lang="ru-RU" sz="5800" b="1" i="1" dirty="0"/>
              <a:t>…</a:t>
            </a:r>
            <a:r>
              <a:rPr lang="ru-RU" sz="5800" i="1" dirty="0"/>
              <a:t>  решетом, доверху наполненным  конфискованным  крыжовником.  Кругом  тишина</a:t>
            </a:r>
            <a:r>
              <a:rPr lang="ru-RU" sz="5800" i="1" dirty="0" smtClean="0"/>
              <a:t>... </a:t>
            </a:r>
            <a:r>
              <a:rPr lang="ru-RU" sz="5800" i="1" dirty="0"/>
              <a:t>.</a:t>
            </a:r>
            <a:r>
              <a:rPr lang="ru-RU" sz="5800" i="1" dirty="0" smtClean="0"/>
              <a:t>   </a:t>
            </a:r>
            <a:r>
              <a:rPr lang="ru-RU" sz="5800" b="1" i="1" dirty="0" smtClean="0"/>
              <a:t>...</a:t>
            </a:r>
            <a:r>
              <a:rPr lang="ru-RU" sz="5800" i="1" dirty="0" smtClean="0"/>
              <a:t>  </a:t>
            </a:r>
            <a:r>
              <a:rPr lang="ru-RU" sz="5800" i="1" dirty="0"/>
              <a:t>площади ни души</a:t>
            </a:r>
            <a:r>
              <a:rPr lang="ru-RU" sz="5800" i="1" dirty="0" smtClean="0"/>
              <a:t>... . </a:t>
            </a:r>
            <a:r>
              <a:rPr lang="ru-RU" sz="5800" i="1" dirty="0"/>
              <a:t>Открытые двери лавок  и кабаков глядят   </a:t>
            </a:r>
            <a:r>
              <a:rPr lang="ru-RU" sz="5800" b="1" i="1" dirty="0" smtClean="0"/>
              <a:t>... </a:t>
            </a:r>
            <a:r>
              <a:rPr lang="ru-RU" sz="5800" i="1" dirty="0" smtClean="0"/>
              <a:t> </a:t>
            </a:r>
            <a:r>
              <a:rPr lang="ru-RU" sz="5800" i="1" dirty="0"/>
              <a:t>свет  </a:t>
            </a:r>
            <a:r>
              <a:rPr lang="ru-RU" sz="5800" i="1" dirty="0" smtClean="0"/>
              <a:t>Божий  </a:t>
            </a:r>
            <a:r>
              <a:rPr lang="ru-RU" sz="5800" i="1" dirty="0"/>
              <a:t>уныло,  как голодные </a:t>
            </a:r>
            <a:r>
              <a:rPr lang="ru-RU" sz="5800" i="1" dirty="0" smtClean="0"/>
              <a:t>пасти,  </a:t>
            </a:r>
            <a:r>
              <a:rPr lang="ru-RU" sz="5800" b="1" i="1" dirty="0" smtClean="0"/>
              <a:t>...</a:t>
            </a:r>
            <a:r>
              <a:rPr lang="ru-RU" sz="5800" i="1" dirty="0" smtClean="0"/>
              <a:t> </a:t>
            </a:r>
            <a:r>
              <a:rPr lang="ru-RU" sz="5800" i="1" dirty="0"/>
              <a:t>них нет даже нищих. </a:t>
            </a:r>
          </a:p>
          <a:p>
            <a:pPr indent="-274320" eaLnBrk="1" fontAlgn="auto" hangingPunct="1">
              <a:spcAft>
                <a:spcPts val="0"/>
              </a:spcAft>
              <a:defRPr/>
            </a:pPr>
            <a:endParaRPr lang="ru-RU" sz="5800" dirty="0"/>
          </a:p>
        </p:txBody>
      </p:sp>
    </p:spTree>
    <p:extLst>
      <p:ext uri="{BB962C8B-B14F-4D97-AF65-F5344CB8AC3E}">
        <p14:creationId xmlns:p14="http://schemas.microsoft.com/office/powerpoint/2010/main" val="3447824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1042988" y="404813"/>
            <a:ext cx="7024687" cy="64792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 smtClean="0">
                <a:solidFill>
                  <a:srgbClr val="FF0000"/>
                </a:solidFill>
              </a:rPr>
              <a:t>Проверим!</a:t>
            </a:r>
          </a:p>
        </p:txBody>
      </p:sp>
      <p:sp>
        <p:nvSpPr>
          <p:cNvPr id="15363" name="Объект 2"/>
          <p:cNvSpPr>
            <a:spLocks noGrp="1"/>
          </p:cNvSpPr>
          <p:nvPr>
            <p:ph idx="1"/>
          </p:nvPr>
        </p:nvSpPr>
        <p:spPr>
          <a:xfrm>
            <a:off x="1116013" y="1124745"/>
            <a:ext cx="6777037" cy="5544344"/>
          </a:xfrm>
        </p:spPr>
        <p:txBody>
          <a:bodyPr>
            <a:normAutofit fontScale="92500" lnSpcReduction="20000"/>
          </a:bodyPr>
          <a:lstStyle/>
          <a:p>
            <a:r>
              <a:rPr lang="ru-RU" altLang="ru-RU" b="1" dirty="0" smtClean="0"/>
              <a:t>Через (</a:t>
            </a:r>
            <a:r>
              <a:rPr lang="ru-RU" altLang="ru-RU" b="1" dirty="0" err="1" smtClean="0"/>
              <a:t>В.п</a:t>
            </a:r>
            <a:r>
              <a:rPr lang="ru-RU" altLang="ru-RU" b="1" dirty="0" smtClean="0"/>
              <a:t>.) </a:t>
            </a:r>
            <a:r>
              <a:rPr lang="ru-RU" altLang="ru-RU" dirty="0" smtClean="0"/>
              <a:t>базарную  площадь идет полицейский  надзиратель Очумелов  </a:t>
            </a:r>
            <a:r>
              <a:rPr lang="ru-RU" altLang="ru-RU" b="1" dirty="0" smtClean="0"/>
              <a:t>в (П. п.) </a:t>
            </a:r>
            <a:r>
              <a:rPr lang="ru-RU" altLang="ru-RU" dirty="0" smtClean="0"/>
              <a:t>новой шинели  и </a:t>
            </a:r>
            <a:r>
              <a:rPr lang="ru-RU" altLang="ru-RU" b="1" dirty="0" smtClean="0"/>
              <a:t>с (</a:t>
            </a:r>
            <a:r>
              <a:rPr lang="ru-RU" altLang="ru-RU" b="1" dirty="0" err="1" smtClean="0"/>
              <a:t>Тв.п</a:t>
            </a:r>
            <a:r>
              <a:rPr lang="ru-RU" altLang="ru-RU" b="1" dirty="0" smtClean="0"/>
              <a:t>.) </a:t>
            </a:r>
            <a:r>
              <a:rPr lang="ru-RU" altLang="ru-RU" dirty="0" smtClean="0"/>
              <a:t>узелком </a:t>
            </a:r>
            <a:r>
              <a:rPr lang="ru-RU" altLang="ru-RU" b="1" dirty="0" smtClean="0"/>
              <a:t>в (</a:t>
            </a:r>
            <a:r>
              <a:rPr lang="ru-RU" altLang="ru-RU" b="1" dirty="0" err="1" smtClean="0"/>
              <a:t>П.п</a:t>
            </a:r>
            <a:r>
              <a:rPr lang="ru-RU" altLang="ru-RU" b="1" dirty="0" smtClean="0"/>
              <a:t>.) </a:t>
            </a:r>
            <a:r>
              <a:rPr lang="ru-RU" altLang="ru-RU" dirty="0" smtClean="0"/>
              <a:t>руке. </a:t>
            </a:r>
            <a:r>
              <a:rPr lang="ru-RU" altLang="ru-RU" b="1" dirty="0" smtClean="0"/>
              <a:t>За (</a:t>
            </a:r>
            <a:r>
              <a:rPr lang="ru-RU" altLang="ru-RU" b="1" dirty="0" err="1" smtClean="0"/>
              <a:t>Тв</a:t>
            </a:r>
            <a:r>
              <a:rPr lang="ru-RU" altLang="ru-RU" b="1" dirty="0" smtClean="0"/>
              <a:t>. п.)</a:t>
            </a:r>
            <a:r>
              <a:rPr lang="ru-RU" altLang="ru-RU" dirty="0" smtClean="0"/>
              <a:t> ним шагает рыжий городовой </a:t>
            </a:r>
            <a:r>
              <a:rPr lang="ru-RU" altLang="ru-RU" b="1" dirty="0" smtClean="0"/>
              <a:t>с (</a:t>
            </a:r>
            <a:r>
              <a:rPr lang="ru-RU" altLang="ru-RU" b="1" dirty="0" err="1" smtClean="0"/>
              <a:t>Тв</a:t>
            </a:r>
            <a:r>
              <a:rPr lang="ru-RU" altLang="ru-RU" b="1" dirty="0" smtClean="0"/>
              <a:t>. п.) </a:t>
            </a:r>
            <a:r>
              <a:rPr lang="ru-RU" altLang="ru-RU" dirty="0" smtClean="0"/>
              <a:t>решетом, доверху наполненным  конфискованным  крыжовником.  Кругом  тишина...  </a:t>
            </a:r>
            <a:r>
              <a:rPr lang="ru-RU" altLang="ru-RU" b="1" dirty="0" smtClean="0"/>
              <a:t>На (</a:t>
            </a:r>
            <a:r>
              <a:rPr lang="ru-RU" altLang="ru-RU" b="1" dirty="0" err="1" smtClean="0"/>
              <a:t>П.п</a:t>
            </a:r>
            <a:r>
              <a:rPr lang="ru-RU" altLang="ru-RU" b="1" dirty="0" smtClean="0"/>
              <a:t>.) </a:t>
            </a:r>
            <a:r>
              <a:rPr lang="ru-RU" altLang="ru-RU" dirty="0" smtClean="0"/>
              <a:t> площади ни души... Открытые двери лавок  и кабаков глядят  </a:t>
            </a:r>
            <a:r>
              <a:rPr lang="ru-RU" altLang="ru-RU" b="1" dirty="0" smtClean="0"/>
              <a:t>на (</a:t>
            </a:r>
            <a:r>
              <a:rPr lang="ru-RU" altLang="ru-RU" b="1" dirty="0" err="1" smtClean="0"/>
              <a:t>В.п</a:t>
            </a:r>
            <a:r>
              <a:rPr lang="ru-RU" altLang="ru-RU" b="1" dirty="0" smtClean="0"/>
              <a:t>.) </a:t>
            </a:r>
            <a:r>
              <a:rPr lang="ru-RU" altLang="ru-RU" dirty="0" smtClean="0"/>
              <a:t> свет  Божий  уныло,  как голодные пасти, </a:t>
            </a:r>
            <a:r>
              <a:rPr lang="ru-RU" altLang="ru-RU" b="1" dirty="0" smtClean="0"/>
              <a:t>около</a:t>
            </a:r>
            <a:r>
              <a:rPr lang="ru-RU" altLang="ru-RU" dirty="0" smtClean="0"/>
              <a:t> </a:t>
            </a:r>
            <a:r>
              <a:rPr lang="ru-RU" altLang="ru-RU" b="1" dirty="0" smtClean="0"/>
              <a:t>(</a:t>
            </a:r>
            <a:r>
              <a:rPr lang="ru-RU" altLang="ru-RU" b="1" dirty="0" err="1" smtClean="0"/>
              <a:t>Р.п</a:t>
            </a:r>
            <a:r>
              <a:rPr lang="ru-RU" altLang="ru-RU" b="1" dirty="0" smtClean="0"/>
              <a:t>.)</a:t>
            </a:r>
            <a:r>
              <a:rPr lang="ru-RU" altLang="ru-RU" dirty="0" smtClean="0"/>
              <a:t> них нет даже нищих.</a:t>
            </a:r>
          </a:p>
          <a:p>
            <a:r>
              <a:rPr lang="ru-RU" altLang="ru-RU" b="1" dirty="0" smtClean="0"/>
              <a:t>7 предлогов </a:t>
            </a:r>
            <a:r>
              <a:rPr lang="ru-RU" altLang="ru-RU" dirty="0" smtClean="0"/>
              <a:t>употребляются с сущ., </a:t>
            </a:r>
            <a:r>
              <a:rPr lang="ru-RU" altLang="ru-RU" b="1" dirty="0" smtClean="0"/>
              <a:t>2 предлога - </a:t>
            </a:r>
            <a:r>
              <a:rPr lang="ru-RU" altLang="ru-RU" dirty="0" smtClean="0"/>
              <a:t> с мест.</a:t>
            </a:r>
          </a:p>
        </p:txBody>
      </p:sp>
    </p:spTree>
    <p:extLst>
      <p:ext uri="{BB962C8B-B14F-4D97-AF65-F5344CB8AC3E}">
        <p14:creationId xmlns:p14="http://schemas.microsoft.com/office/powerpoint/2010/main" val="176520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28728" y="428604"/>
            <a:ext cx="63680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Домашнее задание.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2976" y="2143116"/>
            <a:ext cx="71438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Параграф 27, стр.152-154 </a:t>
            </a:r>
          </a:p>
          <a:p>
            <a:r>
              <a:rPr lang="ru-RU" sz="4400" smtClean="0">
                <a:latin typeface="Times New Roman" pitchFamily="18" charset="0"/>
                <a:cs typeface="Times New Roman" pitchFamily="18" charset="0"/>
              </a:rPr>
              <a:t>Сочинить лингвистическую сказку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о предлогах.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0113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 descr="C:\Users\1\Pictures\картинки к предметной неделе\ми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8525411" cy="5786478"/>
          </a:xfrm>
          <a:prstGeom prst="rect">
            <a:avLst/>
          </a:prstGeom>
          <a:noFill/>
        </p:spPr>
      </p:pic>
      <p:pic>
        <p:nvPicPr>
          <p:cNvPr id="27650" name="Picture 2" descr="C:\Users\1\Pictures\картинки к предметной неделе\пшх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3855356">
            <a:off x="4873357" y="1397079"/>
            <a:ext cx="2575553" cy="244514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 rot="20628615">
            <a:off x="1071538" y="1785926"/>
            <a:ext cx="53976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Спасибо за урок!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92556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ASUS\Pictures\листок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21" y="31205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 rot="663320">
            <a:off x="2042732" y="2427572"/>
            <a:ext cx="461247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7030A0"/>
                </a:solidFill>
              </a:rPr>
              <a:t>Чем отличаются служебные  части речи от самостоятельных ? </a:t>
            </a:r>
          </a:p>
        </p:txBody>
      </p:sp>
    </p:spTree>
    <p:extLst>
      <p:ext uri="{BB962C8B-B14F-4D97-AF65-F5344CB8AC3E}">
        <p14:creationId xmlns:p14="http://schemas.microsoft.com/office/powerpoint/2010/main" val="1294938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38546504"/>
              </p:ext>
            </p:extLst>
          </p:nvPr>
        </p:nvGraphicFramePr>
        <p:xfrm>
          <a:off x="457200" y="1600200"/>
          <a:ext cx="82296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2" descr="C:\Users\ASUS\Pictures\листок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21" y="31205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9822344"/>
              </p:ext>
            </p:extLst>
          </p:nvPr>
        </p:nvGraphicFramePr>
        <p:xfrm>
          <a:off x="1043608" y="116631"/>
          <a:ext cx="6744072" cy="6502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4173"/>
                <a:gridCol w="2999899"/>
              </a:tblGrid>
              <a:tr h="6960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kern="0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Самостоятельные</a:t>
                      </a:r>
                      <a:endParaRPr lang="ru-RU" sz="1600" b="1" kern="0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17195" algn="ctr">
                        <a:spcAft>
                          <a:spcPts val="0"/>
                        </a:spcAft>
                      </a:pPr>
                      <a:r>
                        <a:rPr lang="ru-RU" sz="2800" b="1" kern="0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Служебные</a:t>
                      </a:r>
                      <a:endParaRPr lang="ru-RU" sz="1600" b="1" kern="0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68580" marR="68580" marT="0" marB="0"/>
                </a:tc>
              </a:tr>
              <a:tr h="10747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Cambria" pitchFamily="18" charset="0"/>
                          <a:ea typeface="Times New Roman"/>
                        </a:rPr>
                        <a:t>есть лексическое и грамматическое значение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617220"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Cambria" pitchFamily="18" charset="0"/>
                          <a:ea typeface="Times New Roman"/>
                        </a:rPr>
                        <a:t> нет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0747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Cambria" pitchFamily="18" charset="0"/>
                          <a:ea typeface="Times New Roman"/>
                        </a:rPr>
                        <a:t>изменяются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Cambria" pitchFamily="18" charset="0"/>
                          <a:ea typeface="Times New Roman"/>
                        </a:rPr>
                        <a:t>(кроме наречия и деепричастия)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636270"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Cambria" pitchFamily="18" charset="0"/>
                          <a:ea typeface="Times New Roman"/>
                        </a:rPr>
                        <a:t>не изменяются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07472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" pitchFamily="18" charset="0"/>
                          <a:ea typeface="Times New Roman"/>
                          <a:cs typeface="+mn-cs"/>
                        </a:rPr>
                        <a:t>можно поставить вопрос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59817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" pitchFamily="18" charset="0"/>
                          <a:ea typeface="Times New Roman"/>
                          <a:cs typeface="+mn-cs"/>
                        </a:rPr>
                        <a:t>нельзя поставить вопрос</a:t>
                      </a:r>
                    </a:p>
                  </a:txBody>
                  <a:tcPr marL="68580" marR="68580" marT="0" marB="0"/>
                </a:tc>
              </a:tr>
              <a:tr h="107472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" pitchFamily="18" charset="0"/>
                          <a:ea typeface="Times New Roman"/>
                          <a:cs typeface="+mn-cs"/>
                        </a:rPr>
                        <a:t>являются членами предложения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mbria" pitchFamily="18" charset="0"/>
                        <a:ea typeface="Times New Roman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59817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" pitchFamily="18" charset="0"/>
                          <a:ea typeface="Times New Roman"/>
                          <a:cs typeface="+mn-cs"/>
                        </a:rPr>
                        <a:t>не являются</a:t>
                      </a:r>
                    </a:p>
                    <a:p>
                      <a:pPr marL="59817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mbria" pitchFamily="18" charset="0"/>
                        <a:ea typeface="Times New Roman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141693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" pitchFamily="18" charset="0"/>
                          <a:ea typeface="Times New Roman"/>
                          <a:cs typeface="+mn-cs"/>
                        </a:rPr>
                        <a:t>употребляются самостоятельно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mbria" pitchFamily="18" charset="0"/>
                        <a:ea typeface="Times New Roman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59817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" pitchFamily="18" charset="0"/>
                          <a:ea typeface="Times New Roman"/>
                          <a:cs typeface="+mn-cs"/>
                        </a:rPr>
                        <a:t>не употребляются </a:t>
                      </a:r>
                    </a:p>
                    <a:p>
                      <a:pPr marL="59817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mbria" pitchFamily="18" charset="0"/>
                        <a:ea typeface="Times New Roman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6026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E:\6622df030d70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61857"/>
            <a:ext cx="4429124" cy="47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500430" y="285728"/>
            <a:ext cx="500066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Они неделимы и целы,</a:t>
            </a:r>
            <a:br>
              <a:rPr lang="ru-RU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Корней и приставок в них нет,</a:t>
            </a:r>
            <a:br>
              <a:rPr lang="ru-RU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Нельзя отыскать в них морфемы – </a:t>
            </a:r>
            <a:br>
              <a:rPr lang="ru-RU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 в этом их главный секрет!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786050" y="4429132"/>
            <a:ext cx="578119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600" b="1" cap="all" dirty="0">
                <a:ln/>
                <a:solidFill>
                  <a:srgbClr val="3891A7"/>
                </a:solidFill>
                <a:effectLst>
                  <a:outerShdw blurRad="19685" dist="12700" dir="5400000" algn="tl" rotWithShape="0">
                    <a:srgbClr val="3891A7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Служебные части речи</a:t>
            </a:r>
          </a:p>
        </p:txBody>
      </p:sp>
    </p:spTree>
    <p:extLst>
      <p:ext uri="{BB962C8B-B14F-4D97-AF65-F5344CB8AC3E}">
        <p14:creationId xmlns:p14="http://schemas.microsoft.com/office/powerpoint/2010/main" val="1677805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\Pictures\картинки к предметной неделе\вк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714752"/>
            <a:ext cx="3143248" cy="314324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000364" y="285728"/>
            <a:ext cx="500066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Предлоги, союзы, частицы – </a:t>
            </a:r>
            <a:b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Все встали в один хоровод,</a:t>
            </a:r>
            <a:b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Служебные, важные лица – </a:t>
            </a:r>
            <a:b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редкость серьезный народ.</a:t>
            </a:r>
            <a:b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 них обойтись невозможно,</a:t>
            </a:r>
            <a:b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 знают об этом они.</a:t>
            </a:r>
            <a:b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Всегда и во всем осторожны:</a:t>
            </a:r>
            <a:b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Нигде не гуляют одни.</a:t>
            </a:r>
            <a:b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Но исподволь и незаметно </a:t>
            </a:r>
            <a:b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Значенье свое принесут,</a:t>
            </a:r>
            <a:b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Здесь свяжут, а рядом разделят,</a:t>
            </a:r>
            <a:b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Укажут и силу дадут.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71802" y="5786454"/>
            <a:ext cx="4643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</a:rPr>
              <a:t>В, на, без, и, об, во, не, но, а</a:t>
            </a:r>
          </a:p>
        </p:txBody>
      </p:sp>
    </p:spTree>
    <p:extLst>
      <p:ext uri="{BB962C8B-B14F-4D97-AF65-F5344CB8AC3E}">
        <p14:creationId xmlns:p14="http://schemas.microsoft.com/office/powerpoint/2010/main" val="875984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Прочитайте ряд слов: Голубыми, небесами, великолепными, коврами, блестя, солнце, снег, лежит; прозрачный, лес, один, чернеет, ель, иней, зеленеет, речка, льдом, блестит.</a:t>
            </a:r>
          </a:p>
          <a:p>
            <a:r>
              <a:rPr lang="ru-RU" b="1" i="1" dirty="0" smtClean="0"/>
              <a:t>Вопросы и задания: </a:t>
            </a:r>
          </a:p>
          <a:p>
            <a:r>
              <a:rPr lang="ru-RU" dirty="0" smtClean="0"/>
              <a:t>Можем ли мы назвать прочитанное текстом? Почему? Из какого стихотворения эти строки и кто автор? Восстановите отрывок стихотворения.  С помощью каких слов это сделать?</a:t>
            </a:r>
          </a:p>
        </p:txBody>
      </p:sp>
    </p:spTree>
    <p:extLst>
      <p:ext uri="{BB962C8B-B14F-4D97-AF65-F5344CB8AC3E}">
        <p14:creationId xmlns:p14="http://schemas.microsoft.com/office/powerpoint/2010/main" val="3547211803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«Зимнее утро»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343400" y="3048000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solidFill>
                  <a:prstClr val="black"/>
                </a:solidFill>
              </a:rPr>
              <a:t>Под голубыми небесами</a:t>
            </a:r>
            <a:br>
              <a:rPr lang="ru-RU" sz="2000" dirty="0">
                <a:solidFill>
                  <a:prstClr val="black"/>
                </a:solidFill>
              </a:rPr>
            </a:br>
            <a:r>
              <a:rPr lang="ru-RU" sz="2000" dirty="0">
                <a:solidFill>
                  <a:prstClr val="black"/>
                </a:solidFill>
              </a:rPr>
              <a:t>Великолепными коврами,</a:t>
            </a:r>
            <a:br>
              <a:rPr lang="ru-RU" sz="2000" dirty="0">
                <a:solidFill>
                  <a:prstClr val="black"/>
                </a:solidFill>
              </a:rPr>
            </a:br>
            <a:r>
              <a:rPr lang="ru-RU" sz="2000" dirty="0">
                <a:solidFill>
                  <a:prstClr val="black"/>
                </a:solidFill>
              </a:rPr>
              <a:t>Блестя на солнце, снег лежит;</a:t>
            </a:r>
            <a:br>
              <a:rPr lang="ru-RU" sz="2000" dirty="0">
                <a:solidFill>
                  <a:prstClr val="black"/>
                </a:solidFill>
              </a:rPr>
            </a:br>
            <a:r>
              <a:rPr lang="ru-RU" sz="2000" dirty="0">
                <a:solidFill>
                  <a:prstClr val="black"/>
                </a:solidFill>
              </a:rPr>
              <a:t>Прозрачный лес один чернеет,</a:t>
            </a:r>
            <a:br>
              <a:rPr lang="ru-RU" sz="2000" dirty="0">
                <a:solidFill>
                  <a:prstClr val="black"/>
                </a:solidFill>
              </a:rPr>
            </a:br>
            <a:r>
              <a:rPr lang="ru-RU" sz="2000" dirty="0">
                <a:solidFill>
                  <a:prstClr val="black"/>
                </a:solidFill>
              </a:rPr>
              <a:t>И ель сквозь иней зеленеет,</a:t>
            </a:r>
            <a:br>
              <a:rPr lang="ru-RU" sz="2000" dirty="0">
                <a:solidFill>
                  <a:prstClr val="black"/>
                </a:solidFill>
              </a:rPr>
            </a:br>
            <a:r>
              <a:rPr lang="ru-RU" sz="2000" dirty="0">
                <a:solidFill>
                  <a:prstClr val="black"/>
                </a:solidFill>
              </a:rPr>
              <a:t>И речка подо льдом блестит…</a:t>
            </a:r>
          </a:p>
          <a:p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226" y="2420889"/>
            <a:ext cx="4268758" cy="3201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574570"/>
            <a:ext cx="1512258" cy="186151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1739571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6_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lnDef>
      <a:spPr>
        <a:ln cmpd="sng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11.xml><?xml version="1.0" encoding="utf-8"?>
<a:theme xmlns:a="http://schemas.openxmlformats.org/drawingml/2006/main" name="8_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9_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0_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5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6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7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8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10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11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12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13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2_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3_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4_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1477</TotalTime>
  <Words>1722</Words>
  <Application>Microsoft Office PowerPoint</Application>
  <PresentationFormat>Экран (4:3)</PresentationFormat>
  <Paragraphs>269</Paragraphs>
  <Slides>36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22</vt:i4>
      </vt:variant>
      <vt:variant>
        <vt:lpstr>Заголовки слайдов</vt:lpstr>
      </vt:variant>
      <vt:variant>
        <vt:i4>36</vt:i4>
      </vt:variant>
    </vt:vector>
  </HeadingPairs>
  <TitlesOfParts>
    <vt:vector size="58" baseType="lpstr">
      <vt:lpstr>Поток</vt:lpstr>
      <vt:lpstr>Остин</vt:lpstr>
      <vt:lpstr>1_Тема Office</vt:lpstr>
      <vt:lpstr>2_Тема Office</vt:lpstr>
      <vt:lpstr>Солнцестояние</vt:lpstr>
      <vt:lpstr>1_Солнцестояние</vt:lpstr>
      <vt:lpstr>2_Солнцестояние</vt:lpstr>
      <vt:lpstr>3_Солнцестояние</vt:lpstr>
      <vt:lpstr>4_Солнцестояние</vt:lpstr>
      <vt:lpstr>6_Солнцестояние</vt:lpstr>
      <vt:lpstr>8_Солнцестояние</vt:lpstr>
      <vt:lpstr>9_Солнцестояние</vt:lpstr>
      <vt:lpstr>10_Солнцестояние</vt:lpstr>
      <vt:lpstr>1_Поток</vt:lpstr>
      <vt:lpstr>5_Поток</vt:lpstr>
      <vt:lpstr>6_Поток</vt:lpstr>
      <vt:lpstr>7_Поток</vt:lpstr>
      <vt:lpstr>8_Поток</vt:lpstr>
      <vt:lpstr>10_Поток</vt:lpstr>
      <vt:lpstr>11_Поток</vt:lpstr>
      <vt:lpstr>12_Поток</vt:lpstr>
      <vt:lpstr>13_Поток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«Зимнее утро»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По структуре:</vt:lpstr>
      <vt:lpstr>Презентация PowerPoint</vt:lpstr>
      <vt:lpstr>Непроизводные предлоги</vt:lpstr>
      <vt:lpstr>Производные  предлоги</vt:lpstr>
      <vt:lpstr>Предлоги выражают различные отношения:</vt:lpstr>
      <vt:lpstr>Презентация PowerPoint</vt:lpstr>
      <vt:lpstr>Презентация PowerPoint</vt:lpstr>
      <vt:lpstr>Это очень интересно…</vt:lpstr>
      <vt:lpstr>Синонимия и антонимия предлогов</vt:lpstr>
      <vt:lpstr>Презентация PowerPoint</vt:lpstr>
      <vt:lpstr>Синквейн </vt:lpstr>
      <vt:lpstr>Синквейн  </vt:lpstr>
      <vt:lpstr>Устная рефлексия</vt:lpstr>
      <vt:lpstr>«Если у вас есть яблоко и у меня есть яблоко и если мы обменяемся этими яблоками, то и у меня, и у вас останется по одному яблоку. А если у вас есть идея, и у меня есть идея и мы обменяемся идеями, то </vt:lpstr>
      <vt:lpstr>Работа с текстом. </vt:lpstr>
      <vt:lpstr>Проверим!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Рыбченко</dc:creator>
  <cp:lastModifiedBy>Рыбченко</cp:lastModifiedBy>
  <cp:revision>52</cp:revision>
  <dcterms:created xsi:type="dcterms:W3CDTF">2016-01-19T13:49:01Z</dcterms:created>
  <dcterms:modified xsi:type="dcterms:W3CDTF">2022-05-16T09:07:56Z</dcterms:modified>
</cp:coreProperties>
</file>