
<file path=[Content_Types].xml><?xml version="1.0" encoding="utf-8"?>
<Types xmlns="http://schemas.openxmlformats.org/package/2006/content-types">
  <Default Extension="png" ContentType="image/png"/>
  <Default Extension="tmp"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Lst>
  <p:notesMasterIdLst>
    <p:notesMasterId r:id="rId36"/>
  </p:notesMasterIdLst>
  <p:sldIdLst>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3" d="100"/>
          <a:sy n="43" d="100"/>
        </p:scale>
        <p:origin x="-3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AF9173-BF9B-45B9-8C46-9436A59E69C5}" type="datetimeFigureOut">
              <a:rPr lang="ru-RU" smtClean="0"/>
              <a:t>16.05.2022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0AEC2-1494-4E08-8FFB-FBA30BCEA992}" type="slidenum">
              <a:rPr lang="ru-RU" smtClean="0"/>
              <a:t>‹#›</a:t>
            </a:fld>
            <a:endParaRPr lang="ru-RU"/>
          </a:p>
        </p:txBody>
      </p:sp>
    </p:spTree>
    <p:extLst>
      <p:ext uri="{BB962C8B-B14F-4D97-AF65-F5344CB8AC3E}">
        <p14:creationId xmlns:p14="http://schemas.microsoft.com/office/powerpoint/2010/main" val="3694434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878AFA7-4EC6-4B5C-B5B2-6AB82D0698EB}" type="slidenum">
              <a:rPr lang="ru-RU" smtClean="0">
                <a:solidFill>
                  <a:prstClr val="black"/>
                </a:solidFill>
              </a:rPr>
              <a:pPr/>
              <a:t>27</a:t>
            </a:fld>
            <a:endParaRPr lang="ru-RU">
              <a:solidFill>
                <a:prstClr val="black"/>
              </a:solidFill>
            </a:endParaRPr>
          </a:p>
        </p:txBody>
      </p:sp>
    </p:spTree>
    <p:extLst>
      <p:ext uri="{BB962C8B-B14F-4D97-AF65-F5344CB8AC3E}">
        <p14:creationId xmlns:p14="http://schemas.microsoft.com/office/powerpoint/2010/main" val="1351643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Полилиния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base">
              <a:spcBef>
                <a:spcPct val="0"/>
              </a:spcBef>
              <a:spcAft>
                <a:spcPct val="0"/>
              </a:spcAft>
              <a:defRPr/>
            </a:pPr>
            <a:endParaRPr lang="en-US">
              <a:solidFill>
                <a:prstClr val="white"/>
              </a:solidFill>
              <a:latin typeface="Verdana" pitchFamily="34" charset="0"/>
            </a:endParaRPr>
          </a:p>
        </p:txBody>
      </p:sp>
      <p:sp>
        <p:nvSpPr>
          <p:cNvPr id="5" name="Полилиния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base">
              <a:spcBef>
                <a:spcPct val="0"/>
              </a:spcBef>
              <a:spcAft>
                <a:spcPct val="0"/>
              </a:spcAft>
              <a:defRPr/>
            </a:pPr>
            <a:endParaRPr lang="en-US">
              <a:solidFill>
                <a:prstClr val="white"/>
              </a:solidFill>
              <a:latin typeface="Verdana" pitchFamily="34" charset="0"/>
            </a:endParaRPr>
          </a:p>
        </p:txBody>
      </p:sp>
      <p:sp>
        <p:nvSpPr>
          <p:cNvPr id="9" name="Заголовок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6" name="Дата 2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7" name="Нижний колонтитул 18"/>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8" name="Номер слайда 26"/>
          <p:cNvSpPr>
            <a:spLocks noGrp="1"/>
          </p:cNvSpPr>
          <p:nvPr>
            <p:ph type="sldNum" sz="quarter" idx="12"/>
          </p:nvPr>
        </p:nvSpPr>
        <p:spPr/>
        <p:txBody>
          <a:bodyPr/>
          <a:lstStyle>
            <a:lvl1pPr>
              <a:defRPr/>
            </a:lvl1pPr>
          </a:lstStyle>
          <a:p>
            <a:pPr>
              <a:defRPr/>
            </a:pPr>
            <a:fld id="{F874C19C-2E5F-438B-A611-196B69BEFF7E}"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426113569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5" name="Нижний колонтитул 21"/>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6" name="Номер слайда 17"/>
          <p:cNvSpPr>
            <a:spLocks noGrp="1"/>
          </p:cNvSpPr>
          <p:nvPr>
            <p:ph type="sldNum" sz="quarter" idx="12"/>
          </p:nvPr>
        </p:nvSpPr>
        <p:spPr/>
        <p:txBody>
          <a:bodyPr/>
          <a:lstStyle>
            <a:lvl1pPr>
              <a:defRPr/>
            </a:lvl1pPr>
          </a:lstStyle>
          <a:p>
            <a:pPr>
              <a:defRPr/>
            </a:pPr>
            <a:fld id="{EE1D7A6E-3A96-46DD-A2B9-1D1A5316F7B6}"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2190202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5" name="Нижний колонтитул 21"/>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6" name="Номер слайда 17"/>
          <p:cNvSpPr>
            <a:spLocks noGrp="1"/>
          </p:cNvSpPr>
          <p:nvPr>
            <p:ph type="sldNum" sz="quarter" idx="12"/>
          </p:nvPr>
        </p:nvSpPr>
        <p:spPr/>
        <p:txBody>
          <a:bodyPr/>
          <a:lstStyle>
            <a:lvl1pPr>
              <a:defRPr/>
            </a:lvl1pPr>
          </a:lstStyle>
          <a:p>
            <a:pPr>
              <a:defRPr/>
            </a:pPr>
            <a:fld id="{17E88CB3-C649-42EB-AE31-CFDBE6ED46A0}"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24557817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EFAD003-99F8-4343-B955-073F84156F79}" type="datetimeFigureOut">
              <a:rPr lang="ru-RU">
                <a:solidFill>
                  <a:prstClr val="black">
                    <a:tint val="75000"/>
                  </a:prstClr>
                </a:solidFill>
              </a:rPr>
              <a:pPr>
                <a:def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8066E8EA-F006-4A32-8DE3-67848A88FF2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691499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1F2FF1D-CAC3-4627-9F83-0C4AE977E220}" type="datetimeFigureOut">
              <a:rPr lang="ru-RU">
                <a:solidFill>
                  <a:prstClr val="black">
                    <a:tint val="75000"/>
                  </a:prstClr>
                </a:solidFill>
              </a:rPr>
              <a:pPr>
                <a:def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314D7027-B20B-4CD6-A652-3EE3F0452A5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023458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75C14F1F-7FBB-482D-B790-5E723EDD0CA3}" type="datetimeFigureOut">
              <a:rPr lang="ru-RU">
                <a:solidFill>
                  <a:prstClr val="black">
                    <a:tint val="75000"/>
                  </a:prstClr>
                </a:solidFill>
              </a:rPr>
              <a:pPr>
                <a:def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AD85AD1-C237-4DE1-8B3B-A0DFAEF5281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164198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91BD587-6CA8-4A6B-B9DB-84B041271DF2}" type="datetimeFigureOut">
              <a:rPr lang="ru-RU">
                <a:solidFill>
                  <a:prstClr val="black">
                    <a:tint val="75000"/>
                  </a:prstClr>
                </a:solidFill>
              </a:rPr>
              <a:pPr>
                <a:defRPr/>
              </a:pPr>
              <a:t>16.05.2022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278EA7F-1139-4D98-A0B7-204426CF9E7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992976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E1ECF903-4643-46C4-80E2-2B28235F3551}" type="datetimeFigureOut">
              <a:rPr lang="ru-RU">
                <a:solidFill>
                  <a:prstClr val="black">
                    <a:tint val="75000"/>
                  </a:prstClr>
                </a:solidFill>
              </a:rPr>
              <a:pPr>
                <a:defRPr/>
              </a:pPr>
              <a:t>16.05.2022</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5A0D0D27-4D5A-42D0-B4C7-BAE295EE3F2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7306382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C10E6CD-0BAA-4F01-B3BA-CBBB30F8A43B}" type="datetimeFigureOut">
              <a:rPr lang="ru-RU">
                <a:solidFill>
                  <a:prstClr val="black">
                    <a:tint val="75000"/>
                  </a:prstClr>
                </a:solidFill>
              </a:rPr>
              <a:pPr>
                <a:defRPr/>
              </a:pPr>
              <a:t>16.05.2022</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9FAEF3EC-EF59-4D2D-AFB2-7ED72A946A9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98380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3F5C204-98E1-413E-B2CC-86B8EDD600DE}" type="datetimeFigureOut">
              <a:rPr lang="ru-RU">
                <a:solidFill>
                  <a:prstClr val="black">
                    <a:tint val="75000"/>
                  </a:prstClr>
                </a:solidFill>
              </a:rPr>
              <a:pPr>
                <a:defRPr/>
              </a:pPr>
              <a:t>16.05.2022</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8329558B-E9D4-4732-AE3B-4EFC653BD69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038206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1FEAE3E-6F9A-46A7-A104-66BB7C70A59C}" type="datetimeFigureOut">
              <a:rPr lang="ru-RU">
                <a:solidFill>
                  <a:prstClr val="black">
                    <a:tint val="75000"/>
                  </a:prstClr>
                </a:solidFill>
              </a:rPr>
              <a:pPr>
                <a:defRPr/>
              </a:pPr>
              <a:t>16.05.2022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F7277B-4801-458A-A51B-04A4EF77F65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377379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lang="ru-RU" smtClean="0"/>
              <a:t>Образец заголовка</a:t>
            </a:r>
            <a:endParaRPr lang="en-US"/>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5" name="Нижний колонтитул 21"/>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6" name="Номер слайда 17"/>
          <p:cNvSpPr>
            <a:spLocks noGrp="1"/>
          </p:cNvSpPr>
          <p:nvPr>
            <p:ph type="sldNum" sz="quarter" idx="12"/>
          </p:nvPr>
        </p:nvSpPr>
        <p:spPr/>
        <p:txBody>
          <a:bodyPr/>
          <a:lstStyle>
            <a:lvl1pPr>
              <a:defRPr/>
            </a:lvl1pPr>
          </a:lstStyle>
          <a:p>
            <a:pPr>
              <a:defRPr/>
            </a:pPr>
            <a:fld id="{A8B8EDD4-9AE8-40E7-9147-B6D91E7D5B3B}"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2062224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D9C9BBC-D605-41A7-BEB3-8588AFD6B5AA}" type="datetimeFigureOut">
              <a:rPr lang="ru-RU">
                <a:solidFill>
                  <a:prstClr val="black">
                    <a:tint val="75000"/>
                  </a:prstClr>
                </a:solidFill>
              </a:rPr>
              <a:pPr>
                <a:defRPr/>
              </a:pPr>
              <a:t>16.05.2022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6FD4DFF-5DD9-4ADA-B66C-02F087BB30A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7500509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B3BD740-A4B4-437F-9A66-0B39BEC3F548}" type="datetimeFigureOut">
              <a:rPr lang="ru-RU">
                <a:solidFill>
                  <a:prstClr val="black">
                    <a:tint val="75000"/>
                  </a:prstClr>
                </a:solidFill>
              </a:rPr>
              <a:pPr>
                <a:def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F44E4EA-7196-4115-9E0F-B51DD8F2433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518461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7054C7C-BC7E-42C7-A44E-CCD50EA5AC09}" type="datetimeFigureOut">
              <a:rPr lang="ru-RU">
                <a:solidFill>
                  <a:prstClr val="black">
                    <a:tint val="75000"/>
                  </a:prstClr>
                </a:solidFill>
              </a:rPr>
              <a:pPr>
                <a:def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74EDBB2-8C93-4CEC-9E39-3534B813861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3623428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086086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075143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932104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907960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514930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756867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78201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Полилиния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base">
              <a:spcBef>
                <a:spcPct val="0"/>
              </a:spcBef>
              <a:spcAft>
                <a:spcPct val="0"/>
              </a:spcAft>
              <a:defRPr/>
            </a:pPr>
            <a:endParaRPr lang="en-US">
              <a:solidFill>
                <a:prstClr val="white"/>
              </a:solidFill>
              <a:latin typeface="Verdana" pitchFamily="34" charset="0"/>
            </a:endParaRPr>
          </a:p>
        </p:txBody>
      </p:sp>
      <p:sp>
        <p:nvSpPr>
          <p:cNvPr id="5" name="Полилиния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base">
              <a:spcBef>
                <a:spcPct val="0"/>
              </a:spcBef>
              <a:spcAft>
                <a:spcPct val="0"/>
              </a:spcAft>
              <a:defRPr/>
            </a:pPr>
            <a:endParaRPr lang="en-US">
              <a:solidFill>
                <a:prstClr val="white"/>
              </a:solidFill>
              <a:latin typeface="Verdana" pitchFamily="34" charset="0"/>
            </a:endParaRPr>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6" name="Дата 3"/>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7" name="Нижний колонтитул 4"/>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8" name="Номер слайда 5"/>
          <p:cNvSpPr>
            <a:spLocks noGrp="1"/>
          </p:cNvSpPr>
          <p:nvPr>
            <p:ph type="sldNum" sz="quarter" idx="12"/>
          </p:nvPr>
        </p:nvSpPr>
        <p:spPr/>
        <p:txBody>
          <a:bodyPr/>
          <a:lstStyle>
            <a:lvl1pPr>
              <a:defRPr/>
            </a:lvl1pPr>
          </a:lstStyle>
          <a:p>
            <a:pPr>
              <a:defRPr/>
            </a:pPr>
            <a:fld id="{D3C14624-B912-45D3-9D85-C5901E5EAF74}"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4282897846"/>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264193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188261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59421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674552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6E75005B-963A-46CE-8F64-FC67C2CCB69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2413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2523195-C384-48CE-B310-4CB61477CBA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0334161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ADD54494-7B6A-4898-B1B3-632A7EAF41E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9271424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067DEA38-08B9-4AD0-BFE1-34BB37C7AF8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402679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AA9ACE19-950E-46DE-B5C3-8EC44756436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8505732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7875359E-6C12-49CE-B5D7-D0D54624160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773384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lang="ru-RU" smtClean="0"/>
              <a:t>Образец заголовка</a:t>
            </a:r>
            <a:endParaRPr lang="en-US"/>
          </a:p>
        </p:txBody>
      </p:sp>
      <p:sp>
        <p:nvSpPr>
          <p:cNvPr id="3" name="Объект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Объект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6" name="Нижний колонтитул 21"/>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7" name="Номер слайда 17"/>
          <p:cNvSpPr>
            <a:spLocks noGrp="1"/>
          </p:cNvSpPr>
          <p:nvPr>
            <p:ph type="sldNum" sz="quarter" idx="12"/>
          </p:nvPr>
        </p:nvSpPr>
        <p:spPr/>
        <p:txBody>
          <a:bodyPr/>
          <a:lstStyle>
            <a:lvl1pPr>
              <a:defRPr/>
            </a:lvl1pPr>
          </a:lstStyle>
          <a:p>
            <a:pPr>
              <a:defRPr/>
            </a:pPr>
            <a:fld id="{224B5F4F-8979-4FED-9175-3AA6B1D99CB2}"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23395476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9FA28FF4-B308-4907-BC6E-FD65F40B6EE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9123082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5EFAA4A4-DA74-49B2-A9A1-831D47A416F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035162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E15FA7AF-FC24-4A58-8F2F-E401C1B360E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2661255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3C356FC-B5E8-4221-BD58-16F79223B79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945436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F3404CA-1972-4DC5-BC6D-18675368F21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7165482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600200"/>
            <a:ext cx="7772400" cy="1981200"/>
          </a:xfrm>
        </p:spPr>
        <p:txBody>
          <a:bodyPr/>
          <a:lstStyle>
            <a:lvl1pPr algn="ctr">
              <a:defRPr sz="4400"/>
            </a:lvl1pPr>
          </a:lstStyle>
          <a:p>
            <a:r>
              <a:rPr lang="ru-RU" smtClean="0"/>
              <a:t>Образец заголовка</a:t>
            </a:r>
            <a:endParaRPr lang="en-US"/>
          </a:p>
        </p:txBody>
      </p:sp>
      <p:sp>
        <p:nvSpPr>
          <p:cNvPr id="3075" name="Rectangle 3"/>
          <p:cNvSpPr>
            <a:spLocks noGrp="1" noChangeArrowheads="1"/>
          </p:cNvSpPr>
          <p:nvPr>
            <p:ph type="subTitle" idx="1"/>
          </p:nvPr>
        </p:nvSpPr>
        <p:spPr>
          <a:xfrm>
            <a:off x="1371600" y="3733800"/>
            <a:ext cx="6400800" cy="1450975"/>
          </a:xfrm>
        </p:spPr>
        <p:txBody>
          <a:bodyPr/>
          <a:lstStyle>
            <a:lvl1pPr marL="0" indent="0" algn="ctr">
              <a:buFontTx/>
              <a:buNone/>
              <a:defRPr sz="2800"/>
            </a:lvl1pPr>
          </a:lstStyle>
          <a:p>
            <a:r>
              <a:rPr lang="ru-RU" smtClean="0"/>
              <a:t>Образец подзаголовка</a:t>
            </a:r>
            <a:endParaRPr lang="en-US"/>
          </a:p>
        </p:txBody>
      </p:sp>
      <p:sp>
        <p:nvSpPr>
          <p:cNvPr id="4" name="Rectangle 4"/>
          <p:cNvSpPr>
            <a:spLocks noGrp="1" noChangeArrowheads="1"/>
          </p:cNvSpPr>
          <p:nvPr>
            <p:ph type="dt" sz="half" idx="10"/>
          </p:nvPr>
        </p:nvSpPr>
        <p:spPr>
          <a:xfrm>
            <a:off x="457200" y="6245225"/>
            <a:ext cx="2133600" cy="476250"/>
          </a:xfrm>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1DE412C3-12BB-4719-A208-3B47B59D479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03231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AB71562-0CE4-46DB-A306-8DBE36E3E89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09074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F165F9-2A7A-4064-A49C-E0152A2FFF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9471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52400" y="1981200"/>
            <a:ext cx="42672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0" y="1981200"/>
            <a:ext cx="42672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D69425-BA35-482D-AACC-28B07E7B0E2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27587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023BECA-9188-4A41-8C6E-930E8E97110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29251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Объект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Объект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8" name="Нижний колонтитул 7"/>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9" name="Номер слайда 8"/>
          <p:cNvSpPr>
            <a:spLocks noGrp="1"/>
          </p:cNvSpPr>
          <p:nvPr>
            <p:ph type="sldNum" sz="quarter" idx="12"/>
          </p:nvPr>
        </p:nvSpPr>
        <p:spPr/>
        <p:txBody>
          <a:bodyPr/>
          <a:lstStyle>
            <a:lvl1pPr>
              <a:defRPr/>
            </a:lvl1pPr>
          </a:lstStyle>
          <a:p>
            <a:pPr>
              <a:defRPr/>
            </a:pPr>
            <a:fld id="{5B6359A4-66B3-422D-A8CE-3EE884E13FB4}"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13597131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0243C63-C275-4F42-948D-DE28C129936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21104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FA05134-5B27-4FDC-AEE5-0A98E11123F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699216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0F57B17-C599-41BF-B016-3521B4CB09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540699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8A32DB2-5AFD-477A-9B8B-7CDAEFD278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512961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2278540-916F-4D2F-AE10-12009F9AFC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483652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609600"/>
            <a:ext cx="2171700" cy="55165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52400" y="609600"/>
            <a:ext cx="6362700" cy="55165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1B35F29-20F0-4361-ABE0-428FA0B08E1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55722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lstStyle>
            <a:lvl1pPr algn="l">
              <a:defRPr sz="4600"/>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4" name="Нижний колонтитул 21"/>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5" name="Номер слайда 17"/>
          <p:cNvSpPr>
            <a:spLocks noGrp="1"/>
          </p:cNvSpPr>
          <p:nvPr>
            <p:ph type="sldNum" sz="quarter" idx="12"/>
          </p:nvPr>
        </p:nvSpPr>
        <p:spPr/>
        <p:txBody>
          <a:bodyPr/>
          <a:lstStyle>
            <a:lvl1pPr>
              <a:defRPr/>
            </a:lvl1pPr>
          </a:lstStyle>
          <a:p>
            <a:pPr>
              <a:defRPr/>
            </a:pPr>
            <a:fld id="{F451CCCB-25AF-482C-B6AC-107AADD86182}"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4259957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3" name="Нижний колонтитул 21"/>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4" name="Номер слайда 17"/>
          <p:cNvSpPr>
            <a:spLocks noGrp="1"/>
          </p:cNvSpPr>
          <p:nvPr>
            <p:ph type="sldNum" sz="quarter" idx="12"/>
          </p:nvPr>
        </p:nvSpPr>
        <p:spPr/>
        <p:txBody>
          <a:bodyPr/>
          <a:lstStyle>
            <a:lvl1pPr>
              <a:defRPr/>
            </a:lvl1pPr>
          </a:lstStyle>
          <a:p>
            <a:pPr>
              <a:defRPr/>
            </a:pPr>
            <a:fld id="{899AC021-017C-4BEA-884B-CB0E6B6411A3}"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1262109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Объект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7" name="Номер слайда 6"/>
          <p:cNvSpPr>
            <a:spLocks noGrp="1"/>
          </p:cNvSpPr>
          <p:nvPr>
            <p:ph type="sldNum" sz="quarter" idx="12"/>
          </p:nvPr>
        </p:nvSpPr>
        <p:spPr>
          <a:xfrm>
            <a:off x="8156575" y="6421438"/>
            <a:ext cx="762000" cy="365125"/>
          </a:xfrm>
        </p:spPr>
        <p:txBody>
          <a:bodyPr/>
          <a:lstStyle>
            <a:lvl1pPr>
              <a:defRPr/>
            </a:lvl1pPr>
          </a:lstStyle>
          <a:p>
            <a:pPr>
              <a:defRPr/>
            </a:pPr>
            <a:fld id="{0E094891-4918-47C6-A09C-9B2B5017BF26}"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3517618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ru-RU" smtClean="0"/>
              <a:t>Образец заголовка</a:t>
            </a:r>
            <a:endParaRPr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endParaRPr lang="ru-RU" altLang="ru-RU">
              <a:solidFill>
                <a:srgbClr val="D4D2D0">
                  <a:shade val="50000"/>
                </a:srgbClr>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ltLang="ru-RU">
              <a:solidFill>
                <a:srgbClr val="D4D2D0">
                  <a:shade val="50000"/>
                </a:srgbClr>
              </a:solidFill>
            </a:endParaRPr>
          </a:p>
        </p:txBody>
      </p:sp>
      <p:sp>
        <p:nvSpPr>
          <p:cNvPr id="7" name="Номер слайда 6"/>
          <p:cNvSpPr>
            <a:spLocks noGrp="1"/>
          </p:cNvSpPr>
          <p:nvPr>
            <p:ph type="sldNum" sz="quarter" idx="12"/>
          </p:nvPr>
        </p:nvSpPr>
        <p:spPr/>
        <p:txBody>
          <a:bodyPr/>
          <a:lstStyle>
            <a:lvl1pPr>
              <a:defRPr/>
            </a:lvl1pPr>
          </a:lstStyle>
          <a:p>
            <a:pPr>
              <a:defRPr/>
            </a:pPr>
            <a:fld id="{C7DABA3D-2A27-449A-98CE-71BFB5DC397C}" type="slidenum">
              <a:rPr lang="ru-RU" altLang="ru-RU">
                <a:solidFill>
                  <a:srgbClr val="D4D2D0">
                    <a:shade val="50000"/>
                  </a:srgbClr>
                </a:solidFill>
              </a:rPr>
              <a:pPr>
                <a:defRPr/>
              </a:pPr>
              <a:t>‹#›</a:t>
            </a:fld>
            <a:endParaRPr lang="ru-RU" altLang="ru-RU">
              <a:solidFill>
                <a:srgbClr val="D4D2D0">
                  <a:shade val="50000"/>
                </a:srgbClr>
              </a:solidFill>
            </a:endParaRPr>
          </a:p>
        </p:txBody>
      </p:sp>
    </p:spTree>
    <p:extLst>
      <p:ext uri="{BB962C8B-B14F-4D97-AF65-F5344CB8AC3E}">
        <p14:creationId xmlns:p14="http://schemas.microsoft.com/office/powerpoint/2010/main" val="4115415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2" name="Полилиния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base">
              <a:spcBef>
                <a:spcPct val="0"/>
              </a:spcBef>
              <a:spcAft>
                <a:spcPct val="0"/>
              </a:spcAft>
              <a:defRPr/>
            </a:pPr>
            <a:endParaRPr lang="en-US">
              <a:solidFill>
                <a:prstClr val="white"/>
              </a:solidFill>
              <a:latin typeface="Verdana" pitchFamily="34" charset="0"/>
            </a:endParaRPr>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base">
              <a:spcBef>
                <a:spcPct val="0"/>
              </a:spcBef>
              <a:spcAft>
                <a:spcPct val="0"/>
              </a:spcAft>
              <a:defRPr/>
            </a:pPr>
            <a:endParaRPr lang="en-US">
              <a:solidFill>
                <a:prstClr val="white"/>
              </a:solidFill>
              <a:latin typeface="Verdana" pitchFamily="34" charset="0"/>
            </a:endParaRPr>
          </a:p>
        </p:txBody>
      </p:sp>
      <p:sp>
        <p:nvSpPr>
          <p:cNvPr id="1028" name="Заголовок 8"/>
          <p:cNvSpPr>
            <a:spLocks noGrp="1"/>
          </p:cNvSpPr>
          <p:nvPr>
            <p:ph type="title"/>
          </p:nvPr>
        </p:nvSpPr>
        <p:spPr bwMode="auto">
          <a:xfrm>
            <a:off x="457200" y="274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029" name="Текст 29"/>
          <p:cNvSpPr>
            <a:spLocks noGrp="1"/>
          </p:cNvSpPr>
          <p:nvPr>
            <p:ph type="body" idx="1"/>
          </p:nvPr>
        </p:nvSpPr>
        <p:spPr bwMode="auto">
          <a:xfrm>
            <a:off x="457200" y="1600200"/>
            <a:ext cx="7467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 name="Дата 9"/>
          <p:cNvSpPr>
            <a:spLocks noGrp="1"/>
          </p:cNvSpPr>
          <p:nvPr>
            <p:ph type="dt" sz="half" idx="2"/>
          </p:nvPr>
        </p:nvSpPr>
        <p:spPr>
          <a:xfrm>
            <a:off x="457200" y="6421438"/>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fontAlgn="base">
              <a:spcBef>
                <a:spcPct val="0"/>
              </a:spcBef>
              <a:spcAft>
                <a:spcPct val="0"/>
              </a:spcAft>
              <a:defRPr/>
            </a:pPr>
            <a:endParaRPr lang="ru-RU" altLang="ru-RU">
              <a:solidFill>
                <a:srgbClr val="D4D2D0">
                  <a:shade val="50000"/>
                </a:srgbClr>
              </a:solidFill>
              <a:latin typeface="Verdana" pitchFamily="34" charset="0"/>
            </a:endParaRPr>
          </a:p>
        </p:txBody>
      </p:sp>
      <p:sp>
        <p:nvSpPr>
          <p:cNvPr id="22" name="Нижний колонтитул 21"/>
          <p:cNvSpPr>
            <a:spLocks noGrp="1"/>
          </p:cNvSpPr>
          <p:nvPr>
            <p:ph type="ftr" sz="quarter" idx="3"/>
          </p:nvPr>
        </p:nvSpPr>
        <p:spPr>
          <a:xfrm>
            <a:off x="3124200" y="6421438"/>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fontAlgn="base">
              <a:spcBef>
                <a:spcPct val="0"/>
              </a:spcBef>
              <a:spcAft>
                <a:spcPct val="0"/>
              </a:spcAft>
              <a:defRPr/>
            </a:pPr>
            <a:endParaRPr lang="ru-RU" altLang="ru-RU">
              <a:solidFill>
                <a:srgbClr val="D4D2D0">
                  <a:shade val="50000"/>
                </a:srgbClr>
              </a:solidFill>
              <a:latin typeface="Verdana" pitchFamily="34" charset="0"/>
            </a:endParaRPr>
          </a:p>
        </p:txBody>
      </p:sp>
      <p:sp>
        <p:nvSpPr>
          <p:cNvPr id="18" name="Номер слайда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fontAlgn="base">
              <a:spcBef>
                <a:spcPct val="0"/>
              </a:spcBef>
              <a:spcAft>
                <a:spcPct val="0"/>
              </a:spcAft>
              <a:defRPr/>
            </a:pPr>
            <a:fld id="{EB42D2A1-12A8-451B-A837-BAFD7ABE9792}" type="slidenum">
              <a:rPr lang="ru-RU" altLang="ru-RU">
                <a:solidFill>
                  <a:srgbClr val="D4D2D0">
                    <a:shade val="50000"/>
                  </a:srgbClr>
                </a:solidFill>
                <a:latin typeface="Verdana" pitchFamily="34" charset="0"/>
              </a:rPr>
              <a:pPr fontAlgn="base">
                <a:spcBef>
                  <a:spcPct val="0"/>
                </a:spcBef>
                <a:spcAft>
                  <a:spcPct val="0"/>
                </a:spcAft>
                <a:defRPr/>
              </a:pPr>
              <a:t>‹#›</a:t>
            </a:fld>
            <a:endParaRPr lang="ru-RU" altLang="ru-RU">
              <a:solidFill>
                <a:srgbClr val="D4D2D0">
                  <a:shade val="50000"/>
                </a:srgbClr>
              </a:solidFill>
              <a:latin typeface="Verdana" pitchFamily="34" charset="0"/>
            </a:endParaRPr>
          </a:p>
        </p:txBody>
      </p:sp>
    </p:spTree>
    <p:extLst>
      <p:ext uri="{BB962C8B-B14F-4D97-AF65-F5344CB8AC3E}">
        <p14:creationId xmlns:p14="http://schemas.microsoft.com/office/powerpoint/2010/main" val="64965291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pitchFamily="34" charset="0"/>
        </a:defRPr>
      </a:lvl2pPr>
      <a:lvl3pPr algn="l" rtl="0" eaLnBrk="0" fontAlgn="base" hangingPunct="0">
        <a:spcBef>
          <a:spcPct val="0"/>
        </a:spcBef>
        <a:spcAft>
          <a:spcPct val="0"/>
        </a:spcAft>
        <a:defRPr sz="4600">
          <a:solidFill>
            <a:schemeClr val="tx1"/>
          </a:solidFill>
          <a:latin typeface="Franklin Gothic Book" pitchFamily="34" charset="0"/>
        </a:defRPr>
      </a:lvl3pPr>
      <a:lvl4pPr algn="l" rtl="0" eaLnBrk="0" fontAlgn="base" hangingPunct="0">
        <a:spcBef>
          <a:spcPct val="0"/>
        </a:spcBef>
        <a:spcAft>
          <a:spcPct val="0"/>
        </a:spcAft>
        <a:defRPr sz="4600">
          <a:solidFill>
            <a:schemeClr val="tx1"/>
          </a:solidFill>
          <a:latin typeface="Franklin Gothic Book" pitchFamily="34" charset="0"/>
        </a:defRPr>
      </a:lvl4pPr>
      <a:lvl5pPr algn="l" rtl="0" eaLnBrk="0" fontAlgn="base" hangingPunct="0">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9BF9080-2D3E-44CD-BF55-9F70F150A686}" type="datetimeFigureOut">
              <a:rPr lang="ru-RU">
                <a:solidFill>
                  <a:prstClr val="black">
                    <a:tint val="75000"/>
                  </a:prstClr>
                </a:solidFill>
              </a:rPr>
              <a:pPr>
                <a:defRPr/>
              </a:pPr>
              <a:t>16.05.2022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B759352-9911-4058-A50B-141A9927280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7638145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solidFill>
                  <a:prstClr val="black">
                    <a:tint val="75000"/>
                  </a:prstClr>
                </a:solidFill>
              </a:rPr>
              <a:pPr/>
              <a:t>16.05.2022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7935275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defRPr>
            </a:lvl1pPr>
          </a:lstStyle>
          <a:p>
            <a:pPr fontAlgn="base">
              <a:spcBef>
                <a:spcPct val="0"/>
              </a:spcBef>
              <a:spcAft>
                <a:spcPct val="0"/>
              </a:spcAft>
              <a:defRPr/>
            </a:pPr>
            <a:fld id="{5A8BF95C-D604-47AF-91F6-DA84120A85F3}" type="slidenum">
              <a:rPr lang="ru-RU">
                <a:solidFill>
                  <a:prstClr val="black">
                    <a:tint val="75000"/>
                  </a:prstClr>
                </a:solidFill>
              </a:rPr>
              <a:pPr fontAlgn="base">
                <a:spcBef>
                  <a:spcPct val="0"/>
                </a:spcBef>
                <a:spcAft>
                  <a:spcPct val="0"/>
                </a:spcAft>
                <a:defRPr/>
              </a:pPr>
              <a:t>‹#›</a:t>
            </a:fld>
            <a:endParaRPr lang="ru-RU">
              <a:solidFill>
                <a:prstClr val="black">
                  <a:tint val="75000"/>
                </a:prstClr>
              </a:solidFill>
            </a:endParaRPr>
          </a:p>
        </p:txBody>
      </p:sp>
    </p:spTree>
    <p:extLst>
      <p:ext uri="{BB962C8B-B14F-4D97-AF65-F5344CB8AC3E}">
        <p14:creationId xmlns:p14="http://schemas.microsoft.com/office/powerpoint/2010/main" val="14478600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609600"/>
            <a:ext cx="8686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152400" y="1981200"/>
            <a:ext cx="8686800"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1524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048000"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7056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BEE5BB4-2A08-44FB-A16B-D5A135AF0DF6}"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31489527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Times New Roman" pitchFamily="18" charset="0"/>
        </a:defRPr>
      </a:lvl2pPr>
      <a:lvl3pPr algn="l" rtl="0" eaLnBrk="0" fontAlgn="base" hangingPunct="0">
        <a:spcBef>
          <a:spcPct val="0"/>
        </a:spcBef>
        <a:spcAft>
          <a:spcPct val="0"/>
        </a:spcAft>
        <a:defRPr sz="3600" b="1">
          <a:solidFill>
            <a:schemeClr val="tx1"/>
          </a:solidFill>
          <a:latin typeface="Times New Roman" pitchFamily="18" charset="0"/>
        </a:defRPr>
      </a:lvl3pPr>
      <a:lvl4pPr algn="l" rtl="0" eaLnBrk="0" fontAlgn="base" hangingPunct="0">
        <a:spcBef>
          <a:spcPct val="0"/>
        </a:spcBef>
        <a:spcAft>
          <a:spcPct val="0"/>
        </a:spcAft>
        <a:defRPr sz="3600" b="1">
          <a:solidFill>
            <a:schemeClr val="tx1"/>
          </a:solidFill>
          <a:latin typeface="Times New Roman" pitchFamily="18" charset="0"/>
        </a:defRPr>
      </a:lvl4pPr>
      <a:lvl5pPr algn="l" rtl="0" eaLnBrk="0" fontAlgn="base" hangingPunct="0">
        <a:spcBef>
          <a:spcPct val="0"/>
        </a:spcBef>
        <a:spcAft>
          <a:spcPct val="0"/>
        </a:spcAft>
        <a:defRPr sz="3600" b="1">
          <a:solidFill>
            <a:schemeClr val="tx1"/>
          </a:solidFill>
          <a:latin typeface="Times New Roman" pitchFamily="18" charset="0"/>
        </a:defRPr>
      </a:lvl5pPr>
      <a:lvl6pPr marL="457200" algn="l" rtl="0" eaLnBrk="1" fontAlgn="base" hangingPunct="1">
        <a:spcBef>
          <a:spcPct val="0"/>
        </a:spcBef>
        <a:spcAft>
          <a:spcPct val="0"/>
        </a:spcAft>
        <a:defRPr sz="3600" b="1">
          <a:solidFill>
            <a:schemeClr val="tx1"/>
          </a:solidFill>
          <a:latin typeface="Times New Roman" pitchFamily="18" charset="0"/>
        </a:defRPr>
      </a:lvl6pPr>
      <a:lvl7pPr marL="914400" algn="l" rtl="0" eaLnBrk="1" fontAlgn="base" hangingPunct="1">
        <a:spcBef>
          <a:spcPct val="0"/>
        </a:spcBef>
        <a:spcAft>
          <a:spcPct val="0"/>
        </a:spcAft>
        <a:defRPr sz="3600" b="1">
          <a:solidFill>
            <a:schemeClr val="tx1"/>
          </a:solidFill>
          <a:latin typeface="Times New Roman" pitchFamily="18" charset="0"/>
        </a:defRPr>
      </a:lvl7pPr>
      <a:lvl8pPr marL="1371600" algn="l" rtl="0" eaLnBrk="1" fontAlgn="base" hangingPunct="1">
        <a:spcBef>
          <a:spcPct val="0"/>
        </a:spcBef>
        <a:spcAft>
          <a:spcPct val="0"/>
        </a:spcAft>
        <a:defRPr sz="3600" b="1">
          <a:solidFill>
            <a:schemeClr val="tx1"/>
          </a:solidFill>
          <a:latin typeface="Times New Roman" pitchFamily="18" charset="0"/>
        </a:defRPr>
      </a:lvl8pPr>
      <a:lvl9pPr marL="1828800" algn="l" rtl="0" eaLnBrk="1" fontAlgn="base" hangingPunct="1">
        <a:spcBef>
          <a:spcPct val="0"/>
        </a:spcBef>
        <a:spcAft>
          <a:spcPct val="0"/>
        </a:spcAft>
        <a:defRPr sz="3600" b="1">
          <a:solidFill>
            <a:schemeClr val="tx1"/>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mp"/><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838200" y="609600"/>
            <a:ext cx="7845425" cy="1143000"/>
          </a:xfrm>
        </p:spPr>
        <p:txBody>
          <a:bodyPr/>
          <a:lstStyle/>
          <a:p>
            <a:pPr algn="ctr" eaLnBrk="1" hangingPunct="1"/>
            <a:r>
              <a:rPr lang="ru-RU" altLang="ru-RU" b="1" dirty="0" smtClean="0">
                <a:solidFill>
                  <a:srgbClr val="FFFF00"/>
                </a:solidFill>
                <a:latin typeface="Times New Roman" pitchFamily="18" charset="0"/>
                <a:cs typeface="Times New Roman" pitchFamily="18" charset="0"/>
              </a:rPr>
              <a:t>Тема урока: </a:t>
            </a:r>
          </a:p>
        </p:txBody>
      </p:sp>
      <p:sp>
        <p:nvSpPr>
          <p:cNvPr id="10243" name="Rectangle 3"/>
          <p:cNvSpPr>
            <a:spLocks noGrp="1" noChangeArrowheads="1"/>
          </p:cNvSpPr>
          <p:nvPr>
            <p:ph idx="1"/>
          </p:nvPr>
        </p:nvSpPr>
        <p:spPr>
          <a:xfrm>
            <a:off x="685800" y="1828800"/>
            <a:ext cx="7620000" cy="4114800"/>
          </a:xfrm>
        </p:spPr>
        <p:txBody>
          <a:bodyPr/>
          <a:lstStyle/>
          <a:p>
            <a:pPr marL="365125" indent="-255588" eaLnBrk="1" hangingPunct="1">
              <a:buFont typeface="Wingdings" pitchFamily="2" charset="2"/>
              <a:buNone/>
            </a:pPr>
            <a:r>
              <a:rPr lang="ru-RU" altLang="ru-RU" sz="5400" i="1" dirty="0" smtClean="0">
                <a:latin typeface="Times New Roman" pitchFamily="18" charset="0"/>
                <a:cs typeface="Times New Roman" pitchFamily="18" charset="0"/>
              </a:rPr>
              <a:t> </a:t>
            </a:r>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5031" y="5517232"/>
            <a:ext cx="1381669" cy="13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395536" y="1700808"/>
            <a:ext cx="8748464" cy="4247317"/>
          </a:xfrm>
          <a:prstGeom prst="rect">
            <a:avLst/>
          </a:prstGeom>
        </p:spPr>
        <p:txBody>
          <a:bodyPr wrap="square">
            <a:spAutoFit/>
          </a:bodyPr>
          <a:lstStyle/>
          <a:p>
            <a:pPr algn="ct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«Однородные </a:t>
            </a: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члены </a:t>
            </a:r>
          </a:p>
          <a:p>
            <a:pPr algn="ct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предложения </a:t>
            </a:r>
          </a:p>
          <a:p>
            <a:pPr algn="ct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и </a:t>
            </a:r>
          </a:p>
          <a:p>
            <a:pPr algn="ct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знаки препинания </a:t>
            </a:r>
          </a:p>
          <a:p>
            <a:pPr algn="ct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при </a:t>
            </a:r>
            <a:r>
              <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rPr>
              <a:t>них»</a:t>
            </a:r>
            <a:endParaRPr lang="ru-RU" sz="5400" b="1" spc="100" dirty="0">
              <a:ln w="18000">
                <a:solidFill>
                  <a:srgbClr val="4F81BD">
                    <a:satMod val="200000"/>
                    <a:tint val="72000"/>
                  </a:srgbClr>
                </a:solidFill>
                <a:prstDash val="solid"/>
              </a:ln>
              <a:blipFill>
                <a:blip r:embed="rId3"/>
                <a:stretch>
                  <a:fillRect/>
                </a:stretch>
              </a:blipFill>
              <a:effectLst>
                <a:outerShdw blurRad="25000" dist="20000" dir="16020000" algn="tl">
                  <a:srgbClr val="4F81BD">
                    <a:satMod val="200000"/>
                    <a:shade val="1000"/>
                    <a:alpha val="60000"/>
                  </a:srgbClr>
                </a:outerShdw>
              </a:effectLst>
              <a:latin typeface="Calibri"/>
            </a:endParaRPr>
          </a:p>
        </p:txBody>
      </p:sp>
    </p:spTree>
    <p:extLst>
      <p:ext uri="{BB962C8B-B14F-4D97-AF65-F5344CB8AC3E}">
        <p14:creationId xmlns:p14="http://schemas.microsoft.com/office/powerpoint/2010/main" val="3591918835"/>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79512" y="0"/>
            <a:ext cx="9144000" cy="762000"/>
          </a:xfrm>
        </p:spPr>
        <p:txBody>
          <a:bodyPr/>
          <a:lstStyle/>
          <a:p>
            <a:pPr algn="ctr" eaLnBrk="1" hangingPunct="1">
              <a:defRPr/>
            </a:pPr>
            <a:r>
              <a:rPr lang="ru-RU" sz="4800" kern="10" dirty="0" smtClean="0">
                <a:ln w="9525">
                  <a:round/>
                  <a:headEnd/>
                  <a:tailEnd/>
                </a:ln>
                <a:solidFill>
                  <a:srgbClr val="FF0066"/>
                </a:solidFill>
                <a:latin typeface="Times New Roman"/>
                <a:cs typeface="Times New Roman"/>
              </a:rPr>
              <a:t/>
            </a:r>
            <a:br>
              <a:rPr lang="ru-RU" sz="4800" kern="10" dirty="0" smtClean="0">
                <a:ln w="9525">
                  <a:round/>
                  <a:headEnd/>
                  <a:tailEnd/>
                </a:ln>
                <a:solidFill>
                  <a:srgbClr val="FF0066"/>
                </a:solidFill>
                <a:latin typeface="Times New Roman"/>
                <a:cs typeface="Times New Roman"/>
              </a:rPr>
            </a:br>
            <a:r>
              <a:rPr lang="ru-RU" sz="4400" b="1" kern="10" dirty="0" smtClean="0">
                <a:ln w="9525">
                  <a:round/>
                  <a:headEnd/>
                  <a:tailEnd/>
                </a:ln>
                <a:solidFill>
                  <a:srgbClr val="FFFF00"/>
                </a:solidFill>
                <a:latin typeface="Times New Roman"/>
                <a:cs typeface="Times New Roman"/>
              </a:rPr>
              <a:t>Работа в парах. Взаимопроверка</a:t>
            </a:r>
            <a:r>
              <a:rPr lang="ru-RU" sz="4800" b="1" kern="10" dirty="0">
                <a:ln w="9525">
                  <a:round/>
                  <a:headEnd/>
                  <a:tailEnd/>
                </a:ln>
                <a:latin typeface="Times New Roman"/>
                <a:cs typeface="Times New Roman"/>
              </a:rPr>
              <a:t/>
            </a:r>
            <a:br>
              <a:rPr lang="ru-RU" sz="4800" b="1" kern="10" dirty="0">
                <a:ln w="9525">
                  <a:round/>
                  <a:headEnd/>
                  <a:tailEnd/>
                </a:ln>
                <a:latin typeface="Times New Roman"/>
                <a:cs typeface="Times New Roman"/>
              </a:rPr>
            </a:br>
            <a:endParaRPr lang="ru-RU" altLang="ru-RU" sz="4800" b="1" dirty="0" smtClean="0"/>
          </a:p>
        </p:txBody>
      </p:sp>
      <p:sp>
        <p:nvSpPr>
          <p:cNvPr id="16387" name="Rectangle 3"/>
          <p:cNvSpPr>
            <a:spLocks noGrp="1" noChangeArrowheads="1"/>
          </p:cNvSpPr>
          <p:nvPr>
            <p:ph idx="1"/>
          </p:nvPr>
        </p:nvSpPr>
        <p:spPr>
          <a:xfrm>
            <a:off x="827584" y="692696"/>
            <a:ext cx="8087816" cy="5867400"/>
          </a:xfrm>
        </p:spPr>
        <p:txBody>
          <a:bodyPr/>
          <a:lstStyle/>
          <a:p>
            <a:pPr marL="0" indent="0" algn="just" eaLnBrk="1" hangingPunct="1">
              <a:buFont typeface="Wingdings 2" pitchFamily="18" charset="2"/>
              <a:buNone/>
            </a:pPr>
            <a:r>
              <a:rPr lang="ru-RU" altLang="ru-RU" sz="1800" dirty="0" smtClean="0">
                <a:solidFill>
                  <a:schemeClr val="bg1"/>
                </a:solidFill>
              </a:rPr>
              <a:t>Внимательно прочитайте текст, выполните задания.</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1.В знойном воздухе ещё с самого обеда со всех сторон тяжело громоздились облака.</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2. А потом на юге засинелась и быстро выросла грозная туча.</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3. Солнце закрылось передними облаками.</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4. Вода в пруду приняла черный оттенок. </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5 Вдруг поднявшийся свежий ветер сильнее подул в лицо, пригнул траву, пробежал по ней, поднял с дороги пыль и листья, закружил их и понес на деревню. </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6. Стало вдруг пасмурно, сумрачно.</a:t>
            </a:r>
          </a:p>
          <a:p>
            <a:pPr marL="0" indent="0" algn="just" eaLnBrk="1" hangingPunct="1">
              <a:buFont typeface="Wingdings" pitchFamily="2" charset="2"/>
              <a:buNone/>
            </a:pPr>
            <a:r>
              <a:rPr lang="ru-RU" altLang="ru-RU" sz="2400" dirty="0" smtClean="0">
                <a:solidFill>
                  <a:schemeClr val="bg1"/>
                </a:solidFill>
                <a:latin typeface="Times New Roman" pitchFamily="18" charset="0"/>
                <a:cs typeface="Times New Roman" pitchFamily="18" charset="0"/>
              </a:rPr>
              <a:t> 7. Наступила тишина.</a:t>
            </a:r>
          </a:p>
          <a:p>
            <a:pPr marL="0" indent="0" algn="just" eaLnBrk="1" hangingPunct="1">
              <a:buFont typeface="Wingdings" pitchFamily="2" charset="2"/>
              <a:buNone/>
            </a:pPr>
            <a:endParaRPr lang="ru-RU" altLang="ru-RU" sz="1800" dirty="0" smtClean="0">
              <a:solidFill>
                <a:schemeClr val="bg1"/>
              </a:solidFill>
              <a:cs typeface="Times New Roman" pitchFamily="18" charset="0"/>
            </a:endParaRPr>
          </a:p>
          <a:p>
            <a:pPr marL="0" indent="0" algn="just" eaLnBrk="1" hangingPunct="1">
              <a:buFont typeface="Wingdings" pitchFamily="2" charset="2"/>
              <a:buNone/>
            </a:pPr>
            <a:r>
              <a:rPr lang="ru-RU" altLang="ru-RU" sz="1800" dirty="0" smtClean="0">
                <a:solidFill>
                  <a:schemeClr val="bg1"/>
                </a:solidFill>
                <a:cs typeface="Times New Roman" pitchFamily="18" charset="0"/>
              </a:rPr>
              <a:t>Найдите предложения с однородными членами. Напишите номера этих предложений. Напишите номер нераспространенного  предложения.</a:t>
            </a:r>
          </a:p>
          <a:p>
            <a:pPr marL="0" indent="0" algn="just" eaLnBrk="1" hangingPunct="1">
              <a:buFont typeface="Wingdings" pitchFamily="2" charset="2"/>
              <a:buNone/>
            </a:pPr>
            <a:endParaRPr lang="ru-RU" altLang="ru-RU" sz="3600" dirty="0" smtClean="0">
              <a:latin typeface="Monotype Corsiva" pitchFamily="66" charset="0"/>
            </a:endParaRPr>
          </a:p>
        </p:txBody>
      </p:sp>
    </p:spTree>
    <p:extLst>
      <p:ext uri="{BB962C8B-B14F-4D97-AF65-F5344CB8AC3E}">
        <p14:creationId xmlns:p14="http://schemas.microsoft.com/office/powerpoint/2010/main" val="2080996521"/>
      </p:ext>
    </p:extLst>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0"/>
            <a:ext cx="7467600" cy="1052736"/>
          </a:xfrm>
        </p:spPr>
        <p:txBody>
          <a:bodyPr/>
          <a:lstStyle/>
          <a:p>
            <a:pPr algn="ctr" eaLnBrk="1" hangingPunct="1">
              <a:defRPr/>
            </a:pPr>
            <a:r>
              <a:rPr lang="ru-RU" sz="4800" kern="10" dirty="0" smtClean="0">
                <a:ln w="9525">
                  <a:round/>
                  <a:headEnd/>
                  <a:tailEnd/>
                </a:ln>
                <a:solidFill>
                  <a:srgbClr val="FF0066"/>
                </a:solidFill>
                <a:latin typeface="Times New Roman"/>
                <a:cs typeface="Times New Roman"/>
              </a:rPr>
              <a:t/>
            </a:r>
            <a:br>
              <a:rPr lang="ru-RU" sz="4800" kern="10" dirty="0" smtClean="0">
                <a:ln w="9525">
                  <a:round/>
                  <a:headEnd/>
                  <a:tailEnd/>
                </a:ln>
                <a:solidFill>
                  <a:srgbClr val="FF0066"/>
                </a:solidFill>
                <a:latin typeface="Times New Roman"/>
                <a:cs typeface="Times New Roman"/>
              </a:rPr>
            </a:br>
            <a:r>
              <a:rPr lang="ru-RU" sz="4800" kern="10" dirty="0" smtClean="0">
                <a:ln w="9525">
                  <a:round/>
                  <a:headEnd/>
                  <a:tailEnd/>
                </a:ln>
                <a:solidFill>
                  <a:srgbClr val="00B050"/>
                </a:solidFill>
                <a:latin typeface="Times New Roman"/>
                <a:cs typeface="Times New Roman"/>
              </a:rPr>
              <a:t>Взаимопроверка</a:t>
            </a:r>
            <a:r>
              <a:rPr lang="ru-RU" sz="4800" kern="10" dirty="0">
                <a:ln w="9525">
                  <a:round/>
                  <a:headEnd/>
                  <a:tailEnd/>
                </a:ln>
                <a:solidFill>
                  <a:srgbClr val="00B050"/>
                </a:solidFill>
                <a:latin typeface="Times New Roman"/>
                <a:cs typeface="Times New Roman"/>
              </a:rPr>
              <a:t/>
            </a:r>
            <a:br>
              <a:rPr lang="ru-RU" sz="4800" kern="10" dirty="0">
                <a:ln w="9525">
                  <a:round/>
                  <a:headEnd/>
                  <a:tailEnd/>
                </a:ln>
                <a:solidFill>
                  <a:srgbClr val="00B050"/>
                </a:solidFill>
                <a:latin typeface="Times New Roman"/>
                <a:cs typeface="Times New Roman"/>
              </a:rPr>
            </a:br>
            <a:endParaRPr lang="ru-RU" altLang="ru-RU" sz="4800" dirty="0" smtClean="0">
              <a:solidFill>
                <a:srgbClr val="00B050"/>
              </a:solidFill>
            </a:endParaRPr>
          </a:p>
        </p:txBody>
      </p:sp>
      <p:sp>
        <p:nvSpPr>
          <p:cNvPr id="17411" name="Rectangle 3"/>
          <p:cNvSpPr>
            <a:spLocks noGrp="1" noChangeArrowheads="1"/>
          </p:cNvSpPr>
          <p:nvPr>
            <p:ph idx="1"/>
          </p:nvPr>
        </p:nvSpPr>
        <p:spPr>
          <a:xfrm>
            <a:off x="827584" y="1052736"/>
            <a:ext cx="8011616" cy="5043264"/>
          </a:xfrm>
        </p:spPr>
        <p:txBody>
          <a:bodyPr/>
          <a:lstStyle/>
          <a:p>
            <a:pPr eaLnBrk="1" hangingPunct="1">
              <a:defRPr/>
            </a:pPr>
            <a:r>
              <a:rPr lang="ru-RU" altLang="ru-RU" sz="3600" dirty="0" smtClean="0">
                <a:solidFill>
                  <a:schemeClr val="bg1"/>
                </a:solidFill>
              </a:rPr>
              <a:t>2,5,6- предложения </a:t>
            </a:r>
          </a:p>
          <a:p>
            <a:pPr marL="36512" indent="0" eaLnBrk="1" hangingPunct="1">
              <a:buFont typeface="Wingdings 2" pitchFamily="18" charset="2"/>
              <a:buNone/>
              <a:defRPr/>
            </a:pPr>
            <a:r>
              <a:rPr lang="ru-RU" altLang="ru-RU" sz="3600" dirty="0" smtClean="0">
                <a:solidFill>
                  <a:schemeClr val="bg1"/>
                </a:solidFill>
              </a:rPr>
              <a:t>с однородными членами</a:t>
            </a:r>
          </a:p>
          <a:p>
            <a:pPr eaLnBrk="1" hangingPunct="1">
              <a:defRPr/>
            </a:pPr>
            <a:r>
              <a:rPr lang="ru-RU" altLang="ru-RU" sz="3600" dirty="0" smtClean="0">
                <a:solidFill>
                  <a:schemeClr val="bg1"/>
                </a:solidFill>
              </a:rPr>
              <a:t>7- нераспространенное предложение</a:t>
            </a:r>
          </a:p>
          <a:p>
            <a:pPr marL="36512" indent="0" eaLnBrk="1" hangingPunct="1">
              <a:buNone/>
              <a:defRPr/>
            </a:pPr>
            <a:r>
              <a:rPr lang="ru-RU" altLang="ru-RU" sz="3600" dirty="0" smtClean="0">
                <a:solidFill>
                  <a:srgbClr val="00B050"/>
                </a:solidFill>
              </a:rPr>
              <a:t>Выставление оценок</a:t>
            </a:r>
          </a:p>
          <a:p>
            <a:pPr eaLnBrk="1" hangingPunct="1">
              <a:defRPr/>
            </a:pPr>
            <a:r>
              <a:rPr lang="ru-RU" altLang="ru-RU" sz="3600" dirty="0" smtClean="0">
                <a:solidFill>
                  <a:schemeClr val="bg1"/>
                </a:solidFill>
              </a:rPr>
              <a:t>0 ошибок - «5»</a:t>
            </a:r>
          </a:p>
          <a:p>
            <a:pPr eaLnBrk="1" hangingPunct="1">
              <a:defRPr/>
            </a:pPr>
            <a:r>
              <a:rPr lang="ru-RU" altLang="ru-RU" sz="3600" dirty="0" smtClean="0">
                <a:solidFill>
                  <a:schemeClr val="bg1"/>
                </a:solidFill>
              </a:rPr>
              <a:t>1 ошибка - «4»</a:t>
            </a:r>
          </a:p>
          <a:p>
            <a:pPr eaLnBrk="1" hangingPunct="1">
              <a:defRPr/>
            </a:pPr>
            <a:r>
              <a:rPr lang="ru-RU" altLang="ru-RU" sz="3600" dirty="0" smtClean="0">
                <a:solidFill>
                  <a:schemeClr val="bg1"/>
                </a:solidFill>
              </a:rPr>
              <a:t>2 ошибки – «3»</a:t>
            </a:r>
          </a:p>
          <a:p>
            <a:pPr marL="0" indent="0" algn="just" eaLnBrk="1" hangingPunct="1">
              <a:buFont typeface="Wingdings" pitchFamily="2" charset="2"/>
              <a:buNone/>
              <a:defRPr/>
            </a:pPr>
            <a:endParaRPr lang="ru-RU" altLang="ru-RU" sz="3600" dirty="0" smtClean="0">
              <a:latin typeface="Monotype Corsiva" pitchFamily="66" charset="0"/>
            </a:endParaRPr>
          </a:p>
        </p:txBody>
      </p:sp>
    </p:spTree>
    <p:extLst>
      <p:ext uri="{BB962C8B-B14F-4D97-AF65-F5344CB8AC3E}">
        <p14:creationId xmlns:p14="http://schemas.microsoft.com/office/powerpoint/2010/main" val="3923546077"/>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0000FF"/>
                </a:solidFill>
              </a:rPr>
              <a:t>ФИЗКУЛЬТМИНУТКА</a:t>
            </a:r>
            <a:br>
              <a:rPr lang="ru-RU" b="1" dirty="0" smtClean="0">
                <a:solidFill>
                  <a:srgbClr val="0000FF"/>
                </a:solidFill>
              </a:rPr>
            </a:br>
            <a:endParaRPr lang="ru-RU" dirty="0" smtClean="0"/>
          </a:p>
        </p:txBody>
      </p:sp>
      <p:sp>
        <p:nvSpPr>
          <p:cNvPr id="3" name="Содержимое 2"/>
          <p:cNvSpPr>
            <a:spLocks noGrp="1"/>
          </p:cNvSpPr>
          <p:nvPr>
            <p:ph idx="1"/>
          </p:nvPr>
        </p:nvSpPr>
        <p:spPr>
          <a:xfrm>
            <a:off x="539552" y="764704"/>
            <a:ext cx="8147248" cy="5361459"/>
          </a:xfrm>
        </p:spPr>
        <p:txBody>
          <a:bodyPr rtlCol="0">
            <a:normAutofit fontScale="32500" lnSpcReduction="20000"/>
          </a:bodyPr>
          <a:lstStyle/>
          <a:p>
            <a:pPr algn="ctr" eaLnBrk="1" fontAlgn="auto" hangingPunct="1">
              <a:spcAft>
                <a:spcPts val="0"/>
              </a:spcAft>
              <a:buNone/>
              <a:defRPr/>
            </a:pPr>
            <a:r>
              <a:rPr lang="ru-RU" sz="6000" b="1" dirty="0" smtClean="0"/>
              <a:t>Положите руки на парту ладонями вниз. Расслабьтесь. На слова «Нас нет в классе»- закрыли глазки. «Мы в классе»- открыли. «Кто сосед слева? </a:t>
            </a:r>
            <a:r>
              <a:rPr lang="ru-RU" sz="6000" b="1" dirty="0">
                <a:solidFill>
                  <a:prstClr val="black"/>
                </a:solidFill>
              </a:rPr>
              <a:t>Посмотрели налево (только глазками</a:t>
            </a:r>
            <a:r>
              <a:rPr lang="ru-RU" sz="6000" b="1" dirty="0" smtClean="0">
                <a:solidFill>
                  <a:prstClr val="black"/>
                </a:solidFill>
              </a:rPr>
              <a:t>). </a:t>
            </a:r>
            <a:r>
              <a:rPr lang="ru-RU" sz="6000" b="1" dirty="0" smtClean="0"/>
              <a:t>Кто сосед справа? Посмотрели направо</a:t>
            </a:r>
            <a:r>
              <a:rPr lang="ru-RU" sz="6000" b="1" dirty="0" smtClean="0">
                <a:solidFill>
                  <a:prstClr val="black"/>
                </a:solidFill>
              </a:rPr>
              <a:t> </a:t>
            </a:r>
            <a:r>
              <a:rPr lang="ru-RU" sz="6000" b="1" dirty="0">
                <a:solidFill>
                  <a:prstClr val="black"/>
                </a:solidFill>
              </a:rPr>
              <a:t>(только глазками</a:t>
            </a:r>
            <a:r>
              <a:rPr lang="ru-RU" sz="6000" b="1" dirty="0" smtClean="0">
                <a:solidFill>
                  <a:prstClr val="black"/>
                </a:solidFill>
              </a:rPr>
              <a:t>).</a:t>
            </a:r>
            <a:r>
              <a:rPr lang="ru-RU" sz="6000" b="1" dirty="0" smtClean="0"/>
              <a:t> А что наверху? А что на парте? Посмотрели вниз на свои ладони.</a:t>
            </a:r>
          </a:p>
          <a:p>
            <a:pPr algn="ctr" eaLnBrk="1" fontAlgn="auto" hangingPunct="1">
              <a:spcAft>
                <a:spcPts val="0"/>
              </a:spcAft>
              <a:buNone/>
              <a:defRPr/>
            </a:pPr>
            <a:r>
              <a:rPr lang="ru-RU" sz="6000" b="1" dirty="0" smtClean="0"/>
              <a:t>«Дождь идет... Пошел град... Небо стало ясным... Засветило солнышко».Под слова «дождь идет» дети постукивают по парте кончиками пальцев, перебирая их по очереди, как при игре на пианино. Создается впечатление шума во время дождя. Под слова «пошел град» руки поворачиваются ладошками вверх, и дети стучат по парте суставами пальцев. При этом создается впечатление ударов града по крыше. Так повторяется несколько раз, пока учитель не скажет: «Небо стало ясным. Засветило солнышко». Вы все поднимаете руки вверх и трясете кистью.</a:t>
            </a:r>
          </a:p>
          <a:p>
            <a:pPr marL="0" indent="0" eaLnBrk="1" fontAlgn="auto" hangingPunct="1">
              <a:spcAft>
                <a:spcPts val="0"/>
              </a:spcAft>
              <a:buFont typeface="Arial" pitchFamily="34" charset="0"/>
              <a:buNone/>
              <a:defRPr/>
            </a:pPr>
            <a:r>
              <a:rPr lang="ru-RU" sz="6000" b="1" dirty="0" smtClean="0"/>
              <a:t> </a:t>
            </a:r>
          </a:p>
          <a:p>
            <a:pPr eaLnBrk="1" fontAlgn="auto" hangingPunct="1">
              <a:spcAft>
                <a:spcPts val="0"/>
              </a:spcAft>
              <a:defRPr/>
            </a:pPr>
            <a:endParaRPr lang="ru-RU" dirty="0" smtClean="0"/>
          </a:p>
        </p:txBody>
      </p:sp>
    </p:spTree>
    <p:extLst>
      <p:ext uri="{BB962C8B-B14F-4D97-AF65-F5344CB8AC3E}">
        <p14:creationId xmlns:p14="http://schemas.microsoft.com/office/powerpoint/2010/main" val="10770074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8683625" cy="1052736"/>
          </a:xfrm>
        </p:spPr>
        <p:txBody>
          <a:bodyPr/>
          <a:lstStyle/>
          <a:p>
            <a:pPr lvl="0" algn="ctr" eaLnBrk="1" fontAlgn="auto" hangingPunct="1">
              <a:spcBef>
                <a:spcPts val="0"/>
              </a:spcBef>
              <a:spcAft>
                <a:spcPts val="0"/>
              </a:spcAft>
            </a:pPr>
            <a:r>
              <a:rPr lang="ru-RU" sz="3200" b="1" dirty="0">
                <a:solidFill>
                  <a:srgbClr val="1F497D">
                    <a:lumMod val="60000"/>
                    <a:lumOff val="40000"/>
                  </a:srgbClr>
                </a:solidFill>
                <a:latin typeface="Calibri"/>
                <a:ea typeface="+mn-ea"/>
                <a:cs typeface="+mn-cs"/>
              </a:rPr>
              <a:t>ТВОРЧЕСКИЙ ДИКТАНТ</a:t>
            </a:r>
            <a:br>
              <a:rPr lang="ru-RU" sz="3200" b="1" dirty="0">
                <a:solidFill>
                  <a:srgbClr val="1F497D">
                    <a:lumMod val="60000"/>
                    <a:lumOff val="40000"/>
                  </a:srgbClr>
                </a:solidFill>
                <a:latin typeface="Calibri"/>
                <a:ea typeface="+mn-ea"/>
                <a:cs typeface="+mn-cs"/>
              </a:rPr>
            </a:br>
            <a:endParaRPr lang="ru-RU" altLang="ru-RU" dirty="0" smtClean="0">
              <a:latin typeface="Times New Roman" pitchFamily="18" charset="0"/>
              <a:cs typeface="Times New Roman" pitchFamily="18" charset="0"/>
            </a:endParaRPr>
          </a:p>
        </p:txBody>
      </p:sp>
      <p:sp>
        <p:nvSpPr>
          <p:cNvPr id="10243" name="Rectangle 3"/>
          <p:cNvSpPr>
            <a:spLocks noGrp="1" noChangeArrowheads="1"/>
          </p:cNvSpPr>
          <p:nvPr>
            <p:ph idx="1"/>
          </p:nvPr>
        </p:nvSpPr>
        <p:spPr>
          <a:xfrm>
            <a:off x="775271" y="188640"/>
            <a:ext cx="8388424" cy="5322912"/>
          </a:xfrm>
        </p:spPr>
        <p:txBody>
          <a:bodyPr/>
          <a:lstStyle/>
          <a:p>
            <a:pPr marL="0" lvl="0" indent="0" eaLnBrk="1" fontAlgn="auto" hangingPunct="1">
              <a:lnSpc>
                <a:spcPct val="115000"/>
              </a:lnSpc>
              <a:spcBef>
                <a:spcPts val="0"/>
              </a:spcBef>
              <a:spcAft>
                <a:spcPts val="1000"/>
              </a:spcAft>
              <a:buClrTx/>
              <a:buSzTx/>
              <a:buNone/>
            </a:pPr>
            <a:r>
              <a:rPr lang="ru-RU" b="1" dirty="0">
                <a:solidFill>
                  <a:schemeClr val="bg1"/>
                </a:solidFill>
                <a:latin typeface="Times New Roman"/>
                <a:ea typeface="Calibri"/>
                <a:cs typeface="Times New Roman"/>
              </a:rPr>
              <a:t>1.</a:t>
            </a:r>
            <a:r>
              <a:rPr lang="ru-RU" sz="3600" b="1" dirty="0">
                <a:solidFill>
                  <a:schemeClr val="bg1"/>
                </a:solidFill>
                <a:latin typeface="Times New Roman"/>
                <a:ea typeface="Times New Roman"/>
                <a:cs typeface="Times New Roman"/>
              </a:rPr>
              <a:t>На озере ребята </a:t>
            </a:r>
            <a:r>
              <a:rPr lang="ru-RU" sz="3600" b="1" dirty="0" smtClean="0">
                <a:solidFill>
                  <a:schemeClr val="bg1"/>
                </a:solidFill>
                <a:latin typeface="Times New Roman"/>
                <a:ea typeface="Times New Roman"/>
                <a:cs typeface="Times New Roman"/>
              </a:rPr>
              <a:t>купались …, … и …</a:t>
            </a:r>
            <a:endParaRPr lang="ru-RU" sz="3600" dirty="0">
              <a:solidFill>
                <a:schemeClr val="bg1"/>
              </a:solidFill>
              <a:latin typeface="Calibri"/>
              <a:ea typeface="Calibri"/>
              <a:cs typeface="Times New Roman"/>
            </a:endParaRPr>
          </a:p>
          <a:p>
            <a:pPr marL="0" lvl="0" indent="0" eaLnBrk="1" fontAlgn="auto" hangingPunct="1">
              <a:lnSpc>
                <a:spcPct val="115000"/>
              </a:lnSpc>
              <a:spcBef>
                <a:spcPts val="0"/>
              </a:spcBef>
              <a:spcAft>
                <a:spcPts val="1000"/>
              </a:spcAft>
              <a:buClrTx/>
              <a:buSzTx/>
              <a:buNone/>
            </a:pPr>
            <a:r>
              <a:rPr lang="ru-RU" sz="3600" b="1" dirty="0">
                <a:solidFill>
                  <a:schemeClr val="bg1"/>
                </a:solidFill>
                <a:latin typeface="Times New Roman"/>
                <a:ea typeface="Times New Roman"/>
                <a:cs typeface="Times New Roman"/>
              </a:rPr>
              <a:t>2.Солнце осветило </a:t>
            </a:r>
            <a:r>
              <a:rPr lang="ru-RU" sz="3600" b="1" dirty="0" smtClean="0">
                <a:solidFill>
                  <a:schemeClr val="bg1"/>
                </a:solidFill>
                <a:latin typeface="Times New Roman"/>
                <a:ea typeface="Times New Roman"/>
                <a:cs typeface="Times New Roman"/>
              </a:rPr>
              <a:t>луг и…, </a:t>
            </a:r>
            <a:r>
              <a:rPr lang="ru-RU" sz="3600" b="1" dirty="0">
                <a:solidFill>
                  <a:schemeClr val="bg1"/>
                </a:solidFill>
                <a:latin typeface="Times New Roman"/>
                <a:ea typeface="Times New Roman"/>
                <a:cs typeface="Times New Roman"/>
              </a:rPr>
              <a:t>и</a:t>
            </a:r>
            <a:r>
              <a:rPr lang="ru-RU" sz="3600" b="1" dirty="0" smtClean="0">
                <a:solidFill>
                  <a:schemeClr val="bg1"/>
                </a:solidFill>
                <a:latin typeface="Times New Roman"/>
                <a:ea typeface="Times New Roman"/>
                <a:cs typeface="Times New Roman"/>
              </a:rPr>
              <a:t>…, и … </a:t>
            </a:r>
            <a:endParaRPr lang="ru-RU" sz="3600" dirty="0">
              <a:solidFill>
                <a:schemeClr val="bg1"/>
              </a:solidFill>
              <a:latin typeface="Calibri"/>
              <a:ea typeface="Calibri"/>
              <a:cs typeface="Times New Roman"/>
            </a:endParaRPr>
          </a:p>
          <a:p>
            <a:pPr marL="0" lvl="0" indent="0" eaLnBrk="1" fontAlgn="auto" hangingPunct="1">
              <a:lnSpc>
                <a:spcPct val="115000"/>
              </a:lnSpc>
              <a:spcBef>
                <a:spcPts val="0"/>
              </a:spcBef>
              <a:spcAft>
                <a:spcPts val="1000"/>
              </a:spcAft>
              <a:buClrTx/>
              <a:buSzTx/>
              <a:buNone/>
            </a:pPr>
            <a:r>
              <a:rPr lang="ru-RU" sz="3600" b="1" dirty="0">
                <a:solidFill>
                  <a:schemeClr val="bg1"/>
                </a:solidFill>
                <a:latin typeface="Times New Roman"/>
                <a:ea typeface="Times New Roman"/>
                <a:cs typeface="Times New Roman"/>
              </a:rPr>
              <a:t>3.С юга прилетели </a:t>
            </a:r>
            <a:r>
              <a:rPr lang="ru-RU" sz="3600" b="1" dirty="0" smtClean="0">
                <a:solidFill>
                  <a:schemeClr val="bg1"/>
                </a:solidFill>
                <a:latin typeface="Times New Roman"/>
                <a:ea typeface="Times New Roman"/>
                <a:cs typeface="Times New Roman"/>
              </a:rPr>
              <a:t> птицы: скворцы…, …</a:t>
            </a:r>
            <a:endParaRPr lang="ru-RU" sz="3600" dirty="0">
              <a:solidFill>
                <a:schemeClr val="bg1"/>
              </a:solidFill>
              <a:latin typeface="Calibri"/>
              <a:ea typeface="Calibri"/>
              <a:cs typeface="Times New Roman"/>
            </a:endParaRPr>
          </a:p>
          <a:p>
            <a:pPr marL="0" lvl="0" indent="0" eaLnBrk="1" fontAlgn="auto" hangingPunct="1">
              <a:lnSpc>
                <a:spcPct val="115000"/>
              </a:lnSpc>
              <a:spcBef>
                <a:spcPts val="0"/>
              </a:spcBef>
              <a:spcAft>
                <a:spcPts val="1000"/>
              </a:spcAft>
              <a:buClrTx/>
              <a:buSzTx/>
              <a:buNone/>
            </a:pPr>
            <a:r>
              <a:rPr lang="ru-RU" sz="3600" b="1" dirty="0" smtClean="0">
                <a:solidFill>
                  <a:schemeClr val="bg1"/>
                </a:solidFill>
                <a:latin typeface="Times New Roman"/>
                <a:ea typeface="Times New Roman"/>
                <a:cs typeface="Times New Roman"/>
              </a:rPr>
              <a:t>4.Везде : по стенам, … и … - пробежал солнечный зайчик</a:t>
            </a:r>
          </a:p>
          <a:p>
            <a:pPr marL="0" lvl="0" indent="0" eaLnBrk="1" fontAlgn="auto" hangingPunct="1">
              <a:lnSpc>
                <a:spcPct val="115000"/>
              </a:lnSpc>
              <a:spcBef>
                <a:spcPts val="0"/>
              </a:spcBef>
              <a:spcAft>
                <a:spcPts val="1000"/>
              </a:spcAft>
              <a:buClrTx/>
              <a:buSzTx/>
              <a:buNone/>
            </a:pPr>
            <a:r>
              <a:rPr lang="ru-RU" sz="3600" b="1" dirty="0" smtClean="0">
                <a:solidFill>
                  <a:schemeClr val="bg1"/>
                </a:solidFill>
                <a:latin typeface="Times New Roman"/>
                <a:ea typeface="Calibri"/>
                <a:cs typeface="Times New Roman"/>
              </a:rPr>
              <a:t>5.</a:t>
            </a:r>
            <a:r>
              <a:rPr lang="ru-RU" sz="3600" dirty="0" smtClean="0">
                <a:solidFill>
                  <a:schemeClr val="bg1"/>
                </a:solidFill>
                <a:effectLst/>
                <a:latin typeface="Times New Roman"/>
                <a:ea typeface="Times New Roman"/>
              </a:rPr>
              <a:t> </a:t>
            </a:r>
            <a:r>
              <a:rPr lang="ru-RU" sz="3600" b="1" dirty="0" smtClean="0">
                <a:solidFill>
                  <a:schemeClr val="bg1"/>
                </a:solidFill>
                <a:effectLst/>
                <a:latin typeface="Times New Roman"/>
                <a:ea typeface="Times New Roman"/>
              </a:rPr>
              <a:t>По воде плыли …, … и … листья.</a:t>
            </a:r>
          </a:p>
          <a:p>
            <a:pPr marL="0" lvl="0" indent="0" eaLnBrk="1" fontAlgn="auto" hangingPunct="1">
              <a:lnSpc>
                <a:spcPct val="115000"/>
              </a:lnSpc>
              <a:spcBef>
                <a:spcPts val="0"/>
              </a:spcBef>
              <a:spcAft>
                <a:spcPts val="1000"/>
              </a:spcAft>
              <a:buClrTx/>
              <a:buSzTx/>
              <a:buNone/>
            </a:pPr>
            <a:r>
              <a:rPr lang="ru-RU" sz="3600" b="1" dirty="0" smtClean="0">
                <a:solidFill>
                  <a:schemeClr val="bg1"/>
                </a:solidFill>
                <a:latin typeface="Times New Roman"/>
                <a:ea typeface="Times New Roman"/>
              </a:rPr>
              <a:t>Задание: на месте пропусков вставить однородные члены предложения</a:t>
            </a:r>
            <a:r>
              <a:rPr lang="ru-RU" sz="3600" b="1" dirty="0" smtClean="0">
                <a:solidFill>
                  <a:srgbClr val="FFC000"/>
                </a:solidFill>
                <a:latin typeface="Times New Roman"/>
                <a:ea typeface="Times New Roman"/>
              </a:rPr>
              <a:t>.</a:t>
            </a:r>
            <a:r>
              <a:rPr lang="ru-RU" sz="3600" b="1" dirty="0" smtClean="0">
                <a:solidFill>
                  <a:srgbClr val="FFC000"/>
                </a:solidFill>
                <a:effectLst/>
                <a:latin typeface="Times New Roman"/>
                <a:ea typeface="Times New Roman"/>
              </a:rPr>
              <a:t> </a:t>
            </a:r>
            <a:endParaRPr lang="ru-RU" sz="3600" b="1" dirty="0">
              <a:solidFill>
                <a:srgbClr val="FFC000"/>
              </a:solidFill>
              <a:latin typeface="Calibri"/>
              <a:ea typeface="Calibri"/>
              <a:cs typeface="Times New Roman"/>
            </a:endParaRPr>
          </a:p>
        </p:txBody>
      </p:sp>
      <p:pic>
        <p:nvPicPr>
          <p:cNvPr id="1024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4656" y="0"/>
            <a:ext cx="109934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9209521"/>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Рыбченко\Desktop\slide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07074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Рыбченко\Desktop\veselyie-rebyata-shablon-prevyu-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60649"/>
            <a:ext cx="8604448" cy="653892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411760" y="260649"/>
            <a:ext cx="5832648" cy="830997"/>
          </a:xfrm>
          <a:prstGeom prst="rect">
            <a:avLst/>
          </a:prstGeom>
        </p:spPr>
        <p:txBody>
          <a:bodyPr wrap="square">
            <a:spAutoFit/>
          </a:bodyPr>
          <a:lstStyle/>
          <a:p>
            <a:r>
              <a:rPr lang="ru-RU" sz="4800" b="1" dirty="0">
                <a:solidFill>
                  <a:srgbClr val="FF0000"/>
                </a:solidFill>
                <a:ea typeface="+mj-ea"/>
                <a:cs typeface="+mj-cs"/>
              </a:rPr>
              <a:t>ОТГАДАЙ ЗАГАДКУ</a:t>
            </a:r>
            <a:endParaRPr lang="ru-RU" sz="4800" dirty="0"/>
          </a:p>
        </p:txBody>
      </p:sp>
      <p:sp>
        <p:nvSpPr>
          <p:cNvPr id="3" name="Прямоугольник 2"/>
          <p:cNvSpPr/>
          <p:nvPr/>
        </p:nvSpPr>
        <p:spPr>
          <a:xfrm>
            <a:off x="2286000" y="1484784"/>
            <a:ext cx="6606480" cy="2862322"/>
          </a:xfrm>
          <a:prstGeom prst="rect">
            <a:avLst/>
          </a:prstGeom>
        </p:spPr>
        <p:txBody>
          <a:bodyPr wrap="square">
            <a:spAutoFit/>
          </a:bodyPr>
          <a:lstStyle/>
          <a:p>
            <a:pPr marL="342900" lvl="0" indent="-342900" fontAlgn="base">
              <a:spcBef>
                <a:spcPct val="20000"/>
              </a:spcBef>
              <a:spcAft>
                <a:spcPct val="0"/>
              </a:spcAft>
              <a:buFont typeface="Arial" charset="0"/>
              <a:buChar char="•"/>
              <a:defRPr/>
            </a:pPr>
            <a:r>
              <a:rPr lang="ru-RU" sz="6000" b="1" i="1" dirty="0">
                <a:solidFill>
                  <a:srgbClr val="0070C0"/>
                </a:solidFill>
              </a:rPr>
              <a:t>Не лает, </a:t>
            </a:r>
            <a:r>
              <a:rPr lang="ru-RU" sz="6000" b="1" i="1" dirty="0" smtClean="0">
                <a:solidFill>
                  <a:srgbClr val="0070C0"/>
                </a:solidFill>
              </a:rPr>
              <a:t>не </a:t>
            </a:r>
            <a:r>
              <a:rPr lang="ru-RU" sz="6000" b="1" i="1" dirty="0">
                <a:solidFill>
                  <a:srgbClr val="0070C0"/>
                </a:solidFill>
              </a:rPr>
              <a:t>кусает,  а в дом не пускает</a:t>
            </a:r>
          </a:p>
        </p:txBody>
      </p:sp>
      <p:pic>
        <p:nvPicPr>
          <p:cNvPr id="5" name="Picture 2" descr="C:\Users\Рыбченко\Desktop\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210" y="4221088"/>
            <a:ext cx="2376264"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73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Рыбченко\Desktop\veselyie-rebyata-shablon-prevyu-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282" y="188640"/>
            <a:ext cx="8556770" cy="650269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286000" y="0"/>
            <a:ext cx="6606480" cy="830997"/>
          </a:xfrm>
          <a:prstGeom prst="rect">
            <a:avLst/>
          </a:prstGeom>
        </p:spPr>
        <p:txBody>
          <a:bodyPr wrap="square">
            <a:spAutoFit/>
          </a:bodyPr>
          <a:lstStyle/>
          <a:p>
            <a:pPr lvl="0"/>
            <a:r>
              <a:rPr lang="ru-RU" sz="4800" b="1" dirty="0">
                <a:solidFill>
                  <a:srgbClr val="FF0000"/>
                </a:solidFill>
              </a:rPr>
              <a:t>ОТГАДАЙ ЗАГАДКУ</a:t>
            </a:r>
            <a:endParaRPr lang="ru-RU" sz="4800" dirty="0">
              <a:solidFill>
                <a:prstClr val="black"/>
              </a:solidFill>
            </a:endParaRPr>
          </a:p>
        </p:txBody>
      </p:sp>
      <p:sp>
        <p:nvSpPr>
          <p:cNvPr id="3" name="Прямоугольник 2"/>
          <p:cNvSpPr/>
          <p:nvPr/>
        </p:nvSpPr>
        <p:spPr>
          <a:xfrm>
            <a:off x="2286000" y="830997"/>
            <a:ext cx="5958408" cy="470898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Днем</a:t>
            </a:r>
            <a:r>
              <a:rPr kumimoji="0" lang="ru-RU" sz="6000" b="1" i="1" u="none" strike="noStrike" kern="0" cap="none" spc="110"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молчит,</a:t>
            </a:r>
            <a:r>
              <a:rPr kumimoji="0" lang="ru-RU" sz="6000" b="1" i="1" u="none" strike="noStrike" kern="0" cap="none" spc="-35"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ночью</a:t>
            </a:r>
            <a:r>
              <a:rPr kumimoji="0" lang="ru-RU" sz="6000" b="1" i="1" u="none" strike="noStrike" kern="0" cap="none" spc="105"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кричит,</a:t>
            </a:r>
            <a:r>
              <a:rPr kumimoji="0" lang="ru-RU" sz="6000" b="1" i="1" u="none" strike="noStrike" kern="0" cap="none" spc="-30"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по</a:t>
            </a:r>
            <a:r>
              <a:rPr kumimoji="0" lang="ru-RU" sz="6000" b="1" i="1" u="none" strike="noStrike" kern="0" cap="none" spc="25"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лесу</a:t>
            </a:r>
            <a:r>
              <a:rPr kumimoji="0" lang="ru-RU" sz="6000" b="1" i="1" u="none" strike="noStrike" kern="0" cap="none" spc="105"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летает, прохожих</a:t>
            </a:r>
            <a:r>
              <a:rPr kumimoji="0" lang="ru-RU" sz="6000" b="1" i="1" u="none" strike="noStrike" kern="0" cap="none" spc="25" normalizeH="0" baseline="0" noProof="0" dirty="0" smtClean="0">
                <a:ln>
                  <a:noFill/>
                </a:ln>
                <a:solidFill>
                  <a:srgbClr val="0070C0"/>
                </a:solidFill>
                <a:effectLst/>
                <a:uLnTx/>
                <a:uFillTx/>
                <a:latin typeface="Times New Roman"/>
                <a:ea typeface="Calibri"/>
                <a:cs typeface="Times New Roman"/>
              </a:rPr>
              <a:t> </a:t>
            </a:r>
            <a:r>
              <a:rPr kumimoji="0" lang="ru-RU" sz="6000" b="1" i="1" u="none" strike="noStrike" kern="0" cap="none" spc="0" normalizeH="0" baseline="0" noProof="0" dirty="0" smtClean="0">
                <a:ln>
                  <a:noFill/>
                </a:ln>
                <a:solidFill>
                  <a:srgbClr val="0070C0"/>
                </a:solidFill>
                <a:effectLst/>
                <a:uLnTx/>
                <a:uFillTx/>
                <a:latin typeface="Times New Roman"/>
                <a:ea typeface="Calibri"/>
                <a:cs typeface="Times New Roman"/>
              </a:rPr>
              <a:t>пугает.</a:t>
            </a:r>
            <a:r>
              <a:rPr kumimoji="0" lang="ru-RU" sz="6000" b="1" i="1" u="none" strike="noStrike" kern="0" cap="none" spc="255" normalizeH="0" baseline="0" noProof="0" dirty="0" smtClean="0">
                <a:ln>
                  <a:noFill/>
                </a:ln>
                <a:solidFill>
                  <a:srgbClr val="0070C0"/>
                </a:solidFill>
                <a:effectLst/>
                <a:uLnTx/>
                <a:uFillTx/>
                <a:latin typeface="Times New Roman"/>
                <a:ea typeface="Calibri"/>
                <a:cs typeface="Times New Roman"/>
              </a:rPr>
              <a:t> </a:t>
            </a:r>
            <a:endParaRPr kumimoji="0" lang="ru-RU" sz="6000" b="0" i="0" u="none" strike="noStrike" kern="0" cap="none" spc="0" normalizeH="0" baseline="0" noProof="0" dirty="0" smtClean="0">
              <a:ln>
                <a:noFill/>
              </a:ln>
              <a:solidFill>
                <a:srgbClr val="0070C0"/>
              </a:solidFill>
              <a:effectLst/>
              <a:uLnTx/>
              <a:uFillTx/>
            </a:endParaRPr>
          </a:p>
        </p:txBody>
      </p:sp>
      <p:pic>
        <p:nvPicPr>
          <p:cNvPr id="5122" name="Picture 2" descr="C:\Users\Рыбченко\Desktop\филин.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6337" y="4077072"/>
            <a:ext cx="2091175" cy="2243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20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Рыбченко\Desktop\veselyie-rebyata-shablon-prevyu-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62" y="188640"/>
            <a:ext cx="8544605" cy="649344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286000" y="116632"/>
            <a:ext cx="6678488" cy="830997"/>
          </a:xfrm>
          <a:prstGeom prst="rect">
            <a:avLst/>
          </a:prstGeom>
        </p:spPr>
        <p:txBody>
          <a:bodyPr wrap="square">
            <a:spAutoFit/>
          </a:bodyPr>
          <a:lstStyle/>
          <a:p>
            <a:pPr lvl="0"/>
            <a:r>
              <a:rPr lang="ru-RU" sz="4800" b="1" dirty="0">
                <a:solidFill>
                  <a:srgbClr val="FF0000"/>
                </a:solidFill>
              </a:rPr>
              <a:t>ОТГАДАЙ ЗАГАДКУ</a:t>
            </a:r>
            <a:endParaRPr lang="ru-RU" sz="4800" dirty="0">
              <a:solidFill>
                <a:prstClr val="black"/>
              </a:solidFill>
            </a:endParaRPr>
          </a:p>
        </p:txBody>
      </p:sp>
      <p:sp>
        <p:nvSpPr>
          <p:cNvPr id="3" name="Прямоугольник 2"/>
          <p:cNvSpPr/>
          <p:nvPr/>
        </p:nvSpPr>
        <p:spPr>
          <a:xfrm>
            <a:off x="2627784" y="947629"/>
            <a:ext cx="6120680" cy="304698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Пришли </a:t>
            </a:r>
            <a:r>
              <a:rPr kumimoji="0" lang="ru-RU" sz="4800" b="1" i="1" u="none" strike="noStrike" kern="0" cap="none" spc="260" normalizeH="0" baseline="0" noProof="0" dirty="0" smtClean="0">
                <a:ln>
                  <a:noFill/>
                </a:ln>
                <a:solidFill>
                  <a:srgbClr val="0070C0"/>
                </a:solidFill>
                <a:effectLst/>
                <a:uLnTx/>
                <a:uFillTx/>
                <a:latin typeface="Times New Roman"/>
                <a:ea typeface="Calibri"/>
                <a:cs typeface="Times New Roman"/>
              </a:rPr>
              <a:t> </a:t>
            </a: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мужички </a:t>
            </a:r>
            <a:r>
              <a:rPr kumimoji="0" lang="ru-RU" sz="4800" b="1" i="1" u="none" strike="noStrike" kern="0" cap="none" spc="140" normalizeH="0" baseline="0" noProof="0" dirty="0" smtClean="0">
                <a:ln>
                  <a:noFill/>
                </a:ln>
                <a:solidFill>
                  <a:srgbClr val="0070C0"/>
                </a:solidFill>
                <a:effectLst/>
                <a:uLnTx/>
                <a:uFillTx/>
                <a:latin typeface="Times New Roman"/>
                <a:ea typeface="Calibri"/>
                <a:cs typeface="Times New Roman"/>
              </a:rPr>
              <a:t> </a:t>
            </a: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без</a:t>
            </a:r>
            <a:r>
              <a:rPr kumimoji="0" lang="ru-RU" sz="4800" b="1" i="1" u="none" strike="noStrike" kern="0" cap="none" spc="210" normalizeH="0" baseline="0" noProof="0" dirty="0" smtClean="0">
                <a:ln>
                  <a:noFill/>
                </a:ln>
                <a:solidFill>
                  <a:srgbClr val="0070C0"/>
                </a:solidFill>
                <a:effectLst/>
                <a:uLnTx/>
                <a:uFillTx/>
                <a:latin typeface="Times New Roman"/>
                <a:ea typeface="Calibri"/>
                <a:cs typeface="Times New Roman"/>
              </a:rPr>
              <a:t> </a:t>
            </a: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топоров, </a:t>
            </a:r>
            <a:r>
              <a:rPr kumimoji="0" lang="ru-RU" sz="4800" b="1" i="1" u="none" strike="noStrike" kern="0" cap="none" spc="100" normalizeH="0" baseline="0" noProof="0" dirty="0" smtClean="0">
                <a:ln>
                  <a:noFill/>
                </a:ln>
                <a:solidFill>
                  <a:srgbClr val="0070C0"/>
                </a:solidFill>
                <a:effectLst/>
                <a:uLnTx/>
                <a:uFillTx/>
                <a:latin typeface="Times New Roman"/>
                <a:ea typeface="Calibri"/>
                <a:cs typeface="Times New Roman"/>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срубили </a:t>
            </a:r>
            <a:r>
              <a:rPr kumimoji="0" lang="ru-RU" sz="4800" b="1" i="1" u="none" strike="noStrike" kern="0" cap="none" spc="185" normalizeH="0" baseline="0" noProof="0" dirty="0" smtClean="0">
                <a:ln>
                  <a:noFill/>
                </a:ln>
                <a:solidFill>
                  <a:srgbClr val="0070C0"/>
                </a:solidFill>
                <a:effectLst/>
                <a:uLnTx/>
                <a:uFillTx/>
                <a:latin typeface="Times New Roman"/>
                <a:ea typeface="Calibri"/>
                <a:cs typeface="Times New Roman"/>
              </a:rPr>
              <a:t> </a:t>
            </a: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избу</a:t>
            </a:r>
            <a:r>
              <a:rPr kumimoji="0" lang="ru-RU" sz="4800" b="1" i="1" u="none" strike="noStrike" kern="0" cap="none" spc="90" normalizeH="0" baseline="0" noProof="0" dirty="0" smtClean="0">
                <a:ln>
                  <a:noFill/>
                </a:ln>
                <a:solidFill>
                  <a:srgbClr val="0070C0"/>
                </a:solidFill>
                <a:effectLst/>
                <a:uLnTx/>
                <a:uFillTx/>
                <a:latin typeface="Times New Roman"/>
                <a:ea typeface="Calibri"/>
                <a:cs typeface="Times New Roman"/>
              </a:rPr>
              <a:t> </a:t>
            </a: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без</a:t>
            </a:r>
            <a:r>
              <a:rPr kumimoji="0" lang="ru-RU" sz="4800" b="1" i="1" u="none" strike="noStrike" kern="0" cap="none" spc="-50" normalizeH="0" baseline="0" noProof="0" dirty="0" smtClean="0">
                <a:ln>
                  <a:noFill/>
                </a:ln>
                <a:solidFill>
                  <a:srgbClr val="0070C0"/>
                </a:solidFill>
                <a:effectLst/>
                <a:uLnTx/>
                <a:uFillTx/>
                <a:latin typeface="Times New Roman"/>
                <a:ea typeface="Calibri"/>
                <a:cs typeface="Times New Roman"/>
              </a:rPr>
              <a:t> </a:t>
            </a:r>
            <a:r>
              <a:rPr kumimoji="0" lang="ru-RU" sz="4800" b="1" i="1" u="none" strike="noStrike" kern="0" cap="none" spc="0" normalizeH="0" baseline="0" noProof="0" dirty="0" smtClean="0">
                <a:ln>
                  <a:noFill/>
                </a:ln>
                <a:solidFill>
                  <a:srgbClr val="0070C0"/>
                </a:solidFill>
                <a:effectLst/>
                <a:uLnTx/>
                <a:uFillTx/>
                <a:latin typeface="Times New Roman"/>
                <a:ea typeface="Calibri"/>
                <a:cs typeface="Times New Roman"/>
              </a:rPr>
              <a:t>углов.</a:t>
            </a:r>
            <a:endParaRPr kumimoji="0" lang="ru-RU" sz="4800" b="1" i="0" u="none" strike="noStrike" kern="0" cap="none" spc="0" normalizeH="0" baseline="0" noProof="0" dirty="0" smtClean="0">
              <a:ln>
                <a:noFill/>
              </a:ln>
              <a:solidFill>
                <a:srgbClr val="0070C0"/>
              </a:solidFill>
              <a:effectLst/>
              <a:uLnTx/>
              <a:uFillTx/>
            </a:endParaRPr>
          </a:p>
        </p:txBody>
      </p:sp>
      <p:pic>
        <p:nvPicPr>
          <p:cNvPr id="4098" name="Picture 2" descr="C:\Users\Рыбченко\Desktop\100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3356992"/>
            <a:ext cx="4248472" cy="3186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856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7450" y="2636838"/>
            <a:ext cx="6769100" cy="58420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ru-RU" sz="3200" b="1" dirty="0">
                <a:solidFill>
                  <a:srgbClr val="C00000"/>
                </a:solidFill>
              </a:rPr>
              <a:t>Однородные члены предложения</a:t>
            </a:r>
          </a:p>
        </p:txBody>
      </p:sp>
      <p:cxnSp>
        <p:nvCxnSpPr>
          <p:cNvPr id="6" name="Прямая со стрелкой 5"/>
          <p:cNvCxnSpPr/>
          <p:nvPr/>
        </p:nvCxnSpPr>
        <p:spPr>
          <a:xfrm flipH="1" flipV="1">
            <a:off x="1619250" y="2276475"/>
            <a:ext cx="288925" cy="288925"/>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flipV="1">
            <a:off x="3492500" y="1989138"/>
            <a:ext cx="0" cy="503237"/>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flipV="1">
            <a:off x="5435600" y="1989138"/>
            <a:ext cx="0" cy="503237"/>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V="1">
            <a:off x="7596188" y="2349500"/>
            <a:ext cx="215900" cy="287338"/>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H="1">
            <a:off x="1403350" y="3500438"/>
            <a:ext cx="360363" cy="360362"/>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3995738" y="3500438"/>
            <a:ext cx="0" cy="1081087"/>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6875463" y="3429000"/>
            <a:ext cx="0" cy="576263"/>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07950" y="1412875"/>
            <a:ext cx="1943100" cy="830263"/>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400" b="1" dirty="0">
                <a:solidFill>
                  <a:srgbClr val="002060"/>
                </a:solidFill>
              </a:rPr>
              <a:t>Два и более слов</a:t>
            </a:r>
          </a:p>
        </p:txBody>
      </p:sp>
      <p:sp>
        <p:nvSpPr>
          <p:cNvPr id="21" name="TextBox 20"/>
          <p:cNvSpPr txBox="1"/>
          <p:nvPr/>
        </p:nvSpPr>
        <p:spPr>
          <a:xfrm>
            <a:off x="2051050" y="620713"/>
            <a:ext cx="2449513" cy="12001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400" b="1" dirty="0">
                <a:solidFill>
                  <a:srgbClr val="002060"/>
                </a:solidFill>
              </a:rPr>
              <a:t>Относятся к одному и тому же слову</a:t>
            </a:r>
          </a:p>
        </p:txBody>
      </p:sp>
      <p:sp>
        <p:nvSpPr>
          <p:cNvPr id="22" name="TextBox 21"/>
          <p:cNvSpPr txBox="1"/>
          <p:nvPr/>
        </p:nvSpPr>
        <p:spPr>
          <a:xfrm>
            <a:off x="4500563" y="620713"/>
            <a:ext cx="2447925" cy="12001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400" b="1" dirty="0">
                <a:solidFill>
                  <a:srgbClr val="002060"/>
                </a:solidFill>
              </a:rPr>
              <a:t>Отвечают на один и тот же вопрос</a:t>
            </a:r>
          </a:p>
        </p:txBody>
      </p:sp>
      <p:sp>
        <p:nvSpPr>
          <p:cNvPr id="23" name="TextBox 22"/>
          <p:cNvSpPr txBox="1"/>
          <p:nvPr/>
        </p:nvSpPr>
        <p:spPr>
          <a:xfrm>
            <a:off x="6696075" y="1628775"/>
            <a:ext cx="2447925" cy="70802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000" b="1" dirty="0">
                <a:solidFill>
                  <a:srgbClr val="002060"/>
                </a:solidFill>
              </a:rPr>
              <a:t>Перечислительная интонация</a:t>
            </a:r>
          </a:p>
        </p:txBody>
      </p:sp>
      <p:sp>
        <p:nvSpPr>
          <p:cNvPr id="26" name="TextBox 25"/>
          <p:cNvSpPr txBox="1"/>
          <p:nvPr/>
        </p:nvSpPr>
        <p:spPr>
          <a:xfrm>
            <a:off x="395288" y="4005263"/>
            <a:ext cx="2447925" cy="83026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400" b="1" dirty="0">
                <a:solidFill>
                  <a:srgbClr val="002060"/>
                </a:solidFill>
              </a:rPr>
              <a:t>Разделяются запятыми</a:t>
            </a:r>
          </a:p>
        </p:txBody>
      </p:sp>
      <p:sp>
        <p:nvSpPr>
          <p:cNvPr id="27" name="TextBox 26"/>
          <p:cNvSpPr txBox="1"/>
          <p:nvPr/>
        </p:nvSpPr>
        <p:spPr>
          <a:xfrm>
            <a:off x="2916238" y="4581525"/>
            <a:ext cx="2447925" cy="12001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400" b="1" dirty="0">
                <a:solidFill>
                  <a:srgbClr val="002060"/>
                </a:solidFill>
              </a:rPr>
              <a:t>Соединяются союзами И, А, НО</a:t>
            </a:r>
          </a:p>
        </p:txBody>
      </p:sp>
      <p:sp>
        <p:nvSpPr>
          <p:cNvPr id="30" name="TextBox 29"/>
          <p:cNvSpPr txBox="1"/>
          <p:nvPr/>
        </p:nvSpPr>
        <p:spPr>
          <a:xfrm>
            <a:off x="5940425" y="4076700"/>
            <a:ext cx="2447925" cy="8318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400" b="1" dirty="0">
                <a:solidFill>
                  <a:srgbClr val="002060"/>
                </a:solidFill>
              </a:rPr>
              <a:t>Подлежащее, сказуемое</a:t>
            </a:r>
          </a:p>
        </p:txBody>
      </p:sp>
      <p:sp>
        <p:nvSpPr>
          <p:cNvPr id="18" name="TextBox 17"/>
          <p:cNvSpPr txBox="1"/>
          <p:nvPr/>
        </p:nvSpPr>
        <p:spPr>
          <a:xfrm>
            <a:off x="5940425" y="4941888"/>
            <a:ext cx="2447925" cy="70643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ru-RU" sz="2000" b="1" dirty="0">
                <a:solidFill>
                  <a:srgbClr val="002060"/>
                </a:solidFill>
              </a:rPr>
              <a:t>В</a:t>
            </a:r>
            <a:r>
              <a:rPr lang="ru-RU" sz="2000" b="1" dirty="0" smtClean="0">
                <a:solidFill>
                  <a:srgbClr val="002060"/>
                </a:solidFill>
              </a:rPr>
              <a:t>торостепенные </a:t>
            </a:r>
            <a:r>
              <a:rPr lang="ru-RU" sz="2000" b="1" dirty="0">
                <a:solidFill>
                  <a:srgbClr val="002060"/>
                </a:solidFill>
              </a:rPr>
              <a:t>члены</a:t>
            </a:r>
          </a:p>
        </p:txBody>
      </p:sp>
      <p:sp>
        <p:nvSpPr>
          <p:cNvPr id="24" name="TextBox 23"/>
          <p:cNvSpPr txBox="1"/>
          <p:nvPr/>
        </p:nvSpPr>
        <p:spPr>
          <a:xfrm>
            <a:off x="6948488" y="188640"/>
            <a:ext cx="2195511" cy="101566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defRPr/>
            </a:pPr>
            <a:r>
              <a:rPr lang="ru-RU" sz="2000" b="1" dirty="0" smtClean="0">
                <a:solidFill>
                  <a:srgbClr val="002060"/>
                </a:solidFill>
              </a:rPr>
              <a:t>Имеют обобщающее слово</a:t>
            </a:r>
            <a:endParaRPr lang="ru-RU" sz="2000" b="1" dirty="0">
              <a:solidFill>
                <a:srgbClr val="002060"/>
              </a:solidFill>
            </a:endParaRPr>
          </a:p>
        </p:txBody>
      </p:sp>
      <p:cxnSp>
        <p:nvCxnSpPr>
          <p:cNvPr id="28" name="Прямая со стрелкой 27"/>
          <p:cNvCxnSpPr/>
          <p:nvPr/>
        </p:nvCxnSpPr>
        <p:spPr>
          <a:xfrm flipV="1">
            <a:off x="5588000" y="1220788"/>
            <a:ext cx="1792312" cy="1423988"/>
          </a:xfrm>
          <a:prstGeom prst="straightConnector1">
            <a:avLst/>
          </a:prstGeom>
          <a:ln w="28575">
            <a:solidFill>
              <a:srgbClr val="0066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562069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504" y="116633"/>
            <a:ext cx="8856984" cy="7420493"/>
          </a:xfrm>
          <a:prstGeom prst="rect">
            <a:avLst/>
          </a:prstGeom>
          <a:solidFill>
            <a:schemeClr val="accent2"/>
          </a:solidFill>
        </p:spPr>
        <p:txBody>
          <a:bodyPr wrap="square" rtlCol="0">
            <a:spAutoFit/>
          </a:bodyPr>
          <a:lstStyle/>
          <a:p>
            <a:pPr algn="ctr"/>
            <a:r>
              <a:rPr lang="ru-RU" sz="3200" b="1" dirty="0">
                <a:solidFill>
                  <a:srgbClr val="1F497D">
                    <a:lumMod val="60000"/>
                    <a:lumOff val="40000"/>
                  </a:srgbClr>
                </a:solidFill>
              </a:rPr>
              <a:t>ЛОВИ ОШИБКУ.</a:t>
            </a:r>
          </a:p>
          <a:p>
            <a:pPr algn="ctr"/>
            <a:endParaRPr lang="ru-RU" sz="3200" b="1" dirty="0">
              <a:solidFill>
                <a:srgbClr val="1F497D">
                  <a:lumMod val="60000"/>
                  <a:lumOff val="40000"/>
                </a:srgbClr>
              </a:solidFill>
            </a:endParaRPr>
          </a:p>
          <a:p>
            <a:pPr algn="ctr"/>
            <a:r>
              <a:rPr lang="ru-RU" sz="3200" b="1" dirty="0">
                <a:solidFill>
                  <a:srgbClr val="1F497D">
                    <a:lumMod val="50000"/>
                  </a:srgbClr>
                </a:solidFill>
              </a:rPr>
              <a:t>ЗИМА</a:t>
            </a:r>
            <a:r>
              <a:rPr lang="ru-RU" sz="3200" b="1" dirty="0">
                <a:solidFill>
                  <a:srgbClr val="1F497D">
                    <a:lumMod val="50000"/>
                  </a:srgbClr>
                </a:solidFill>
              </a:rPr>
              <a:t>.</a:t>
            </a:r>
          </a:p>
          <a:p>
            <a:pPr algn="ctr"/>
            <a:endParaRPr lang="ru-RU" dirty="0">
              <a:solidFill>
                <a:prstClr val="black"/>
              </a:solidFill>
            </a:endParaRPr>
          </a:p>
          <a:p>
            <a:pPr marL="25400" marR="32385" indent="144145">
              <a:lnSpc>
                <a:spcPct val="104000"/>
              </a:lnSpc>
            </a:pPr>
            <a:r>
              <a:rPr lang="ru-RU" sz="3000" b="1" dirty="0">
                <a:solidFill>
                  <a:srgbClr val="FFFF00"/>
                </a:solidFill>
                <a:latin typeface="Times New Roman"/>
                <a:ea typeface="Calibri"/>
                <a:cs typeface="Times New Roman"/>
              </a:rPr>
              <a:t>Подула </a:t>
            </a:r>
            <a:r>
              <a:rPr lang="ru-RU" sz="3000" b="1" spc="23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зима </a:t>
            </a:r>
            <a:r>
              <a:rPr lang="ru-RU" sz="3000" b="1" spc="18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холодом </a:t>
            </a:r>
            <a:r>
              <a:rPr lang="ru-RU" sz="3000" b="1" spc="1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сорвала </a:t>
            </a:r>
            <a:r>
              <a:rPr lang="ru-RU" sz="3000" b="1" spc="2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листья </a:t>
            </a:r>
            <a:r>
              <a:rPr lang="ru-RU" sz="3000" b="1" spc="2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 </a:t>
            </a:r>
            <a:r>
              <a:rPr lang="ru-RU" sz="3000" b="1" spc="1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деревьев,</a:t>
            </a:r>
            <a:r>
              <a:rPr lang="ru-RU" sz="3000" b="1" spc="20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a:t>
            </a:r>
            <a:r>
              <a:rPr lang="ru-RU" sz="3000" b="1" spc="5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разметала </a:t>
            </a:r>
            <a:r>
              <a:rPr lang="ru-RU" sz="3000" b="1" spc="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их</a:t>
            </a:r>
            <a:r>
              <a:rPr lang="ru-RU" sz="3000" b="1" spc="8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a:t>
            </a:r>
            <a:r>
              <a:rPr lang="ru-RU" sz="3000" b="1" spc="6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дороге.</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Собрались</a:t>
            </a:r>
            <a:r>
              <a:rPr lang="ru-RU" sz="3000" b="1" spc="2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птицы </a:t>
            </a:r>
            <a:r>
              <a:rPr lang="ru-RU" sz="3000" b="1" spc="-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покричали</a:t>
            </a:r>
            <a:r>
              <a:rPr lang="ru-RU" sz="3000" b="1" spc="22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 </a:t>
            </a:r>
            <a:r>
              <a:rPr lang="ru-RU" sz="3000" b="1" spc="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полетели </a:t>
            </a:r>
            <a:r>
              <a:rPr lang="ru-RU" sz="3000" b="1" spc="1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 </a:t>
            </a:r>
            <a:r>
              <a:rPr lang="ru-RU" sz="3000" b="1" spc="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высокие </a:t>
            </a:r>
            <a:r>
              <a:rPr lang="ru-RU" sz="3000" b="1" spc="2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горы </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a:t>
            </a:r>
            <a:r>
              <a:rPr lang="ru-RU" sz="3000" b="1" spc="6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теплые</a:t>
            </a:r>
            <a:r>
              <a:rPr lang="ru-RU" sz="3000" b="1" spc="2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края. </a:t>
            </a:r>
            <a:r>
              <a:rPr lang="ru-RU" sz="3000" b="1" spc="1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Остались </a:t>
            </a:r>
            <a:r>
              <a:rPr lang="ru-RU" sz="3000" b="1" spc="3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только</a:t>
            </a:r>
            <a:r>
              <a:rPr lang="ru-RU" sz="3000" b="1" spc="2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воробьи </a:t>
            </a:r>
            <a:r>
              <a:rPr lang="ru-RU" sz="3000" b="1" spc="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вороны, </a:t>
            </a:r>
            <a:r>
              <a:rPr lang="ru-RU" sz="3000" b="1" spc="1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галки </a:t>
            </a:r>
            <a:r>
              <a:rPr lang="ru-RU" sz="3000" b="1" spc="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чижи, </a:t>
            </a:r>
            <a:r>
              <a:rPr lang="ru-RU" sz="3000" b="1" spc="2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 </a:t>
            </a:r>
            <a:r>
              <a:rPr lang="ru-RU" sz="3000" b="1" spc="7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синички.</a:t>
            </a:r>
            <a:r>
              <a:rPr lang="ru-RU" sz="3000" b="1" spc="2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Накинулась </a:t>
            </a:r>
            <a:r>
              <a:rPr lang="ru-RU" sz="3000" b="1" spc="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зима </a:t>
            </a:r>
            <a:r>
              <a:rPr lang="ru-RU" sz="3000" b="1" spc="20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на</a:t>
            </a:r>
            <a:r>
              <a:rPr lang="ru-RU" sz="3000" b="1" spc="1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зверей, </a:t>
            </a:r>
            <a:r>
              <a:rPr lang="ru-RU" sz="3000" b="1" spc="7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запорошила</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снегом</a:t>
            </a:r>
            <a:r>
              <a:rPr lang="ru-RU" sz="3000" b="1" spc="2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поля</a:t>
            </a:r>
            <a:r>
              <a:rPr lang="ru-RU" sz="3000" b="1" spc="6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завалила</a:t>
            </a:r>
            <a:r>
              <a:rPr lang="ru-RU" sz="3000" b="1" spc="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сугробами</a:t>
            </a:r>
            <a:r>
              <a:rPr lang="ru-RU" sz="3000" b="1" spc="1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леса,</a:t>
            </a:r>
            <a:r>
              <a:rPr lang="ru-RU" sz="3000" b="1" spc="-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a:t>
            </a:r>
            <a:r>
              <a:rPr lang="ru-RU" sz="3000" b="1" spc="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посылает</a:t>
            </a:r>
            <a:r>
              <a:rPr lang="ru-RU" sz="3000" b="1" spc="21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мороз</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a:t>
            </a:r>
            <a:r>
              <a:rPr lang="ru-RU" sz="3000" b="1" spc="6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морозом.</a:t>
            </a:r>
            <a:r>
              <a:rPr lang="ru-RU" sz="3000" b="1" spc="12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Морозы</a:t>
            </a:r>
            <a:r>
              <a:rPr lang="ru-RU" sz="3000" b="1" spc="1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сердито</a:t>
            </a:r>
            <a:r>
              <a:rPr lang="ru-RU" sz="3000" b="1" spc="12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молотками </a:t>
            </a:r>
            <a:r>
              <a:rPr lang="ru-RU" sz="3000" b="1" spc="5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постукивают </a:t>
            </a:r>
            <a:r>
              <a:rPr lang="ru-RU" sz="3000" b="1" dirty="0">
                <a:solidFill>
                  <a:srgbClr val="FFFF00"/>
                </a:solidFill>
                <a:latin typeface="Times New Roman"/>
                <a:ea typeface="Calibri"/>
                <a:cs typeface="Times New Roman"/>
              </a:rPr>
              <a:t>везде</a:t>
            </a:r>
            <a:r>
              <a:rPr lang="ru-RU" sz="3000" b="1" spc="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a:t>
            </a:r>
            <a:r>
              <a:rPr lang="ru-RU" sz="3000" b="1" spc="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озерам</a:t>
            </a:r>
            <a:r>
              <a:rPr lang="ru-RU" sz="3000" b="1" spc="-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прудам,</a:t>
            </a:r>
            <a:r>
              <a:rPr lang="ru-RU" sz="3000" b="1" spc="-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рекам</a:t>
            </a:r>
            <a:r>
              <a:rPr lang="ru-RU" sz="3000" b="1" spc="1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a:t>
            </a:r>
            <a:r>
              <a:rPr lang="ru-RU" sz="3000" b="1" spc="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морям.</a:t>
            </a:r>
            <a:r>
              <a:rPr lang="ru-RU" sz="3000" b="1" spc="150" dirty="0">
                <a:solidFill>
                  <a:srgbClr val="FFFF00"/>
                </a:solidFill>
                <a:latin typeface="Times New Roman"/>
                <a:ea typeface="Calibri"/>
                <a:cs typeface="Times New Roman"/>
              </a:rPr>
              <a:t> </a:t>
            </a:r>
            <a:r>
              <a:rPr lang="ru-RU" sz="3000" b="1" dirty="0">
                <a:solidFill>
                  <a:srgbClr val="581315"/>
                </a:solidFill>
                <a:latin typeface="Times New Roman"/>
                <a:ea typeface="Calibri"/>
                <a:cs typeface="Times New Roman"/>
              </a:rPr>
              <a:t> </a:t>
            </a:r>
            <a:endParaRPr lang="ru-RU" sz="3000" dirty="0">
              <a:solidFill>
                <a:prstClr val="black"/>
              </a:solidFill>
              <a:ea typeface="Calibri"/>
              <a:cs typeface="Times New Roman"/>
            </a:endParaRPr>
          </a:p>
          <a:p>
            <a:pPr marL="144145">
              <a:lnSpc>
                <a:spcPct val="115000"/>
              </a:lnSpc>
            </a:pPr>
            <a:r>
              <a:rPr lang="ru-RU" sz="2800" b="1" dirty="0">
                <a:solidFill>
                  <a:srgbClr val="581315"/>
                </a:solidFill>
                <a:latin typeface="Times New Roman"/>
                <a:ea typeface="Calibri"/>
                <a:cs typeface="Times New Roman"/>
              </a:rPr>
              <a:t> </a:t>
            </a:r>
            <a:endParaRPr lang="ru-RU" sz="2000" dirty="0">
              <a:solidFill>
                <a:prstClr val="black"/>
              </a:solidFill>
              <a:ea typeface="Calibri"/>
              <a:cs typeface="Times New Roman"/>
            </a:endParaRPr>
          </a:p>
          <a:p>
            <a:endParaRPr lang="ru-RU" dirty="0">
              <a:solidFill>
                <a:prstClr val="black"/>
              </a:solidFill>
            </a:endParaRPr>
          </a:p>
        </p:txBody>
      </p:sp>
    </p:spTree>
    <p:extLst>
      <p:ext uri="{BB962C8B-B14F-4D97-AF65-F5344CB8AC3E}">
        <p14:creationId xmlns:p14="http://schemas.microsoft.com/office/powerpoint/2010/main" val="39255888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1"/>
            <a:ext cx="8229600" cy="764704"/>
          </a:xfrm>
        </p:spPr>
        <p:txBody>
          <a:bodyPr/>
          <a:lstStyle/>
          <a:p>
            <a:pPr lvl="0" eaLnBrk="1" fontAlgn="auto" hangingPunct="1">
              <a:spcBef>
                <a:spcPts val="0"/>
              </a:spcBef>
              <a:spcAft>
                <a:spcPts val="0"/>
              </a:spcAft>
            </a:pPr>
            <a:r>
              <a:rPr lang="ru-RU" b="1" dirty="0">
                <a:solidFill>
                  <a:srgbClr val="002060"/>
                </a:solidFill>
                <a:latin typeface="Arial"/>
                <a:ea typeface="+mn-ea"/>
                <a:cs typeface="+mn-cs"/>
              </a:rPr>
              <a:t>«СОБЕРИ» СЛОВО</a:t>
            </a:r>
          </a:p>
        </p:txBody>
      </p:sp>
      <p:sp>
        <p:nvSpPr>
          <p:cNvPr id="9219" name="Содержимое 2"/>
          <p:cNvSpPr>
            <a:spLocks noGrp="1"/>
          </p:cNvSpPr>
          <p:nvPr>
            <p:ph idx="1"/>
          </p:nvPr>
        </p:nvSpPr>
        <p:spPr>
          <a:xfrm>
            <a:off x="457200" y="692696"/>
            <a:ext cx="8229600" cy="5736679"/>
          </a:xfrm>
        </p:spPr>
        <p:txBody>
          <a:bodyPr/>
          <a:lstStyle/>
          <a:p>
            <a:pPr marL="0" lvl="0" indent="0" eaLnBrk="1" fontAlgn="auto" hangingPunct="1">
              <a:spcBef>
                <a:spcPts val="0"/>
              </a:spcBef>
              <a:spcAft>
                <a:spcPts val="0"/>
              </a:spcAft>
              <a:buNone/>
            </a:pPr>
            <a:r>
              <a:rPr lang="ru-RU" sz="3600" dirty="0" smtClean="0">
                <a:solidFill>
                  <a:prstClr val="white"/>
                </a:solidFill>
                <a:latin typeface="Arial"/>
              </a:rPr>
              <a:t> </a:t>
            </a:r>
            <a:endParaRPr lang="ru-RU" dirty="0" smtClean="0"/>
          </a:p>
        </p:txBody>
      </p:sp>
      <p:sp>
        <p:nvSpPr>
          <p:cNvPr id="2" name="Прямоугольник 1"/>
          <p:cNvSpPr/>
          <p:nvPr/>
        </p:nvSpPr>
        <p:spPr>
          <a:xfrm>
            <a:off x="827584" y="1268758"/>
            <a:ext cx="7704856" cy="3477875"/>
          </a:xfrm>
          <a:prstGeom prst="rect">
            <a:avLst/>
          </a:prstGeom>
        </p:spPr>
        <p:txBody>
          <a:bodyPr wrap="square">
            <a:spAutoFit/>
          </a:bodyPr>
          <a:lstStyle/>
          <a:p>
            <a:r>
              <a:rPr lang="ru-RU" sz="3600" b="1" dirty="0">
                <a:solidFill>
                  <a:srgbClr val="FF0000"/>
                </a:solidFill>
                <a:latin typeface="Arial"/>
              </a:rPr>
              <a:t>БЕЗРАДОСТНЫЙ –</a:t>
            </a:r>
            <a:r>
              <a:rPr lang="ru-RU" sz="3600" dirty="0">
                <a:solidFill>
                  <a:prstClr val="white"/>
                </a:solidFill>
                <a:latin typeface="Arial"/>
              </a:rPr>
              <a:t> </a:t>
            </a:r>
            <a:r>
              <a:rPr lang="ru-RU" sz="3600" dirty="0">
                <a:solidFill>
                  <a:srgbClr val="FFC000"/>
                </a:solidFill>
                <a:latin typeface="Arial"/>
              </a:rPr>
              <a:t>ПРИСТАВКА</a:t>
            </a:r>
          </a:p>
          <a:p>
            <a:r>
              <a:rPr lang="ru-RU" sz="3600" b="1" dirty="0">
                <a:solidFill>
                  <a:srgbClr val="FF0000"/>
                </a:solidFill>
                <a:latin typeface="Arial"/>
              </a:rPr>
              <a:t>ДОБРЫЙ –</a:t>
            </a:r>
            <a:r>
              <a:rPr lang="ru-RU" sz="3600" b="1" dirty="0">
                <a:solidFill>
                  <a:prstClr val="white"/>
                </a:solidFill>
                <a:latin typeface="Arial"/>
              </a:rPr>
              <a:t> </a:t>
            </a:r>
            <a:r>
              <a:rPr lang="ru-RU" sz="3600" dirty="0">
                <a:solidFill>
                  <a:srgbClr val="FFC000"/>
                </a:solidFill>
                <a:latin typeface="Arial"/>
              </a:rPr>
              <a:t>ОКОНЧАНИЕ</a:t>
            </a:r>
          </a:p>
          <a:p>
            <a:r>
              <a:rPr lang="ru-RU" sz="3600" b="1" dirty="0">
                <a:solidFill>
                  <a:srgbClr val="FF0000"/>
                </a:solidFill>
                <a:latin typeface="Arial"/>
              </a:rPr>
              <a:t>БЕСПОРЯДОЧНЫЙ –</a:t>
            </a:r>
            <a:r>
              <a:rPr lang="ru-RU" sz="3600" dirty="0">
                <a:solidFill>
                  <a:prstClr val="white"/>
                </a:solidFill>
                <a:latin typeface="Arial"/>
              </a:rPr>
              <a:t> </a:t>
            </a:r>
            <a:r>
              <a:rPr lang="ru-RU" sz="3600" dirty="0">
                <a:solidFill>
                  <a:srgbClr val="FFC000"/>
                </a:solidFill>
                <a:latin typeface="Arial"/>
              </a:rPr>
              <a:t>СУФФИКС</a:t>
            </a:r>
          </a:p>
          <a:p>
            <a:r>
              <a:rPr lang="ru-RU" sz="3600" b="1" dirty="0">
                <a:solidFill>
                  <a:srgbClr val="FF0000"/>
                </a:solidFill>
                <a:latin typeface="Arial"/>
              </a:rPr>
              <a:t>ОШИБКА – </a:t>
            </a:r>
            <a:r>
              <a:rPr lang="ru-RU" sz="3600" dirty="0">
                <a:solidFill>
                  <a:srgbClr val="FFC000"/>
                </a:solidFill>
                <a:latin typeface="Arial"/>
              </a:rPr>
              <a:t>КОРЕНЬ</a:t>
            </a:r>
          </a:p>
          <a:p>
            <a:endParaRPr lang="ru-RU" sz="3600" dirty="0">
              <a:solidFill>
                <a:srgbClr val="FFC000"/>
              </a:solidFill>
              <a:latin typeface="Arial"/>
            </a:endParaRPr>
          </a:p>
          <a:p>
            <a:pPr algn="ctr"/>
            <a:r>
              <a:rPr lang="ru-RU" sz="4000" b="1" dirty="0">
                <a:solidFill>
                  <a:srgbClr val="002060"/>
                </a:solidFill>
                <a:latin typeface="Arial"/>
              </a:rPr>
              <a:t>БЕЗОШИБОЧНЫЙ</a:t>
            </a:r>
          </a:p>
        </p:txBody>
      </p:sp>
    </p:spTree>
    <p:extLst>
      <p:ext uri="{BB962C8B-B14F-4D97-AF65-F5344CB8AC3E}">
        <p14:creationId xmlns:p14="http://schemas.microsoft.com/office/powerpoint/2010/main" val="399418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500"/>
                                        <p:tgtEl>
                                          <p:spTgt spid="92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504" y="116633"/>
            <a:ext cx="8856984" cy="7043467"/>
          </a:xfrm>
          <a:prstGeom prst="rect">
            <a:avLst/>
          </a:prstGeom>
          <a:solidFill>
            <a:schemeClr val="accent2"/>
          </a:solidFill>
        </p:spPr>
        <p:txBody>
          <a:bodyPr wrap="square" rtlCol="0">
            <a:spAutoFit/>
          </a:bodyPr>
          <a:lstStyle/>
          <a:p>
            <a:pPr algn="ctr"/>
            <a:r>
              <a:rPr lang="ru-RU" sz="3200" b="1" dirty="0">
                <a:solidFill>
                  <a:srgbClr val="1F497D">
                    <a:lumMod val="60000"/>
                    <a:lumOff val="40000"/>
                  </a:srgbClr>
                </a:solidFill>
              </a:rPr>
              <a:t>ЗИМА.</a:t>
            </a:r>
          </a:p>
          <a:p>
            <a:pPr algn="ctr"/>
            <a:endParaRPr lang="ru-RU" dirty="0">
              <a:solidFill>
                <a:prstClr val="black"/>
              </a:solidFill>
            </a:endParaRPr>
          </a:p>
          <a:p>
            <a:pPr marL="25400" marR="32385" indent="144145">
              <a:lnSpc>
                <a:spcPct val="104000"/>
              </a:lnSpc>
            </a:pPr>
            <a:r>
              <a:rPr lang="ru-RU" sz="3000" b="1" dirty="0">
                <a:solidFill>
                  <a:srgbClr val="FFFF00"/>
                </a:solidFill>
                <a:latin typeface="Times New Roman"/>
                <a:ea typeface="Calibri"/>
                <a:cs typeface="Times New Roman"/>
              </a:rPr>
              <a:t>Подула </a:t>
            </a:r>
            <a:r>
              <a:rPr lang="ru-RU" sz="3000" b="1" spc="23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зима </a:t>
            </a:r>
            <a:r>
              <a:rPr lang="ru-RU" sz="3000" b="1" spc="18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холодом, </a:t>
            </a:r>
            <a:r>
              <a:rPr lang="ru-RU" sz="3000" b="1" spc="1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сорвала </a:t>
            </a:r>
            <a:r>
              <a:rPr lang="ru-RU" sz="3000" b="1" spc="2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листья </a:t>
            </a:r>
            <a:r>
              <a:rPr lang="ru-RU" sz="3000" b="1" spc="2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 </a:t>
            </a:r>
            <a:r>
              <a:rPr lang="ru-RU" sz="3000" b="1" spc="1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деревьев</a:t>
            </a:r>
            <a:r>
              <a:rPr lang="ru-RU" sz="3000" b="1" spc="20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a:t>
            </a:r>
            <a:r>
              <a:rPr lang="ru-RU" sz="3000" b="1" spc="5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разметала </a:t>
            </a:r>
            <a:r>
              <a:rPr lang="ru-RU" sz="3000" b="1" spc="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их</a:t>
            </a:r>
            <a:r>
              <a:rPr lang="ru-RU" sz="3000" b="1" spc="8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a:t>
            </a:r>
            <a:r>
              <a:rPr lang="ru-RU" sz="3000" b="1" spc="6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дороге.</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Собрались</a:t>
            </a:r>
            <a:r>
              <a:rPr lang="ru-RU" sz="3000" b="1" spc="2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птицы, </a:t>
            </a:r>
            <a:r>
              <a:rPr lang="ru-RU" sz="3000" b="1" spc="-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покричали</a:t>
            </a:r>
            <a:r>
              <a:rPr lang="ru-RU" sz="3000" b="1" spc="22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 </a:t>
            </a:r>
            <a:r>
              <a:rPr lang="ru-RU" sz="3000" b="1" spc="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полетели </a:t>
            </a:r>
            <a:r>
              <a:rPr lang="ru-RU" sz="3000" b="1" spc="1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 </a:t>
            </a:r>
            <a:r>
              <a:rPr lang="ru-RU" sz="3000" b="1" spc="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высокие </a:t>
            </a:r>
            <a:r>
              <a:rPr lang="ru-RU" sz="3000" b="1" spc="2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горы </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a:t>
            </a:r>
            <a:r>
              <a:rPr lang="ru-RU" sz="3000" b="1" spc="6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теплые</a:t>
            </a:r>
            <a:r>
              <a:rPr lang="ru-RU" sz="3000" b="1" spc="2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края. </a:t>
            </a:r>
            <a:r>
              <a:rPr lang="ru-RU" sz="3000" b="1" spc="1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Остались </a:t>
            </a:r>
            <a:r>
              <a:rPr lang="ru-RU" sz="3000" b="1" spc="3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только</a:t>
            </a:r>
            <a:r>
              <a:rPr lang="ru-RU" sz="3000" b="1" spc="2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воробьи, </a:t>
            </a:r>
            <a:r>
              <a:rPr lang="ru-RU" sz="3000" b="1" spc="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вороны, </a:t>
            </a:r>
            <a:r>
              <a:rPr lang="ru-RU" sz="3000" b="1" spc="1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галки, </a:t>
            </a:r>
            <a:r>
              <a:rPr lang="ru-RU" sz="3000" b="1" spc="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чижи </a:t>
            </a:r>
            <a:r>
              <a:rPr lang="ru-RU" sz="3000" b="1" spc="2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 </a:t>
            </a:r>
            <a:r>
              <a:rPr lang="ru-RU" sz="3000" b="1" spc="7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синички.</a:t>
            </a:r>
            <a:r>
              <a:rPr lang="ru-RU" sz="3000" b="1" spc="2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Накинулась </a:t>
            </a:r>
            <a:r>
              <a:rPr lang="ru-RU" sz="3000" b="1" spc="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зима </a:t>
            </a:r>
            <a:r>
              <a:rPr lang="ru-RU" sz="3000" b="1" spc="20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на</a:t>
            </a:r>
            <a:r>
              <a:rPr lang="ru-RU" sz="3000" b="1" spc="1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зверей, </a:t>
            </a:r>
            <a:r>
              <a:rPr lang="ru-RU" sz="3000" b="1" spc="7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запорошила</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снегом</a:t>
            </a:r>
            <a:r>
              <a:rPr lang="ru-RU" sz="3000" b="1" spc="2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поля, </a:t>
            </a:r>
            <a:r>
              <a:rPr lang="ru-RU" sz="3000" b="1" spc="6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завалила</a:t>
            </a:r>
            <a:r>
              <a:rPr lang="ru-RU" sz="3000" b="1" spc="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сугробами</a:t>
            </a:r>
            <a:r>
              <a:rPr lang="ru-RU" sz="3000" b="1" spc="15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леса</a:t>
            </a:r>
            <a:r>
              <a:rPr lang="ru-RU" sz="3000" b="1" spc="-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a:t>
            </a:r>
            <a:r>
              <a:rPr lang="ru-RU" sz="3000" b="1" spc="1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посылает</a:t>
            </a:r>
            <a:r>
              <a:rPr lang="ru-RU" sz="3000" b="1" spc="21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мороз</a:t>
            </a:r>
            <a:r>
              <a:rPr lang="ru-RU" sz="3000" b="1" spc="9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за</a:t>
            </a:r>
            <a:r>
              <a:rPr lang="ru-RU" sz="3000" b="1" spc="6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морозом.</a:t>
            </a:r>
            <a:r>
              <a:rPr lang="ru-RU" sz="3000" b="1" spc="12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Морозы</a:t>
            </a:r>
            <a:r>
              <a:rPr lang="ru-RU" sz="3000" b="1" spc="1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сердито</a:t>
            </a:r>
            <a:r>
              <a:rPr lang="ru-RU" sz="3000" b="1" spc="12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молотками </a:t>
            </a:r>
            <a:r>
              <a:rPr lang="ru-RU" sz="3000" b="1" spc="5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постукивают </a:t>
            </a:r>
            <a:r>
              <a:rPr lang="ru-RU" sz="3000" b="1" dirty="0">
                <a:solidFill>
                  <a:srgbClr val="FFFF00"/>
                </a:solidFill>
                <a:latin typeface="Times New Roman"/>
                <a:ea typeface="Calibri"/>
                <a:cs typeface="Times New Roman"/>
              </a:rPr>
              <a:t>везде</a:t>
            </a:r>
            <a:r>
              <a:rPr lang="ru-RU" sz="3000" b="1" spc="4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по</a:t>
            </a:r>
            <a:r>
              <a:rPr lang="ru-RU" sz="3000" b="1" spc="4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озерам,</a:t>
            </a:r>
            <a:r>
              <a:rPr lang="ru-RU" sz="3000" b="1" spc="-2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прудам,</a:t>
            </a:r>
            <a:r>
              <a:rPr lang="ru-RU" sz="3000" b="1" spc="-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рекам</a:t>
            </a:r>
            <a:r>
              <a:rPr lang="ru-RU" sz="3000" b="1" spc="190"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и</a:t>
            </a:r>
            <a:r>
              <a:rPr lang="ru-RU" sz="3000" b="1" spc="35" dirty="0">
                <a:solidFill>
                  <a:srgbClr val="FFFF00"/>
                </a:solidFill>
                <a:latin typeface="Times New Roman"/>
                <a:ea typeface="Calibri"/>
                <a:cs typeface="Times New Roman"/>
              </a:rPr>
              <a:t> </a:t>
            </a:r>
            <a:r>
              <a:rPr lang="ru-RU" sz="3000" b="1" dirty="0">
                <a:solidFill>
                  <a:srgbClr val="FFFF00"/>
                </a:solidFill>
                <a:latin typeface="Times New Roman"/>
                <a:ea typeface="Calibri"/>
                <a:cs typeface="Times New Roman"/>
              </a:rPr>
              <a:t>морям.</a:t>
            </a:r>
            <a:endParaRPr lang="ru-RU" sz="3000" b="1" dirty="0">
              <a:solidFill>
                <a:srgbClr val="FFFF00"/>
              </a:solidFill>
              <a:ea typeface="Calibri"/>
              <a:cs typeface="Times New Roman"/>
            </a:endParaRPr>
          </a:p>
          <a:p>
            <a:pPr>
              <a:lnSpc>
                <a:spcPts val="600"/>
              </a:lnSpc>
              <a:spcBef>
                <a:spcPts val="15"/>
              </a:spcBef>
            </a:pPr>
            <a:r>
              <a:rPr lang="ru-RU" sz="3000" dirty="0">
                <a:solidFill>
                  <a:srgbClr val="000000"/>
                </a:solidFill>
                <a:latin typeface="Times New Roman"/>
                <a:ea typeface="Calibri"/>
                <a:cs typeface="Times New Roman"/>
              </a:rPr>
              <a:t> </a:t>
            </a:r>
            <a:endParaRPr lang="ru-RU" sz="3000" dirty="0">
              <a:solidFill>
                <a:prstClr val="black"/>
              </a:solidFill>
              <a:ea typeface="Calibri"/>
              <a:cs typeface="Times New Roman"/>
            </a:endParaRPr>
          </a:p>
          <a:p>
            <a:pPr marL="144145">
              <a:lnSpc>
                <a:spcPct val="115000"/>
              </a:lnSpc>
            </a:pPr>
            <a:r>
              <a:rPr lang="ru-RU" sz="3000" b="1" dirty="0">
                <a:solidFill>
                  <a:srgbClr val="581315"/>
                </a:solidFill>
                <a:latin typeface="Times New Roman"/>
                <a:ea typeface="Calibri"/>
                <a:cs typeface="Times New Roman"/>
              </a:rPr>
              <a:t> </a:t>
            </a:r>
            <a:endParaRPr lang="ru-RU" sz="3000" dirty="0">
              <a:solidFill>
                <a:prstClr val="black"/>
              </a:solidFill>
              <a:ea typeface="Calibri"/>
              <a:cs typeface="Times New Roman"/>
            </a:endParaRPr>
          </a:p>
          <a:p>
            <a:pPr marL="144145">
              <a:lnSpc>
                <a:spcPct val="115000"/>
              </a:lnSpc>
            </a:pPr>
            <a:r>
              <a:rPr lang="ru-RU" sz="2800" b="1" dirty="0">
                <a:solidFill>
                  <a:srgbClr val="581315"/>
                </a:solidFill>
                <a:latin typeface="Times New Roman"/>
                <a:ea typeface="Calibri"/>
                <a:cs typeface="Times New Roman"/>
              </a:rPr>
              <a:t> </a:t>
            </a:r>
            <a:endParaRPr lang="ru-RU" sz="2000" dirty="0">
              <a:solidFill>
                <a:prstClr val="black"/>
              </a:solidFill>
              <a:ea typeface="Calibri"/>
              <a:cs typeface="Times New Roman"/>
            </a:endParaRPr>
          </a:p>
          <a:p>
            <a:endParaRPr lang="ru-RU" dirty="0">
              <a:solidFill>
                <a:prstClr val="black"/>
              </a:solidFill>
            </a:endParaRPr>
          </a:p>
        </p:txBody>
      </p:sp>
    </p:spTree>
    <p:extLst>
      <p:ext uri="{BB962C8B-B14F-4D97-AF65-F5344CB8AC3E}">
        <p14:creationId xmlns:p14="http://schemas.microsoft.com/office/powerpoint/2010/main" val="8562450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16632"/>
            <a:ext cx="8227640" cy="1368152"/>
          </a:xfrm>
          <a:ln>
            <a:miter lim="800000"/>
            <a:headEnd/>
            <a:tailEnd/>
          </a:ln>
        </p:spPr>
        <p:txBody>
          <a:bodyPr>
            <a:normAutofit fontScale="90000"/>
            <a:scene3d>
              <a:camera prst="orthographicFront"/>
              <a:lightRig rig="threePt" dir="t"/>
            </a:scene3d>
            <a:sp3d extrusionH="57150">
              <a:bevelT w="50800" h="38100" prst="riblet"/>
            </a:sp3d>
          </a:bodyPr>
          <a:lstStyle/>
          <a:p>
            <a:pPr algn="ctr" eaLnBrk="1" hangingPunct="1">
              <a:defRPr/>
            </a:pPr>
            <a:r>
              <a:rPr lang="ru-RU" dirty="0" smtClean="0">
                <a:effectLst>
                  <a:outerShdw blurRad="38100" dist="38100" dir="2700000" algn="tl">
                    <a:srgbClr val="000000">
                      <a:alpha val="43137"/>
                    </a:srgbClr>
                  </a:outerShdw>
                </a:effectLst>
              </a:rPr>
              <a:t/>
            </a:r>
            <a:br>
              <a:rPr lang="ru-RU" dirty="0" smtClean="0">
                <a:effectLst>
                  <a:outerShdw blurRad="38100" dist="38100" dir="2700000" algn="tl">
                    <a:srgbClr val="000000">
                      <a:alpha val="43137"/>
                    </a:srgbClr>
                  </a:outerShdw>
                </a:effectLst>
              </a:rPr>
            </a:br>
            <a:r>
              <a:rPr lang="ru-RU" dirty="0" smtClean="0">
                <a:effectLst>
                  <a:outerShdw blurRad="38100" dist="38100" dir="2700000" algn="tl">
                    <a:srgbClr val="000000">
                      <a:alpha val="43137"/>
                    </a:srgbClr>
                  </a:outerShdw>
                </a:effectLst>
              </a:rPr>
              <a:t>ТЕСТ.</a:t>
            </a:r>
            <a:r>
              <a:rPr lang="ru-RU" dirty="0">
                <a:effectLst>
                  <a:outerShdw blurRad="38100" dist="38100" dir="2700000" algn="tl">
                    <a:srgbClr val="000000">
                      <a:alpha val="43137"/>
                    </a:srgbClr>
                  </a:outerShdw>
                </a:effectLst>
              </a:rPr>
              <a:t/>
            </a:r>
            <a:br>
              <a:rPr lang="ru-RU" dirty="0">
                <a:effectLst>
                  <a:outerShdw blurRad="38100" dist="38100" dir="2700000" algn="tl">
                    <a:srgbClr val="000000">
                      <a:alpha val="43137"/>
                    </a:srgbClr>
                  </a:outerShdw>
                </a:effectLst>
              </a:rPr>
            </a:br>
            <a:r>
              <a:rPr lang="ru-RU" dirty="0" smtClean="0">
                <a:effectLst>
                  <a:outerShdw blurRad="38100" dist="38100" dir="2700000" algn="tl">
                    <a:srgbClr val="000000">
                      <a:alpha val="43137"/>
                    </a:srgbClr>
                  </a:outerShdw>
                </a:effectLst>
              </a:rPr>
              <a:t>1.Укажите предложение с однородными членами.</a:t>
            </a:r>
          </a:p>
        </p:txBody>
      </p:sp>
      <p:sp>
        <p:nvSpPr>
          <p:cNvPr id="4099" name="Содержимое 2"/>
          <p:cNvSpPr>
            <a:spLocks noGrp="1"/>
          </p:cNvSpPr>
          <p:nvPr>
            <p:ph idx="1"/>
          </p:nvPr>
        </p:nvSpPr>
        <p:spPr>
          <a:xfrm>
            <a:off x="899592" y="1981200"/>
            <a:ext cx="7939608" cy="4876800"/>
          </a:xfrm>
        </p:spPr>
        <p:txBody>
          <a:bodyPr/>
          <a:lstStyle/>
          <a:p>
            <a:pPr eaLnBrk="1" hangingPunct="1">
              <a:buFontTx/>
              <a:buNone/>
            </a:pPr>
            <a:r>
              <a:rPr lang="ru-RU" b="1" dirty="0" smtClean="0"/>
              <a:t>А) Прилетели птицы и наполнили лес своим пением.</a:t>
            </a:r>
          </a:p>
          <a:p>
            <a:pPr eaLnBrk="1" hangingPunct="1">
              <a:buFontTx/>
              <a:buNone/>
            </a:pPr>
            <a:endParaRPr lang="ru-RU" b="1" dirty="0" smtClean="0"/>
          </a:p>
          <a:p>
            <a:pPr eaLnBrk="1" hangingPunct="1">
              <a:buFontTx/>
              <a:buNone/>
            </a:pPr>
            <a:r>
              <a:rPr lang="ru-RU" b="1" dirty="0" smtClean="0"/>
              <a:t>Б) В ярком золоте день утопает, и ручьи по оврагам шумят.</a:t>
            </a:r>
          </a:p>
          <a:p>
            <a:pPr eaLnBrk="1" hangingPunct="1">
              <a:buFontTx/>
              <a:buNone/>
            </a:pPr>
            <a:endParaRPr lang="ru-RU" b="1" dirty="0" smtClean="0"/>
          </a:p>
          <a:p>
            <a:pPr eaLnBrk="1" hangingPunct="1">
              <a:buFontTx/>
              <a:buNone/>
            </a:pPr>
            <a:r>
              <a:rPr lang="ru-RU" b="1" dirty="0" smtClean="0"/>
              <a:t>В) Осень щедро одаривает леса красотой.</a:t>
            </a:r>
          </a:p>
        </p:txBody>
      </p:sp>
    </p:spTree>
    <p:extLst>
      <p:ext uri="{BB962C8B-B14F-4D97-AF65-F5344CB8AC3E}">
        <p14:creationId xmlns:p14="http://schemas.microsoft.com/office/powerpoint/2010/main" val="39021110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16632"/>
            <a:ext cx="8083624" cy="1368152"/>
          </a:xfrm>
          <a:ln>
            <a:miter lim="800000"/>
            <a:headEnd/>
            <a:tailEnd/>
          </a:ln>
        </p:spPr>
        <p:txBody>
          <a:bodyPr>
            <a:normAutofit fontScale="90000"/>
            <a:scene3d>
              <a:camera prst="orthographicFront"/>
              <a:lightRig rig="threePt" dir="t"/>
            </a:scene3d>
            <a:sp3d extrusionH="57150">
              <a:bevelT w="50800" h="38100" prst="riblet"/>
            </a:sp3d>
          </a:bodyPr>
          <a:lstStyle/>
          <a:p>
            <a:pPr algn="ctr" eaLnBrk="1" hangingPunct="1">
              <a:defRPr/>
            </a:pPr>
            <a:r>
              <a:rPr lang="ru-RU" dirty="0" smtClean="0">
                <a:effectLst>
                  <a:outerShdw blurRad="38100" dist="38100" dir="2700000" algn="tl">
                    <a:srgbClr val="000000">
                      <a:alpha val="43137"/>
                    </a:srgbClr>
                  </a:outerShdw>
                </a:effectLst>
              </a:rPr>
              <a:t>1.Укажите предложение с однородными членами.</a:t>
            </a:r>
          </a:p>
        </p:txBody>
      </p:sp>
      <p:sp>
        <p:nvSpPr>
          <p:cNvPr id="4099" name="Содержимое 2"/>
          <p:cNvSpPr>
            <a:spLocks noGrp="1"/>
          </p:cNvSpPr>
          <p:nvPr>
            <p:ph idx="1"/>
          </p:nvPr>
        </p:nvSpPr>
        <p:spPr>
          <a:xfrm>
            <a:off x="899592" y="1981200"/>
            <a:ext cx="7939608" cy="4876800"/>
          </a:xfrm>
        </p:spPr>
        <p:txBody>
          <a:bodyPr/>
          <a:lstStyle/>
          <a:p>
            <a:pPr eaLnBrk="1" hangingPunct="1">
              <a:buFontTx/>
              <a:buNone/>
            </a:pPr>
            <a:r>
              <a:rPr lang="ru-RU" b="1" dirty="0" smtClean="0"/>
              <a:t>А) Прилетели птицы и наполнили лес своим пением.</a:t>
            </a:r>
          </a:p>
          <a:p>
            <a:pPr eaLnBrk="1" hangingPunct="1">
              <a:buFontTx/>
              <a:buNone/>
            </a:pPr>
            <a:endParaRPr lang="ru-RU" b="1" dirty="0" smtClean="0"/>
          </a:p>
          <a:p>
            <a:pPr eaLnBrk="1" hangingPunct="1">
              <a:buFontTx/>
              <a:buNone/>
            </a:pPr>
            <a:r>
              <a:rPr lang="ru-RU" b="1" dirty="0" smtClean="0"/>
              <a:t>Б) В ярком золоте день утопает, и ручьи по оврагам шумят.</a:t>
            </a:r>
          </a:p>
          <a:p>
            <a:pPr eaLnBrk="1" hangingPunct="1">
              <a:buFontTx/>
              <a:buNone/>
            </a:pPr>
            <a:endParaRPr lang="ru-RU" b="1" dirty="0" smtClean="0"/>
          </a:p>
          <a:p>
            <a:pPr eaLnBrk="1" hangingPunct="1">
              <a:buFontTx/>
              <a:buNone/>
            </a:pPr>
            <a:r>
              <a:rPr lang="ru-RU" b="1" dirty="0" smtClean="0"/>
              <a:t>В) Осень щедро одаривает леса красотой.</a:t>
            </a:r>
          </a:p>
        </p:txBody>
      </p:sp>
    </p:spTree>
    <p:extLst>
      <p:ext uri="{BB962C8B-B14F-4D97-AF65-F5344CB8AC3E}">
        <p14:creationId xmlns:p14="http://schemas.microsoft.com/office/powerpoint/2010/main" val="8855752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16632"/>
            <a:ext cx="8227640" cy="1635968"/>
          </a:xfrm>
        </p:spPr>
        <p:txBody>
          <a:bodyPr/>
          <a:lstStyle/>
          <a:p>
            <a:pPr algn="ctr" eaLnBrk="1" hangingPunct="1">
              <a:defRPr/>
            </a:pPr>
            <a:r>
              <a:rPr lang="ru-RU" dirty="0" smtClean="0">
                <a:effectLst>
                  <a:outerShdw blurRad="38100" dist="38100" dir="2700000" algn="tl">
                    <a:srgbClr val="000000">
                      <a:alpha val="43137"/>
                    </a:srgbClr>
                  </a:outerShdw>
                </a:effectLst>
              </a:rPr>
              <a:t>2.Укажите предложение без однородных членов.</a:t>
            </a:r>
            <a:endParaRPr lang="ru-RU" dirty="0" smtClean="0"/>
          </a:p>
        </p:txBody>
      </p:sp>
      <p:sp>
        <p:nvSpPr>
          <p:cNvPr id="6147" name="Содержимое 2"/>
          <p:cNvSpPr>
            <a:spLocks noGrp="1"/>
          </p:cNvSpPr>
          <p:nvPr>
            <p:ph idx="1"/>
          </p:nvPr>
        </p:nvSpPr>
        <p:spPr>
          <a:xfrm>
            <a:off x="827584" y="1844824"/>
            <a:ext cx="8011616" cy="4144963"/>
          </a:xfrm>
        </p:spPr>
        <p:txBody>
          <a:bodyPr/>
          <a:lstStyle/>
          <a:p>
            <a:pPr eaLnBrk="1" hangingPunct="1">
              <a:buFontTx/>
              <a:buNone/>
            </a:pPr>
            <a:r>
              <a:rPr lang="ru-RU" b="1" dirty="0" smtClean="0"/>
              <a:t>А) Желтыми листьями осень щедро выстлала дороги и поляны.</a:t>
            </a:r>
          </a:p>
          <a:p>
            <a:pPr eaLnBrk="1" hangingPunct="1">
              <a:buFontTx/>
              <a:buNone/>
            </a:pPr>
            <a:endParaRPr lang="ru-RU" b="1" dirty="0" smtClean="0"/>
          </a:p>
          <a:p>
            <a:pPr eaLnBrk="1" hangingPunct="1">
              <a:buFontTx/>
              <a:buNone/>
            </a:pPr>
            <a:r>
              <a:rPr lang="ru-RU" b="1" dirty="0" smtClean="0"/>
              <a:t>Б) В саду росли гвоздики и розы.</a:t>
            </a:r>
          </a:p>
          <a:p>
            <a:pPr eaLnBrk="1" hangingPunct="1">
              <a:buFontTx/>
              <a:buNone/>
            </a:pPr>
            <a:endParaRPr lang="ru-RU" b="1" dirty="0" smtClean="0"/>
          </a:p>
          <a:p>
            <a:pPr eaLnBrk="1" hangingPunct="1">
              <a:buFontTx/>
              <a:buNone/>
            </a:pPr>
            <a:r>
              <a:rPr lang="ru-RU" b="1" dirty="0" smtClean="0"/>
              <a:t>В) В саду росли гвоздики, они издавали терпкий аромат.</a:t>
            </a:r>
          </a:p>
          <a:p>
            <a:pPr eaLnBrk="1" hangingPunct="1">
              <a:buFontTx/>
              <a:buNone/>
            </a:pPr>
            <a:endParaRPr lang="ru-RU" b="1" dirty="0" smtClean="0"/>
          </a:p>
        </p:txBody>
      </p:sp>
    </p:spTree>
    <p:extLst>
      <p:ext uri="{BB962C8B-B14F-4D97-AF65-F5344CB8AC3E}">
        <p14:creationId xmlns:p14="http://schemas.microsoft.com/office/powerpoint/2010/main" val="6392000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268760"/>
          </a:xfrm>
        </p:spPr>
        <p:txBody>
          <a:bodyPr/>
          <a:lstStyle/>
          <a:p>
            <a:pPr algn="ctr" eaLnBrk="1" hangingPunct="1">
              <a:defRPr/>
            </a:pPr>
            <a:r>
              <a:rPr lang="ru-RU" dirty="0">
                <a:effectLst>
                  <a:outerShdw blurRad="38100" dist="38100" dir="2700000" algn="tl">
                    <a:srgbClr val="000000">
                      <a:alpha val="43137"/>
                    </a:srgbClr>
                  </a:outerShdw>
                </a:effectLst>
              </a:rPr>
              <a:t>3</a:t>
            </a:r>
            <a:r>
              <a:rPr lang="ru-RU" dirty="0" smtClean="0">
                <a:effectLst>
                  <a:outerShdw blurRad="38100" dist="38100" dir="2700000" algn="tl">
                    <a:srgbClr val="000000">
                      <a:alpha val="43137"/>
                    </a:srgbClr>
                  </a:outerShdw>
                </a:effectLst>
              </a:rPr>
              <a:t>. Укажите предложение с пунктуационной  ошибкой.</a:t>
            </a:r>
            <a:endParaRPr lang="ru-RU" dirty="0" smtClean="0"/>
          </a:p>
        </p:txBody>
      </p:sp>
      <p:sp>
        <p:nvSpPr>
          <p:cNvPr id="12291" name="Содержимое 2"/>
          <p:cNvSpPr>
            <a:spLocks noGrp="1"/>
          </p:cNvSpPr>
          <p:nvPr>
            <p:ph idx="1"/>
          </p:nvPr>
        </p:nvSpPr>
        <p:spPr>
          <a:xfrm>
            <a:off x="755576" y="1556792"/>
            <a:ext cx="8083624" cy="4688160"/>
          </a:xfrm>
        </p:spPr>
        <p:txBody>
          <a:bodyPr/>
          <a:lstStyle/>
          <a:p>
            <a:pPr eaLnBrk="1" hangingPunct="1">
              <a:buFontTx/>
              <a:buNone/>
            </a:pPr>
            <a:r>
              <a:rPr lang="ru-RU" b="1" dirty="0" smtClean="0"/>
              <a:t>А) Я проснулся и увидел в окне жёлтую луну.</a:t>
            </a:r>
          </a:p>
          <a:p>
            <a:pPr eaLnBrk="1" hangingPunct="1">
              <a:buFontTx/>
              <a:buNone/>
            </a:pPr>
            <a:endParaRPr lang="ru-RU" b="1" dirty="0" smtClean="0"/>
          </a:p>
          <a:p>
            <a:pPr eaLnBrk="1" hangingPunct="1">
              <a:buFontTx/>
              <a:buNone/>
            </a:pPr>
            <a:r>
              <a:rPr lang="ru-RU" b="1" dirty="0" smtClean="0"/>
              <a:t>Б) Солнце выглянуло из-за туч и поле осветилось ярким светом.</a:t>
            </a:r>
          </a:p>
          <a:p>
            <a:pPr eaLnBrk="1" hangingPunct="1">
              <a:buFontTx/>
              <a:buNone/>
            </a:pPr>
            <a:endParaRPr lang="ru-RU" b="1" dirty="0" smtClean="0"/>
          </a:p>
          <a:p>
            <a:pPr eaLnBrk="1" hangingPunct="1">
              <a:buFontTx/>
              <a:buNone/>
            </a:pPr>
            <a:r>
              <a:rPr lang="ru-RU" b="1" dirty="0" smtClean="0"/>
              <a:t>В) Солнце выглянуло из-за туч и  осветило поле ярким светом.</a:t>
            </a:r>
          </a:p>
        </p:txBody>
      </p:sp>
    </p:spTree>
    <p:extLst>
      <p:ext uri="{BB962C8B-B14F-4D97-AF65-F5344CB8AC3E}">
        <p14:creationId xmlns:p14="http://schemas.microsoft.com/office/powerpoint/2010/main" val="2653718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116632"/>
            <a:ext cx="8686800" cy="1296144"/>
          </a:xfrm>
        </p:spPr>
        <p:txBody>
          <a:bodyPr/>
          <a:lstStyle/>
          <a:p>
            <a:pPr algn="ctr" eaLnBrk="1" hangingPunct="1">
              <a:defRPr/>
            </a:pPr>
            <a:r>
              <a:rPr lang="ru-RU" dirty="0" smtClean="0">
                <a:effectLst>
                  <a:outerShdw blurRad="38100" dist="38100" dir="2700000" algn="tl">
                    <a:srgbClr val="000000">
                      <a:alpha val="43137"/>
                    </a:srgbClr>
                  </a:outerShdw>
                </a:effectLst>
              </a:rPr>
              <a:t>4. Укажите предложение без пунктуационной ошибки.</a:t>
            </a:r>
            <a:endParaRPr lang="ru-RU" dirty="0" smtClean="0"/>
          </a:p>
        </p:txBody>
      </p:sp>
      <p:sp>
        <p:nvSpPr>
          <p:cNvPr id="13315" name="Содержимое 2"/>
          <p:cNvSpPr>
            <a:spLocks noGrp="1"/>
          </p:cNvSpPr>
          <p:nvPr>
            <p:ph idx="1"/>
          </p:nvPr>
        </p:nvSpPr>
        <p:spPr>
          <a:xfrm>
            <a:off x="755576" y="1988840"/>
            <a:ext cx="8326760" cy="4144963"/>
          </a:xfrm>
        </p:spPr>
        <p:txBody>
          <a:bodyPr/>
          <a:lstStyle/>
          <a:p>
            <a:pPr eaLnBrk="1" hangingPunct="1">
              <a:buFontTx/>
              <a:buNone/>
            </a:pPr>
            <a:r>
              <a:rPr lang="ru-RU" b="1" dirty="0" smtClean="0"/>
              <a:t>А) Ветерок пробежал по всему саду и вскоре затих.</a:t>
            </a:r>
          </a:p>
          <a:p>
            <a:pPr eaLnBrk="1" hangingPunct="1">
              <a:buFontTx/>
              <a:buNone/>
            </a:pPr>
            <a:endParaRPr lang="ru-RU" b="1" dirty="0" smtClean="0"/>
          </a:p>
          <a:p>
            <a:pPr eaLnBrk="1" hangingPunct="1">
              <a:buFontTx/>
              <a:buNone/>
            </a:pPr>
            <a:r>
              <a:rPr lang="ru-RU" b="1" dirty="0" smtClean="0"/>
              <a:t>Б) Солнце выглянуло но вскоре спряталось за тучу.</a:t>
            </a:r>
          </a:p>
          <a:p>
            <a:pPr eaLnBrk="1" hangingPunct="1">
              <a:buFontTx/>
              <a:buNone/>
            </a:pPr>
            <a:endParaRPr lang="ru-RU" b="1" dirty="0" smtClean="0"/>
          </a:p>
          <a:p>
            <a:pPr eaLnBrk="1" hangingPunct="1">
              <a:buFontTx/>
              <a:buNone/>
            </a:pPr>
            <a:r>
              <a:rPr lang="ru-RU" b="1" dirty="0" smtClean="0"/>
              <a:t>В) Река разлилась, и затопила берег.</a:t>
            </a:r>
          </a:p>
        </p:txBody>
      </p:sp>
    </p:spTree>
    <p:extLst>
      <p:ext uri="{BB962C8B-B14F-4D97-AF65-F5344CB8AC3E}">
        <p14:creationId xmlns:p14="http://schemas.microsoft.com/office/powerpoint/2010/main" val="23888142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0"/>
            <a:ext cx="8686800" cy="1412776"/>
          </a:xfrm>
        </p:spPr>
        <p:txBody>
          <a:bodyPr/>
          <a:lstStyle/>
          <a:p>
            <a:pPr algn="ctr" eaLnBrk="1" hangingPunct="1">
              <a:defRPr/>
            </a:pPr>
            <a:r>
              <a:rPr lang="ru-RU" dirty="0" smtClean="0">
                <a:effectLst>
                  <a:outerShdw blurRad="38100" dist="38100" dir="2700000" algn="tl">
                    <a:srgbClr val="000000">
                      <a:alpha val="43137"/>
                    </a:srgbClr>
                  </a:outerShdw>
                </a:effectLst>
              </a:rPr>
              <a:t>5. Укажите предложение (или предложения) с обобщающим словом.</a:t>
            </a:r>
          </a:p>
        </p:txBody>
      </p:sp>
      <p:sp>
        <p:nvSpPr>
          <p:cNvPr id="7171" name="Содержимое 2"/>
          <p:cNvSpPr>
            <a:spLocks noGrp="1"/>
          </p:cNvSpPr>
          <p:nvPr>
            <p:ph idx="1"/>
          </p:nvPr>
        </p:nvSpPr>
        <p:spPr>
          <a:xfrm>
            <a:off x="755576" y="1484784"/>
            <a:ext cx="8110736" cy="5373216"/>
          </a:xfrm>
        </p:spPr>
        <p:txBody>
          <a:bodyPr/>
          <a:lstStyle/>
          <a:p>
            <a:pPr marL="0" lvl="0" indent="0" eaLnBrk="1" fontAlgn="auto" hangingPunct="1">
              <a:spcAft>
                <a:spcPts val="0"/>
              </a:spcAft>
              <a:buClr>
                <a:srgbClr val="AA2B1E"/>
              </a:buClr>
              <a:buSzPct val="85000"/>
              <a:buNone/>
            </a:pPr>
            <a:r>
              <a:rPr lang="ru-RU" b="1" dirty="0" smtClean="0">
                <a:cs typeface="Aharoni" pitchFamily="2" charset="-79"/>
              </a:rPr>
              <a:t>А) </a:t>
            </a:r>
            <a:r>
              <a:rPr lang="ru-RU" b="1" kern="1200" dirty="0" smtClean="0">
                <a:latin typeface="Arial" pitchFamily="34" charset="0"/>
                <a:cs typeface="Arial" pitchFamily="34" charset="0"/>
              </a:rPr>
              <a:t>На цветах, на </a:t>
            </a:r>
            <a:r>
              <a:rPr lang="ru-RU" b="1" kern="1200" dirty="0">
                <a:latin typeface="Arial" pitchFamily="34" charset="0"/>
                <a:cs typeface="Arial" pitchFamily="34" charset="0"/>
              </a:rPr>
              <a:t>траве и листьях – всюду </a:t>
            </a:r>
            <a:r>
              <a:rPr lang="ru-RU" b="1" kern="1200" dirty="0">
                <a:solidFill>
                  <a:prstClr val="black"/>
                </a:solidFill>
                <a:latin typeface="Arial" pitchFamily="34" charset="0"/>
                <a:cs typeface="Arial" pitchFamily="34" charset="0"/>
              </a:rPr>
              <a:t>блестела и дрожала утренняя заря</a:t>
            </a:r>
            <a:r>
              <a:rPr lang="ru-RU" b="1" kern="1200" dirty="0" smtClean="0">
                <a:solidFill>
                  <a:prstClr val="black"/>
                </a:solidFill>
                <a:latin typeface="Arial" pitchFamily="34" charset="0"/>
                <a:cs typeface="Arial" pitchFamily="34" charset="0"/>
              </a:rPr>
              <a:t>.</a:t>
            </a:r>
          </a:p>
          <a:p>
            <a:pPr marL="0" lvl="0" indent="0" eaLnBrk="1" fontAlgn="auto" hangingPunct="1">
              <a:spcAft>
                <a:spcPts val="0"/>
              </a:spcAft>
              <a:buClr>
                <a:srgbClr val="AA2B1E"/>
              </a:buClr>
              <a:buSzPct val="85000"/>
              <a:buNone/>
            </a:pPr>
            <a:endParaRPr lang="ru-RU" b="1" kern="1200" dirty="0">
              <a:solidFill>
                <a:prstClr val="black"/>
              </a:solidFill>
              <a:latin typeface="Arial" pitchFamily="34" charset="0"/>
              <a:cs typeface="Arial" pitchFamily="34" charset="0"/>
            </a:endParaRPr>
          </a:p>
          <a:p>
            <a:pPr eaLnBrk="1" hangingPunct="1">
              <a:buFontTx/>
              <a:buNone/>
            </a:pPr>
            <a:r>
              <a:rPr lang="ru-RU" b="1" dirty="0" smtClean="0">
                <a:latin typeface="Arial" pitchFamily="34" charset="0"/>
                <a:cs typeface="Arial" pitchFamily="34" charset="0"/>
              </a:rPr>
              <a:t>Б) Соловьи, </a:t>
            </a:r>
            <a:r>
              <a:rPr lang="ru-RU" b="1" dirty="0">
                <a:latin typeface="Arial" pitchFamily="34" charset="0"/>
                <a:cs typeface="Arial" pitchFamily="34" charset="0"/>
              </a:rPr>
              <a:t>и</a:t>
            </a:r>
            <a:r>
              <a:rPr lang="ru-RU" b="1" dirty="0" smtClean="0">
                <a:latin typeface="Arial" pitchFamily="34" charset="0"/>
                <a:cs typeface="Arial" pitchFamily="34" charset="0"/>
              </a:rPr>
              <a:t>волги, жаворонки наполнили лес чудесным пением.</a:t>
            </a:r>
          </a:p>
          <a:p>
            <a:pPr eaLnBrk="1" hangingPunct="1">
              <a:buFontTx/>
              <a:buNone/>
            </a:pPr>
            <a:endParaRPr lang="ru-RU" b="1" dirty="0" smtClean="0">
              <a:latin typeface="Arial" pitchFamily="34" charset="0"/>
              <a:cs typeface="Arial" pitchFamily="34" charset="0"/>
            </a:endParaRPr>
          </a:p>
          <a:p>
            <a:pPr eaLnBrk="1" hangingPunct="1">
              <a:buFontTx/>
              <a:buNone/>
            </a:pPr>
            <a:r>
              <a:rPr lang="ru-RU" b="1" dirty="0" smtClean="0">
                <a:latin typeface="Arial" pitchFamily="34" charset="0"/>
                <a:cs typeface="Arial" pitchFamily="34" charset="0"/>
              </a:rPr>
              <a:t>В) </a:t>
            </a:r>
            <a:r>
              <a:rPr lang="ru-RU" b="1" kern="1200" dirty="0" smtClean="0">
                <a:solidFill>
                  <a:prstClr val="black"/>
                </a:solidFill>
                <a:latin typeface="Arial" pitchFamily="34" charset="0"/>
                <a:cs typeface="Arial" pitchFamily="34" charset="0"/>
              </a:rPr>
              <a:t>Д</a:t>
            </a:r>
            <a:r>
              <a:rPr lang="ru-RU" b="1" kern="1200" dirty="0" smtClean="0">
                <a:latin typeface="Arial" pitchFamily="34" charset="0"/>
                <a:cs typeface="Arial" pitchFamily="34" charset="0"/>
              </a:rPr>
              <a:t>е</a:t>
            </a:r>
            <a:r>
              <a:rPr lang="ru-RU" b="1" kern="1200" dirty="0" smtClean="0">
                <a:solidFill>
                  <a:prstClr val="black"/>
                </a:solidFill>
                <a:latin typeface="Arial" pitchFamily="34" charset="0"/>
                <a:cs typeface="Arial" pitchFamily="34" charset="0"/>
              </a:rPr>
              <a:t>рев</a:t>
            </a:r>
            <a:r>
              <a:rPr lang="ru-RU" b="1" kern="1200" dirty="0" smtClean="0">
                <a:latin typeface="Arial" pitchFamily="34" charset="0"/>
                <a:cs typeface="Arial" pitchFamily="34" charset="0"/>
              </a:rPr>
              <a:t>ь</a:t>
            </a:r>
            <a:r>
              <a:rPr lang="ru-RU" b="1" kern="1200" dirty="0" smtClean="0">
                <a:solidFill>
                  <a:prstClr val="black"/>
                </a:solidFill>
                <a:latin typeface="Arial" pitchFamily="34" charset="0"/>
                <a:cs typeface="Arial" pitchFamily="34" charset="0"/>
              </a:rPr>
              <a:t>я : ель</a:t>
            </a:r>
            <a:r>
              <a:rPr lang="ru-RU" b="1" kern="1200" dirty="0">
                <a:latin typeface="Arial" pitchFamily="34" charset="0"/>
                <a:cs typeface="Arial" pitchFamily="34" charset="0"/>
              </a:rPr>
              <a:t>, сосну, пихту - называют красным лесом</a:t>
            </a:r>
            <a:r>
              <a:rPr lang="ru-RU" b="1" kern="1200" dirty="0">
                <a:solidFill>
                  <a:prstClr val="black"/>
                </a:solidFill>
                <a:latin typeface="Arial" pitchFamily="34" charset="0"/>
                <a:cs typeface="Arial" pitchFamily="34" charset="0"/>
              </a:rPr>
              <a:t>.</a:t>
            </a:r>
          </a:p>
          <a:p>
            <a:pPr eaLnBrk="1" hangingPunct="1">
              <a:buFontTx/>
              <a:buNone/>
            </a:pPr>
            <a:endParaRPr lang="ru-RU" dirty="0" smtClean="0"/>
          </a:p>
        </p:txBody>
      </p:sp>
    </p:spTree>
    <p:extLst>
      <p:ext uri="{BB962C8B-B14F-4D97-AF65-F5344CB8AC3E}">
        <p14:creationId xmlns:p14="http://schemas.microsoft.com/office/powerpoint/2010/main" val="33151008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pPr eaLnBrk="1" hangingPunct="1"/>
            <a:r>
              <a:rPr lang="ru-RU" sz="5400" b="1" dirty="0" smtClean="0">
                <a:solidFill>
                  <a:srgbClr val="FF0000"/>
                </a:solidFill>
              </a:rPr>
              <a:t>ПРОВЕРЬТЕ</a:t>
            </a:r>
          </a:p>
        </p:txBody>
      </p:sp>
      <p:sp>
        <p:nvSpPr>
          <p:cNvPr id="3" name="Содержимое 2"/>
          <p:cNvSpPr>
            <a:spLocks noGrp="1"/>
          </p:cNvSpPr>
          <p:nvPr>
            <p:ph idx="1"/>
          </p:nvPr>
        </p:nvSpPr>
        <p:spPr>
          <a:xfrm>
            <a:off x="899592" y="1600200"/>
            <a:ext cx="7787208" cy="4525963"/>
          </a:xfrm>
        </p:spPr>
        <p:txBody>
          <a:bodyPr/>
          <a:lstStyle/>
          <a:p>
            <a:pPr eaLnBrk="1" hangingPunct="1">
              <a:defRPr/>
            </a:pPr>
            <a:r>
              <a:rPr lang="ru-RU" b="1" i="1" dirty="0" smtClean="0">
                <a:solidFill>
                  <a:srgbClr val="FF0000"/>
                </a:solidFill>
              </a:rPr>
              <a:t>1 – А</a:t>
            </a:r>
          </a:p>
          <a:p>
            <a:pPr eaLnBrk="1" hangingPunct="1">
              <a:defRPr/>
            </a:pPr>
            <a:r>
              <a:rPr lang="ru-RU" b="1" i="1" dirty="0" smtClean="0">
                <a:solidFill>
                  <a:srgbClr val="FF0000"/>
                </a:solidFill>
              </a:rPr>
              <a:t>2 -  В</a:t>
            </a:r>
          </a:p>
          <a:p>
            <a:pPr eaLnBrk="1" hangingPunct="1">
              <a:defRPr/>
            </a:pPr>
            <a:r>
              <a:rPr lang="ru-RU" b="1" i="1" dirty="0" smtClean="0">
                <a:solidFill>
                  <a:srgbClr val="FF0000"/>
                </a:solidFill>
              </a:rPr>
              <a:t>3 -  Б</a:t>
            </a:r>
          </a:p>
          <a:p>
            <a:pPr eaLnBrk="1" hangingPunct="1">
              <a:defRPr/>
            </a:pPr>
            <a:r>
              <a:rPr lang="ru-RU" b="1" i="1" dirty="0" smtClean="0">
                <a:solidFill>
                  <a:srgbClr val="FF0000"/>
                </a:solidFill>
              </a:rPr>
              <a:t>4 -  А</a:t>
            </a:r>
          </a:p>
          <a:p>
            <a:pPr eaLnBrk="1" hangingPunct="1">
              <a:defRPr/>
            </a:pPr>
            <a:r>
              <a:rPr lang="ru-RU" b="1" i="1" dirty="0" smtClean="0">
                <a:solidFill>
                  <a:srgbClr val="FF0000"/>
                </a:solidFill>
              </a:rPr>
              <a:t>5 -  А, В</a:t>
            </a:r>
            <a:endParaRPr lang="ru-RU" b="1" i="1" dirty="0">
              <a:solidFill>
                <a:srgbClr val="FF0000"/>
              </a:solidFill>
            </a:endParaRPr>
          </a:p>
        </p:txBody>
      </p:sp>
    </p:spTree>
    <p:extLst>
      <p:ext uri="{BB962C8B-B14F-4D97-AF65-F5344CB8AC3E}">
        <p14:creationId xmlns:p14="http://schemas.microsoft.com/office/powerpoint/2010/main" val="2112845697"/>
      </p:ext>
    </p:extLst>
  </p:cSld>
  <p:clrMapOvr>
    <a:masterClrMapping/>
  </p:clrMapOvr>
  <p:transition spd="med">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7"/>
          <p:cNvSpPr txBox="1">
            <a:spLocks noChangeArrowheads="1"/>
          </p:cNvSpPr>
          <p:nvPr/>
        </p:nvSpPr>
        <p:spPr bwMode="auto">
          <a:xfrm>
            <a:off x="971600" y="1371600"/>
            <a:ext cx="3600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mbria" pitchFamily="18" charset="0"/>
              </a:defRPr>
            </a:lvl1pPr>
            <a:lvl2pPr marL="742950" indent="-285750">
              <a:defRPr>
                <a:solidFill>
                  <a:schemeClr val="tx1"/>
                </a:solidFill>
                <a:latin typeface="Cambria" pitchFamily="18" charset="0"/>
              </a:defRPr>
            </a:lvl2pPr>
            <a:lvl3pPr marL="1143000" indent="-228600">
              <a:defRPr>
                <a:solidFill>
                  <a:schemeClr val="tx1"/>
                </a:solidFill>
                <a:latin typeface="Cambria" pitchFamily="18" charset="0"/>
              </a:defRPr>
            </a:lvl3pPr>
            <a:lvl4pPr marL="1600200" indent="-228600">
              <a:defRPr>
                <a:solidFill>
                  <a:schemeClr val="tx1"/>
                </a:solidFill>
                <a:latin typeface="Cambria" pitchFamily="18" charset="0"/>
              </a:defRPr>
            </a:lvl4pPr>
            <a:lvl5pPr marL="2057400" indent="-228600">
              <a:defRPr>
                <a:solidFill>
                  <a:schemeClr val="tx1"/>
                </a:solidFill>
                <a:latin typeface="Cambria" pitchFamily="18" charset="0"/>
              </a:defRPr>
            </a:lvl5pPr>
            <a:lvl6pPr marL="2514600" indent="-228600" fontAlgn="base">
              <a:spcBef>
                <a:spcPct val="0"/>
              </a:spcBef>
              <a:spcAft>
                <a:spcPct val="0"/>
              </a:spcAft>
              <a:defRPr>
                <a:solidFill>
                  <a:schemeClr val="tx1"/>
                </a:solidFill>
                <a:latin typeface="Cambria" pitchFamily="18" charset="0"/>
              </a:defRPr>
            </a:lvl6pPr>
            <a:lvl7pPr marL="2971800" indent="-228600" fontAlgn="base">
              <a:spcBef>
                <a:spcPct val="0"/>
              </a:spcBef>
              <a:spcAft>
                <a:spcPct val="0"/>
              </a:spcAft>
              <a:defRPr>
                <a:solidFill>
                  <a:schemeClr val="tx1"/>
                </a:solidFill>
                <a:latin typeface="Cambria" pitchFamily="18" charset="0"/>
              </a:defRPr>
            </a:lvl7pPr>
            <a:lvl8pPr marL="3429000" indent="-228600" fontAlgn="base">
              <a:spcBef>
                <a:spcPct val="0"/>
              </a:spcBef>
              <a:spcAft>
                <a:spcPct val="0"/>
              </a:spcAft>
              <a:defRPr>
                <a:solidFill>
                  <a:schemeClr val="tx1"/>
                </a:solidFill>
                <a:latin typeface="Cambria" pitchFamily="18" charset="0"/>
              </a:defRPr>
            </a:lvl8pPr>
            <a:lvl9pPr marL="3886200" indent="-228600" fontAlgn="base">
              <a:spcBef>
                <a:spcPct val="0"/>
              </a:spcBef>
              <a:spcAft>
                <a:spcPct val="0"/>
              </a:spcAft>
              <a:defRPr>
                <a:solidFill>
                  <a:schemeClr val="tx1"/>
                </a:solidFill>
                <a:latin typeface="Cambria" pitchFamily="18" charset="0"/>
              </a:defRPr>
            </a:lvl9pPr>
          </a:lstStyle>
          <a:p>
            <a:pPr>
              <a:spcBef>
                <a:spcPct val="50000"/>
              </a:spcBef>
            </a:pPr>
            <a:r>
              <a:rPr lang="ru-RU" sz="3600" b="1" dirty="0">
                <a:solidFill>
                  <a:prstClr val="black"/>
                </a:solidFill>
              </a:rPr>
              <a:t>Мне удалось …</a:t>
            </a:r>
          </a:p>
        </p:txBody>
      </p:sp>
      <p:sp>
        <p:nvSpPr>
          <p:cNvPr id="11267" name="Text Box 8"/>
          <p:cNvSpPr txBox="1">
            <a:spLocks noChangeArrowheads="1"/>
          </p:cNvSpPr>
          <p:nvPr/>
        </p:nvSpPr>
        <p:spPr bwMode="auto">
          <a:xfrm>
            <a:off x="971600" y="2125884"/>
            <a:ext cx="45005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mbria" pitchFamily="18" charset="0"/>
              </a:defRPr>
            </a:lvl1pPr>
            <a:lvl2pPr marL="742950" indent="-285750">
              <a:defRPr>
                <a:solidFill>
                  <a:schemeClr val="tx1"/>
                </a:solidFill>
                <a:latin typeface="Cambria" pitchFamily="18" charset="0"/>
              </a:defRPr>
            </a:lvl2pPr>
            <a:lvl3pPr marL="1143000" indent="-228600">
              <a:defRPr>
                <a:solidFill>
                  <a:schemeClr val="tx1"/>
                </a:solidFill>
                <a:latin typeface="Cambria" pitchFamily="18" charset="0"/>
              </a:defRPr>
            </a:lvl3pPr>
            <a:lvl4pPr marL="1600200" indent="-228600">
              <a:defRPr>
                <a:solidFill>
                  <a:schemeClr val="tx1"/>
                </a:solidFill>
                <a:latin typeface="Cambria" pitchFamily="18" charset="0"/>
              </a:defRPr>
            </a:lvl4pPr>
            <a:lvl5pPr marL="2057400" indent="-228600">
              <a:defRPr>
                <a:solidFill>
                  <a:schemeClr val="tx1"/>
                </a:solidFill>
                <a:latin typeface="Cambria" pitchFamily="18" charset="0"/>
              </a:defRPr>
            </a:lvl5pPr>
            <a:lvl6pPr marL="2514600" indent="-228600" fontAlgn="base">
              <a:spcBef>
                <a:spcPct val="0"/>
              </a:spcBef>
              <a:spcAft>
                <a:spcPct val="0"/>
              </a:spcAft>
              <a:defRPr>
                <a:solidFill>
                  <a:schemeClr val="tx1"/>
                </a:solidFill>
                <a:latin typeface="Cambria" pitchFamily="18" charset="0"/>
              </a:defRPr>
            </a:lvl6pPr>
            <a:lvl7pPr marL="2971800" indent="-228600" fontAlgn="base">
              <a:spcBef>
                <a:spcPct val="0"/>
              </a:spcBef>
              <a:spcAft>
                <a:spcPct val="0"/>
              </a:spcAft>
              <a:defRPr>
                <a:solidFill>
                  <a:schemeClr val="tx1"/>
                </a:solidFill>
                <a:latin typeface="Cambria" pitchFamily="18" charset="0"/>
              </a:defRPr>
            </a:lvl7pPr>
            <a:lvl8pPr marL="3429000" indent="-228600" fontAlgn="base">
              <a:spcBef>
                <a:spcPct val="0"/>
              </a:spcBef>
              <a:spcAft>
                <a:spcPct val="0"/>
              </a:spcAft>
              <a:defRPr>
                <a:solidFill>
                  <a:schemeClr val="tx1"/>
                </a:solidFill>
                <a:latin typeface="Cambria" pitchFamily="18" charset="0"/>
              </a:defRPr>
            </a:lvl8pPr>
            <a:lvl9pPr marL="3886200" indent="-228600" fontAlgn="base">
              <a:spcBef>
                <a:spcPct val="0"/>
              </a:spcBef>
              <a:spcAft>
                <a:spcPct val="0"/>
              </a:spcAft>
              <a:defRPr>
                <a:solidFill>
                  <a:schemeClr val="tx1"/>
                </a:solidFill>
                <a:latin typeface="Cambria" pitchFamily="18" charset="0"/>
              </a:defRPr>
            </a:lvl9pPr>
          </a:lstStyle>
          <a:p>
            <a:pPr>
              <a:spcBef>
                <a:spcPct val="50000"/>
              </a:spcBef>
            </a:pPr>
            <a:r>
              <a:rPr lang="ru-RU" sz="3600" b="1" dirty="0">
                <a:solidFill>
                  <a:prstClr val="black"/>
                </a:solidFill>
              </a:rPr>
              <a:t>Меня удивило…</a:t>
            </a:r>
          </a:p>
        </p:txBody>
      </p:sp>
      <p:sp>
        <p:nvSpPr>
          <p:cNvPr id="11268" name="Text Box 9"/>
          <p:cNvSpPr txBox="1">
            <a:spLocks noChangeArrowheads="1"/>
          </p:cNvSpPr>
          <p:nvPr/>
        </p:nvSpPr>
        <p:spPr bwMode="auto">
          <a:xfrm>
            <a:off x="971600" y="3657600"/>
            <a:ext cx="48974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mbria" pitchFamily="18" charset="0"/>
              </a:defRPr>
            </a:lvl1pPr>
            <a:lvl2pPr marL="742950" indent="-285750">
              <a:defRPr>
                <a:solidFill>
                  <a:schemeClr val="tx1"/>
                </a:solidFill>
                <a:latin typeface="Cambria" pitchFamily="18" charset="0"/>
              </a:defRPr>
            </a:lvl2pPr>
            <a:lvl3pPr marL="1143000" indent="-228600">
              <a:defRPr>
                <a:solidFill>
                  <a:schemeClr val="tx1"/>
                </a:solidFill>
                <a:latin typeface="Cambria" pitchFamily="18" charset="0"/>
              </a:defRPr>
            </a:lvl3pPr>
            <a:lvl4pPr marL="1600200" indent="-228600">
              <a:defRPr>
                <a:solidFill>
                  <a:schemeClr val="tx1"/>
                </a:solidFill>
                <a:latin typeface="Cambria" pitchFamily="18" charset="0"/>
              </a:defRPr>
            </a:lvl4pPr>
            <a:lvl5pPr marL="2057400" indent="-228600">
              <a:defRPr>
                <a:solidFill>
                  <a:schemeClr val="tx1"/>
                </a:solidFill>
                <a:latin typeface="Cambria" pitchFamily="18" charset="0"/>
              </a:defRPr>
            </a:lvl5pPr>
            <a:lvl6pPr marL="2514600" indent="-228600" fontAlgn="base">
              <a:spcBef>
                <a:spcPct val="0"/>
              </a:spcBef>
              <a:spcAft>
                <a:spcPct val="0"/>
              </a:spcAft>
              <a:defRPr>
                <a:solidFill>
                  <a:schemeClr val="tx1"/>
                </a:solidFill>
                <a:latin typeface="Cambria" pitchFamily="18" charset="0"/>
              </a:defRPr>
            </a:lvl6pPr>
            <a:lvl7pPr marL="2971800" indent="-228600" fontAlgn="base">
              <a:spcBef>
                <a:spcPct val="0"/>
              </a:spcBef>
              <a:spcAft>
                <a:spcPct val="0"/>
              </a:spcAft>
              <a:defRPr>
                <a:solidFill>
                  <a:schemeClr val="tx1"/>
                </a:solidFill>
                <a:latin typeface="Cambria" pitchFamily="18" charset="0"/>
              </a:defRPr>
            </a:lvl7pPr>
            <a:lvl8pPr marL="3429000" indent="-228600" fontAlgn="base">
              <a:spcBef>
                <a:spcPct val="0"/>
              </a:spcBef>
              <a:spcAft>
                <a:spcPct val="0"/>
              </a:spcAft>
              <a:defRPr>
                <a:solidFill>
                  <a:schemeClr val="tx1"/>
                </a:solidFill>
                <a:latin typeface="Cambria" pitchFamily="18" charset="0"/>
              </a:defRPr>
            </a:lvl8pPr>
            <a:lvl9pPr marL="3886200" indent="-228600" fontAlgn="base">
              <a:spcBef>
                <a:spcPct val="0"/>
              </a:spcBef>
              <a:spcAft>
                <a:spcPct val="0"/>
              </a:spcAft>
              <a:defRPr>
                <a:solidFill>
                  <a:schemeClr val="tx1"/>
                </a:solidFill>
                <a:latin typeface="Cambria" pitchFamily="18" charset="0"/>
              </a:defRPr>
            </a:lvl9pPr>
          </a:lstStyle>
          <a:p>
            <a:pPr>
              <a:spcBef>
                <a:spcPct val="50000"/>
              </a:spcBef>
            </a:pPr>
            <a:r>
              <a:rPr lang="ru-RU" sz="3600" b="1" dirty="0">
                <a:solidFill>
                  <a:prstClr val="black"/>
                </a:solidFill>
              </a:rPr>
              <a:t>Я порадовался за…</a:t>
            </a:r>
          </a:p>
        </p:txBody>
      </p:sp>
      <p:sp>
        <p:nvSpPr>
          <p:cNvPr id="11269" name="Text Box 10"/>
          <p:cNvSpPr txBox="1">
            <a:spLocks noChangeArrowheads="1"/>
          </p:cNvSpPr>
          <p:nvPr/>
        </p:nvSpPr>
        <p:spPr bwMode="auto">
          <a:xfrm>
            <a:off x="971600" y="4495800"/>
            <a:ext cx="7696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mbria" pitchFamily="18" charset="0"/>
              </a:defRPr>
            </a:lvl1pPr>
            <a:lvl2pPr marL="742950" indent="-285750">
              <a:defRPr>
                <a:solidFill>
                  <a:schemeClr val="tx1"/>
                </a:solidFill>
                <a:latin typeface="Cambria" pitchFamily="18" charset="0"/>
              </a:defRPr>
            </a:lvl2pPr>
            <a:lvl3pPr marL="1143000" indent="-228600">
              <a:defRPr>
                <a:solidFill>
                  <a:schemeClr val="tx1"/>
                </a:solidFill>
                <a:latin typeface="Cambria" pitchFamily="18" charset="0"/>
              </a:defRPr>
            </a:lvl3pPr>
            <a:lvl4pPr marL="1600200" indent="-228600">
              <a:defRPr>
                <a:solidFill>
                  <a:schemeClr val="tx1"/>
                </a:solidFill>
                <a:latin typeface="Cambria" pitchFamily="18" charset="0"/>
              </a:defRPr>
            </a:lvl4pPr>
            <a:lvl5pPr marL="2057400" indent="-228600">
              <a:defRPr>
                <a:solidFill>
                  <a:schemeClr val="tx1"/>
                </a:solidFill>
                <a:latin typeface="Cambria" pitchFamily="18" charset="0"/>
              </a:defRPr>
            </a:lvl5pPr>
            <a:lvl6pPr marL="2514600" indent="-228600" fontAlgn="base">
              <a:spcBef>
                <a:spcPct val="0"/>
              </a:spcBef>
              <a:spcAft>
                <a:spcPct val="0"/>
              </a:spcAft>
              <a:defRPr>
                <a:solidFill>
                  <a:schemeClr val="tx1"/>
                </a:solidFill>
                <a:latin typeface="Cambria" pitchFamily="18" charset="0"/>
              </a:defRPr>
            </a:lvl6pPr>
            <a:lvl7pPr marL="2971800" indent="-228600" fontAlgn="base">
              <a:spcBef>
                <a:spcPct val="0"/>
              </a:spcBef>
              <a:spcAft>
                <a:spcPct val="0"/>
              </a:spcAft>
              <a:defRPr>
                <a:solidFill>
                  <a:schemeClr val="tx1"/>
                </a:solidFill>
                <a:latin typeface="Cambria" pitchFamily="18" charset="0"/>
              </a:defRPr>
            </a:lvl7pPr>
            <a:lvl8pPr marL="3429000" indent="-228600" fontAlgn="base">
              <a:spcBef>
                <a:spcPct val="0"/>
              </a:spcBef>
              <a:spcAft>
                <a:spcPct val="0"/>
              </a:spcAft>
              <a:defRPr>
                <a:solidFill>
                  <a:schemeClr val="tx1"/>
                </a:solidFill>
                <a:latin typeface="Cambria" pitchFamily="18" charset="0"/>
              </a:defRPr>
            </a:lvl8pPr>
            <a:lvl9pPr marL="3886200" indent="-228600" fontAlgn="base">
              <a:spcBef>
                <a:spcPct val="0"/>
              </a:spcBef>
              <a:spcAft>
                <a:spcPct val="0"/>
              </a:spcAft>
              <a:defRPr>
                <a:solidFill>
                  <a:schemeClr val="tx1"/>
                </a:solidFill>
                <a:latin typeface="Cambria" pitchFamily="18" charset="0"/>
              </a:defRPr>
            </a:lvl9pPr>
          </a:lstStyle>
          <a:p>
            <a:pPr>
              <a:spcBef>
                <a:spcPct val="50000"/>
              </a:spcBef>
            </a:pPr>
            <a:r>
              <a:rPr lang="ru-RU" sz="3600" b="1" dirty="0">
                <a:solidFill>
                  <a:prstClr val="black"/>
                </a:solidFill>
              </a:rPr>
              <a:t>Я хочу поблагодарить … за …</a:t>
            </a:r>
          </a:p>
        </p:txBody>
      </p:sp>
      <p:sp>
        <p:nvSpPr>
          <p:cNvPr id="11270" name="WordArt 11"/>
          <p:cNvSpPr>
            <a:spLocks noChangeArrowheads="1" noChangeShapeType="1" noTextEdit="1"/>
          </p:cNvSpPr>
          <p:nvPr/>
        </p:nvSpPr>
        <p:spPr bwMode="auto">
          <a:xfrm>
            <a:off x="2514600" y="381000"/>
            <a:ext cx="4724400" cy="806450"/>
          </a:xfrm>
          <a:prstGeom prst="rect">
            <a:avLst/>
          </a:prstGeom>
        </p:spPr>
        <p:txBody>
          <a:bodyPr wrap="none" fromWordArt="1">
            <a:prstTxWarp prst="textPlain">
              <a:avLst>
                <a:gd name="adj" fmla="val 50000"/>
              </a:avLst>
            </a:prstTxWarp>
          </a:bodyPr>
          <a:lstStyle/>
          <a:p>
            <a:pPr algn="ctr"/>
            <a:r>
              <a:rPr lang="ru-RU" sz="3600" b="1" kern="10" dirty="0">
                <a:ln w="9525">
                  <a:solidFill>
                    <a:prstClr val="black"/>
                  </a:solidFill>
                  <a:round/>
                  <a:headEnd/>
                  <a:tailEnd/>
                </a:ln>
                <a:gradFill rotWithShape="1">
                  <a:gsLst>
                    <a:gs pos="0">
                      <a:srgbClr val="DF1771"/>
                    </a:gs>
                    <a:gs pos="100000">
                      <a:srgbClr val="630912"/>
                    </a:gs>
                  </a:gsLst>
                  <a:path path="rect">
                    <a:fillToRect l="50000" t="50000" r="50000" b="50000"/>
                  </a:path>
                </a:gradFill>
                <a:effectLst>
                  <a:outerShdw dist="45791" dir="2021404" algn="ctr" rotWithShape="0">
                    <a:srgbClr val="B2B2B2">
                      <a:alpha val="79999"/>
                    </a:srgbClr>
                  </a:outerShdw>
                </a:effectLst>
                <a:latin typeface="Times New Roman"/>
                <a:cs typeface="Times New Roman"/>
              </a:rPr>
              <a:t>Итог урока</a:t>
            </a:r>
          </a:p>
        </p:txBody>
      </p:sp>
      <p:sp>
        <p:nvSpPr>
          <p:cNvPr id="11271" name="Text Box 13"/>
          <p:cNvSpPr txBox="1">
            <a:spLocks noChangeArrowheads="1"/>
          </p:cNvSpPr>
          <p:nvPr/>
        </p:nvSpPr>
        <p:spPr bwMode="auto">
          <a:xfrm>
            <a:off x="990600" y="5401519"/>
            <a:ext cx="716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mbria" pitchFamily="18" charset="0"/>
              </a:defRPr>
            </a:lvl1pPr>
            <a:lvl2pPr marL="742950" indent="-285750">
              <a:defRPr>
                <a:solidFill>
                  <a:schemeClr val="tx1"/>
                </a:solidFill>
                <a:latin typeface="Cambria" pitchFamily="18" charset="0"/>
              </a:defRPr>
            </a:lvl2pPr>
            <a:lvl3pPr marL="1143000" indent="-228600">
              <a:defRPr>
                <a:solidFill>
                  <a:schemeClr val="tx1"/>
                </a:solidFill>
                <a:latin typeface="Cambria" pitchFamily="18" charset="0"/>
              </a:defRPr>
            </a:lvl3pPr>
            <a:lvl4pPr marL="1600200" indent="-228600">
              <a:defRPr>
                <a:solidFill>
                  <a:schemeClr val="tx1"/>
                </a:solidFill>
                <a:latin typeface="Cambria" pitchFamily="18" charset="0"/>
              </a:defRPr>
            </a:lvl4pPr>
            <a:lvl5pPr marL="2057400" indent="-228600">
              <a:defRPr>
                <a:solidFill>
                  <a:schemeClr val="tx1"/>
                </a:solidFill>
                <a:latin typeface="Cambria" pitchFamily="18" charset="0"/>
              </a:defRPr>
            </a:lvl5pPr>
            <a:lvl6pPr marL="2514600" indent="-228600" fontAlgn="base">
              <a:spcBef>
                <a:spcPct val="0"/>
              </a:spcBef>
              <a:spcAft>
                <a:spcPct val="0"/>
              </a:spcAft>
              <a:defRPr>
                <a:solidFill>
                  <a:schemeClr val="tx1"/>
                </a:solidFill>
                <a:latin typeface="Cambria" pitchFamily="18" charset="0"/>
              </a:defRPr>
            </a:lvl6pPr>
            <a:lvl7pPr marL="2971800" indent="-228600" fontAlgn="base">
              <a:spcBef>
                <a:spcPct val="0"/>
              </a:spcBef>
              <a:spcAft>
                <a:spcPct val="0"/>
              </a:spcAft>
              <a:defRPr>
                <a:solidFill>
                  <a:schemeClr val="tx1"/>
                </a:solidFill>
                <a:latin typeface="Cambria" pitchFamily="18" charset="0"/>
              </a:defRPr>
            </a:lvl7pPr>
            <a:lvl8pPr marL="3429000" indent="-228600" fontAlgn="base">
              <a:spcBef>
                <a:spcPct val="0"/>
              </a:spcBef>
              <a:spcAft>
                <a:spcPct val="0"/>
              </a:spcAft>
              <a:defRPr>
                <a:solidFill>
                  <a:schemeClr val="tx1"/>
                </a:solidFill>
                <a:latin typeface="Cambria" pitchFamily="18" charset="0"/>
              </a:defRPr>
            </a:lvl8pPr>
            <a:lvl9pPr marL="3886200" indent="-228600" fontAlgn="base">
              <a:spcBef>
                <a:spcPct val="0"/>
              </a:spcBef>
              <a:spcAft>
                <a:spcPct val="0"/>
              </a:spcAft>
              <a:defRPr>
                <a:solidFill>
                  <a:schemeClr val="tx1"/>
                </a:solidFill>
                <a:latin typeface="Cambria" pitchFamily="18" charset="0"/>
              </a:defRPr>
            </a:lvl9pPr>
          </a:lstStyle>
          <a:p>
            <a:pPr>
              <a:spcBef>
                <a:spcPct val="50000"/>
              </a:spcBef>
            </a:pPr>
            <a:r>
              <a:rPr lang="ru-RU" sz="3600" b="1" dirty="0">
                <a:solidFill>
                  <a:prstClr val="black"/>
                </a:solidFill>
              </a:rPr>
              <a:t>Я могу похвалить себя за…</a:t>
            </a:r>
          </a:p>
        </p:txBody>
      </p:sp>
      <p:sp>
        <p:nvSpPr>
          <p:cNvPr id="11272" name="Text Box 8"/>
          <p:cNvSpPr txBox="1">
            <a:spLocks noChangeArrowheads="1"/>
          </p:cNvSpPr>
          <p:nvPr/>
        </p:nvSpPr>
        <p:spPr bwMode="auto">
          <a:xfrm>
            <a:off x="971600" y="2885954"/>
            <a:ext cx="5181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mbria" pitchFamily="18" charset="0"/>
              </a:defRPr>
            </a:lvl1pPr>
            <a:lvl2pPr marL="742950" indent="-285750">
              <a:defRPr>
                <a:solidFill>
                  <a:schemeClr val="tx1"/>
                </a:solidFill>
                <a:latin typeface="Cambria" pitchFamily="18" charset="0"/>
              </a:defRPr>
            </a:lvl2pPr>
            <a:lvl3pPr marL="1143000" indent="-228600">
              <a:defRPr>
                <a:solidFill>
                  <a:schemeClr val="tx1"/>
                </a:solidFill>
                <a:latin typeface="Cambria" pitchFamily="18" charset="0"/>
              </a:defRPr>
            </a:lvl3pPr>
            <a:lvl4pPr marL="1600200" indent="-228600">
              <a:defRPr>
                <a:solidFill>
                  <a:schemeClr val="tx1"/>
                </a:solidFill>
                <a:latin typeface="Cambria" pitchFamily="18" charset="0"/>
              </a:defRPr>
            </a:lvl4pPr>
            <a:lvl5pPr marL="2057400" indent="-228600">
              <a:defRPr>
                <a:solidFill>
                  <a:schemeClr val="tx1"/>
                </a:solidFill>
                <a:latin typeface="Cambria" pitchFamily="18" charset="0"/>
              </a:defRPr>
            </a:lvl5pPr>
            <a:lvl6pPr marL="2514600" indent="-228600" fontAlgn="base">
              <a:spcBef>
                <a:spcPct val="0"/>
              </a:spcBef>
              <a:spcAft>
                <a:spcPct val="0"/>
              </a:spcAft>
              <a:defRPr>
                <a:solidFill>
                  <a:schemeClr val="tx1"/>
                </a:solidFill>
                <a:latin typeface="Cambria" pitchFamily="18" charset="0"/>
              </a:defRPr>
            </a:lvl6pPr>
            <a:lvl7pPr marL="2971800" indent="-228600" fontAlgn="base">
              <a:spcBef>
                <a:spcPct val="0"/>
              </a:spcBef>
              <a:spcAft>
                <a:spcPct val="0"/>
              </a:spcAft>
              <a:defRPr>
                <a:solidFill>
                  <a:schemeClr val="tx1"/>
                </a:solidFill>
                <a:latin typeface="Cambria" pitchFamily="18" charset="0"/>
              </a:defRPr>
            </a:lvl7pPr>
            <a:lvl8pPr marL="3429000" indent="-228600" fontAlgn="base">
              <a:spcBef>
                <a:spcPct val="0"/>
              </a:spcBef>
              <a:spcAft>
                <a:spcPct val="0"/>
              </a:spcAft>
              <a:defRPr>
                <a:solidFill>
                  <a:schemeClr val="tx1"/>
                </a:solidFill>
                <a:latin typeface="Cambria" pitchFamily="18" charset="0"/>
              </a:defRPr>
            </a:lvl8pPr>
            <a:lvl9pPr marL="3886200" indent="-228600" fontAlgn="base">
              <a:spcBef>
                <a:spcPct val="0"/>
              </a:spcBef>
              <a:spcAft>
                <a:spcPct val="0"/>
              </a:spcAft>
              <a:defRPr>
                <a:solidFill>
                  <a:schemeClr val="tx1"/>
                </a:solidFill>
                <a:latin typeface="Cambria" pitchFamily="18" charset="0"/>
              </a:defRPr>
            </a:lvl9pPr>
          </a:lstStyle>
          <a:p>
            <a:pPr>
              <a:spcBef>
                <a:spcPct val="50000"/>
              </a:spcBef>
            </a:pPr>
            <a:r>
              <a:rPr lang="ru-RU" sz="3600" b="1" dirty="0">
                <a:solidFill>
                  <a:prstClr val="black"/>
                </a:solidFill>
              </a:rPr>
              <a:t>Мне понравилось…</a:t>
            </a:r>
          </a:p>
        </p:txBody>
      </p:sp>
    </p:spTree>
    <p:extLst>
      <p:ext uri="{BB962C8B-B14F-4D97-AF65-F5344CB8AC3E}">
        <p14:creationId xmlns:p14="http://schemas.microsoft.com/office/powerpoint/2010/main" val="1658360489"/>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pPr eaLnBrk="1" hangingPunct="1"/>
            <a:r>
              <a:rPr lang="ru-RU" b="1" smtClean="0">
                <a:solidFill>
                  <a:srgbClr val="0000FF"/>
                </a:solidFill>
              </a:rPr>
              <a:t>Какие признаки однородных членов предложения вы знаете? </a:t>
            </a:r>
          </a:p>
        </p:txBody>
      </p:sp>
      <p:sp>
        <p:nvSpPr>
          <p:cNvPr id="3" name="Содержимое 2"/>
          <p:cNvSpPr>
            <a:spLocks noGrp="1"/>
          </p:cNvSpPr>
          <p:nvPr>
            <p:ph idx="1"/>
          </p:nvPr>
        </p:nvSpPr>
        <p:spPr>
          <a:xfrm>
            <a:off x="827584" y="1600200"/>
            <a:ext cx="7859216" cy="4525963"/>
          </a:xfrm>
        </p:spPr>
        <p:txBody>
          <a:bodyPr/>
          <a:lstStyle/>
          <a:p>
            <a:pPr eaLnBrk="1" hangingPunct="1"/>
            <a:r>
              <a:rPr lang="ru-RU" b="1" dirty="0" smtClean="0"/>
              <a:t>1</a:t>
            </a:r>
            <a:r>
              <a:rPr lang="ru-RU" dirty="0" smtClean="0"/>
              <a:t> </a:t>
            </a:r>
            <a:r>
              <a:rPr lang="ru-RU" b="1" dirty="0" smtClean="0">
                <a:solidFill>
                  <a:srgbClr val="000066"/>
                </a:solidFill>
              </a:rPr>
              <a:t>– Отвечают на один и тот же вопрос</a:t>
            </a:r>
          </a:p>
          <a:p>
            <a:pPr eaLnBrk="1" hangingPunct="1"/>
            <a:r>
              <a:rPr lang="ru-RU" b="1" dirty="0" smtClean="0">
                <a:solidFill>
                  <a:srgbClr val="000066"/>
                </a:solidFill>
              </a:rPr>
              <a:t>2. – Являются одним и тем же членом предложения</a:t>
            </a:r>
          </a:p>
          <a:p>
            <a:pPr eaLnBrk="1" hangingPunct="1"/>
            <a:r>
              <a:rPr lang="ru-RU" b="1" dirty="0" smtClean="0">
                <a:solidFill>
                  <a:srgbClr val="000066"/>
                </a:solidFill>
              </a:rPr>
              <a:t>3. – Относятся к одному и тому же слову.</a:t>
            </a:r>
          </a:p>
          <a:p>
            <a:pPr eaLnBrk="1" hangingPunct="1"/>
            <a:r>
              <a:rPr lang="ru-RU" b="1" dirty="0" smtClean="0">
                <a:solidFill>
                  <a:srgbClr val="000066"/>
                </a:solidFill>
              </a:rPr>
              <a:t>4. – Выражены одной и той же частью речи.</a:t>
            </a:r>
          </a:p>
          <a:p>
            <a:pPr eaLnBrk="1" hangingPunct="1"/>
            <a:r>
              <a:rPr lang="ru-RU" b="1" dirty="0" smtClean="0">
                <a:solidFill>
                  <a:srgbClr val="000066"/>
                </a:solidFill>
              </a:rPr>
              <a:t>5. – Читаются с перечислительной интонацией. </a:t>
            </a:r>
          </a:p>
          <a:p>
            <a:pPr eaLnBrk="1" hangingPunct="1"/>
            <a:endParaRPr lang="ru-RU" dirty="0" smtClean="0"/>
          </a:p>
        </p:txBody>
      </p:sp>
    </p:spTree>
    <p:extLst>
      <p:ext uri="{BB962C8B-B14F-4D97-AF65-F5344CB8AC3E}">
        <p14:creationId xmlns:p14="http://schemas.microsoft.com/office/powerpoint/2010/main" val="128121928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Picture 2" descr="C:\Users\Рыбченко\Desktop\ОДНОРОДНЫЕ\Новая папка (4)\slide_9.jpg"/>
          <p:cNvPicPr>
            <a:picLocks noChangeAspect="1" noChangeArrowheads="1"/>
          </p:cNvPicPr>
          <p:nvPr/>
        </p:nvPicPr>
        <p:blipFill rotWithShape="1">
          <a:blip r:embed="rId2">
            <a:extLst>
              <a:ext uri="{28A0092B-C50C-407E-A947-70E740481C1C}">
                <a14:useLocalDpi xmlns:a14="http://schemas.microsoft.com/office/drawing/2010/main" val="0"/>
              </a:ext>
            </a:extLst>
          </a:blip>
          <a:srcRect l="5230" t="3968" r="5008"/>
          <a:stretch/>
        </p:blipFill>
        <p:spPr bwMode="auto">
          <a:xfrm>
            <a:off x="1043608" y="260648"/>
            <a:ext cx="7847788" cy="6296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1039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571480"/>
            <a:ext cx="5429288" cy="769441"/>
          </a:xfrm>
          <a:prstGeom prst="rect">
            <a:avLst/>
          </a:prstGeom>
        </p:spPr>
        <p:txBody>
          <a:bodyPr wrap="square">
            <a:spAutoFit/>
          </a:bodyPr>
          <a:lstStyle/>
          <a:p>
            <a:r>
              <a:rPr lang="ru-RU" sz="4400" b="1" dirty="0">
                <a:solidFill>
                  <a:srgbClr val="FF0000"/>
                </a:solidFill>
                <a:latin typeface="Arial Black" pitchFamily="34" charset="0"/>
              </a:rPr>
              <a:t>Рефлексия</a:t>
            </a:r>
            <a:endParaRPr lang="ru-RU" sz="4400" b="1" dirty="0">
              <a:solidFill>
                <a:srgbClr val="FF0000"/>
              </a:solidFill>
              <a:latin typeface="Arial Black" pitchFamily="34" charset="0"/>
            </a:endParaRPr>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7114" y="188640"/>
            <a:ext cx="2736791" cy="259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Овал 3"/>
          <p:cNvSpPr/>
          <p:nvPr/>
        </p:nvSpPr>
        <p:spPr>
          <a:xfrm>
            <a:off x="785786" y="2071678"/>
            <a:ext cx="1112092" cy="885455"/>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FFC000"/>
                </a:solidFill>
              </a:ln>
              <a:solidFill>
                <a:srgbClr val="FFFFD9"/>
              </a:solidFill>
            </a:endParaRPr>
          </a:p>
        </p:txBody>
      </p:sp>
      <p:sp>
        <p:nvSpPr>
          <p:cNvPr id="5" name="Прямоугольник 4"/>
          <p:cNvSpPr/>
          <p:nvPr/>
        </p:nvSpPr>
        <p:spPr>
          <a:xfrm>
            <a:off x="2143108" y="2357430"/>
            <a:ext cx="3286148" cy="707886"/>
          </a:xfrm>
          <a:prstGeom prst="rect">
            <a:avLst/>
          </a:prstGeom>
        </p:spPr>
        <p:txBody>
          <a:bodyPr wrap="square">
            <a:spAutoFit/>
          </a:bodyPr>
          <a:lstStyle/>
          <a:p>
            <a:r>
              <a:rPr lang="ru-RU" sz="4000" b="1" dirty="0">
                <a:solidFill>
                  <a:srgbClr val="FF0000"/>
                </a:solidFill>
                <a:latin typeface="Calibri" pitchFamily="34" charset="0"/>
              </a:rPr>
              <a:t> -Всё могу!</a:t>
            </a:r>
            <a:endParaRPr lang="ru-RU" sz="4000" dirty="0">
              <a:solidFill>
                <a:srgbClr val="000000"/>
              </a:solidFill>
            </a:endParaRPr>
          </a:p>
        </p:txBody>
      </p:sp>
      <p:sp>
        <p:nvSpPr>
          <p:cNvPr id="6" name="Овал 5"/>
          <p:cNvSpPr/>
          <p:nvPr/>
        </p:nvSpPr>
        <p:spPr>
          <a:xfrm>
            <a:off x="857224" y="3286124"/>
            <a:ext cx="1112092" cy="95689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FFC000"/>
                </a:solidFill>
              </a:ln>
              <a:solidFill>
                <a:srgbClr val="FFFFD9"/>
              </a:solidFill>
            </a:endParaRPr>
          </a:p>
        </p:txBody>
      </p:sp>
      <p:sp>
        <p:nvSpPr>
          <p:cNvPr id="7" name="Прямоугольник 6"/>
          <p:cNvSpPr/>
          <p:nvPr/>
        </p:nvSpPr>
        <p:spPr>
          <a:xfrm>
            <a:off x="2285984" y="3714752"/>
            <a:ext cx="6231899" cy="707886"/>
          </a:xfrm>
          <a:prstGeom prst="rect">
            <a:avLst/>
          </a:prstGeom>
        </p:spPr>
        <p:txBody>
          <a:bodyPr wrap="none">
            <a:spAutoFit/>
          </a:bodyPr>
          <a:lstStyle/>
          <a:p>
            <a:pPr>
              <a:buFontTx/>
              <a:buChar char="-"/>
            </a:pPr>
            <a:r>
              <a:rPr lang="ru-RU" sz="4000" b="1" dirty="0">
                <a:solidFill>
                  <a:srgbClr val="FF0000"/>
                </a:solidFill>
                <a:latin typeface="Calibri" pitchFamily="34" charset="0"/>
              </a:rPr>
              <a:t>Испытываю затруднения!</a:t>
            </a:r>
          </a:p>
        </p:txBody>
      </p:sp>
      <p:sp>
        <p:nvSpPr>
          <p:cNvPr id="8" name="Овал 7"/>
          <p:cNvSpPr/>
          <p:nvPr/>
        </p:nvSpPr>
        <p:spPr>
          <a:xfrm>
            <a:off x="857224" y="4714883"/>
            <a:ext cx="1112092" cy="97057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FFC000"/>
                </a:solidFill>
              </a:ln>
              <a:solidFill>
                <a:srgbClr val="FFFFD9"/>
              </a:solidFill>
            </a:endParaRPr>
          </a:p>
        </p:txBody>
      </p:sp>
      <p:sp>
        <p:nvSpPr>
          <p:cNvPr id="9" name="Прямоугольник 8"/>
          <p:cNvSpPr/>
          <p:nvPr/>
        </p:nvSpPr>
        <p:spPr>
          <a:xfrm>
            <a:off x="2411760" y="5000636"/>
            <a:ext cx="4198959" cy="707886"/>
          </a:xfrm>
          <a:prstGeom prst="rect">
            <a:avLst/>
          </a:prstGeom>
        </p:spPr>
        <p:txBody>
          <a:bodyPr wrap="square">
            <a:spAutoFit/>
          </a:bodyPr>
          <a:lstStyle/>
          <a:p>
            <a:r>
              <a:rPr lang="ru-RU" sz="4000" b="1" dirty="0">
                <a:solidFill>
                  <a:srgbClr val="FF0000"/>
                </a:solidFill>
                <a:latin typeface="Calibri" pitchFamily="34" charset="0"/>
              </a:rPr>
              <a:t>-Нужна помощь!</a:t>
            </a:r>
            <a:endParaRPr lang="ru-RU" dirty="0">
              <a:solidFill>
                <a:srgbClr val="000000"/>
              </a:solidFill>
            </a:endParaRPr>
          </a:p>
        </p:txBody>
      </p:sp>
    </p:spTree>
    <p:extLst>
      <p:ext uri="{BB962C8B-B14F-4D97-AF65-F5344CB8AC3E}">
        <p14:creationId xmlns:p14="http://schemas.microsoft.com/office/powerpoint/2010/main" val="18352862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1115616" y="978646"/>
            <a:ext cx="6143668" cy="4093428"/>
          </a:xfrm>
          <a:prstGeom prst="rect">
            <a:avLst/>
          </a:prstGeom>
          <a:noFill/>
        </p:spPr>
        <p:txBody>
          <a:bodyPr wrap="square" rtlCol="0">
            <a:spAutoFit/>
          </a:bodyPr>
          <a:lstStyle/>
          <a:p>
            <a:r>
              <a:rPr lang="ru-RU" sz="2000" b="1" dirty="0">
                <a:solidFill>
                  <a:prstClr val="black"/>
                </a:solidFill>
              </a:rPr>
              <a:t>Слова есть в русской речи,</a:t>
            </a:r>
            <a:br>
              <a:rPr lang="ru-RU" sz="2000" b="1" dirty="0">
                <a:solidFill>
                  <a:prstClr val="black"/>
                </a:solidFill>
              </a:rPr>
            </a:br>
            <a:r>
              <a:rPr lang="ru-RU" sz="2000" b="1" dirty="0">
                <a:solidFill>
                  <a:prstClr val="black"/>
                </a:solidFill>
              </a:rPr>
              <a:t>Не очень-то внешне похожие,</a:t>
            </a:r>
            <a:br>
              <a:rPr lang="ru-RU" sz="2000" b="1" dirty="0">
                <a:solidFill>
                  <a:prstClr val="black"/>
                </a:solidFill>
              </a:rPr>
            </a:br>
            <a:r>
              <a:rPr lang="ru-RU" sz="2000" b="1" dirty="0">
                <a:solidFill>
                  <a:prstClr val="black"/>
                </a:solidFill>
              </a:rPr>
              <a:t>Но полномочия на них</a:t>
            </a:r>
            <a:br>
              <a:rPr lang="ru-RU" sz="2000" b="1" dirty="0">
                <a:solidFill>
                  <a:prstClr val="black"/>
                </a:solidFill>
              </a:rPr>
            </a:br>
            <a:r>
              <a:rPr lang="ru-RU" sz="2000" b="1" dirty="0">
                <a:solidFill>
                  <a:prstClr val="black"/>
                </a:solidFill>
              </a:rPr>
              <a:t>Поровну возложены.</a:t>
            </a:r>
            <a:br>
              <a:rPr lang="ru-RU" sz="2000" b="1" dirty="0">
                <a:solidFill>
                  <a:prstClr val="black"/>
                </a:solidFill>
              </a:rPr>
            </a:br>
            <a:r>
              <a:rPr lang="ru-RU" sz="2000" b="1" dirty="0">
                <a:solidFill>
                  <a:prstClr val="black"/>
                </a:solidFill>
              </a:rPr>
              <a:t>И подчеркнуть в строке их нужно одинаково,</a:t>
            </a:r>
            <a:br>
              <a:rPr lang="ru-RU" sz="2000" b="1" dirty="0">
                <a:solidFill>
                  <a:prstClr val="black"/>
                </a:solidFill>
              </a:rPr>
            </a:br>
            <a:r>
              <a:rPr lang="ru-RU" sz="2000" b="1" dirty="0">
                <a:solidFill>
                  <a:prstClr val="black"/>
                </a:solidFill>
              </a:rPr>
              <a:t>И между ними правильно</a:t>
            </a:r>
            <a:br>
              <a:rPr lang="ru-RU" sz="2000" b="1" dirty="0">
                <a:solidFill>
                  <a:prstClr val="black"/>
                </a:solidFill>
              </a:rPr>
            </a:br>
            <a:r>
              <a:rPr lang="ru-RU" sz="2000" b="1" dirty="0">
                <a:solidFill>
                  <a:prstClr val="black"/>
                </a:solidFill>
              </a:rPr>
              <a:t>Должны расставить знаки мы.</a:t>
            </a:r>
            <a:br>
              <a:rPr lang="ru-RU" sz="2000" b="1" dirty="0">
                <a:solidFill>
                  <a:prstClr val="black"/>
                </a:solidFill>
              </a:rPr>
            </a:br>
            <a:r>
              <a:rPr lang="ru-RU" sz="2000" b="1" dirty="0">
                <a:solidFill>
                  <a:prstClr val="black"/>
                </a:solidFill>
              </a:rPr>
              <a:t>Шагают вереницею они за словом главным,</a:t>
            </a:r>
            <a:br>
              <a:rPr lang="ru-RU" sz="2000" b="1" dirty="0">
                <a:solidFill>
                  <a:prstClr val="black"/>
                </a:solidFill>
              </a:rPr>
            </a:br>
            <a:r>
              <a:rPr lang="ru-RU" sz="2000" b="1" dirty="0">
                <a:solidFill>
                  <a:prstClr val="black"/>
                </a:solidFill>
              </a:rPr>
              <a:t>Оно ими командует и за собой их тянет.</a:t>
            </a:r>
            <a:br>
              <a:rPr lang="ru-RU" sz="2000" b="1" dirty="0">
                <a:solidFill>
                  <a:prstClr val="black"/>
                </a:solidFill>
              </a:rPr>
            </a:br>
            <a:r>
              <a:rPr lang="ru-RU" sz="2000" b="1" dirty="0">
                <a:solidFill>
                  <a:prstClr val="black"/>
                </a:solidFill>
              </a:rPr>
              <a:t>Наверное, вы поняли,</a:t>
            </a:r>
            <a:br>
              <a:rPr lang="ru-RU" sz="2000" b="1" dirty="0">
                <a:solidFill>
                  <a:prstClr val="black"/>
                </a:solidFill>
              </a:rPr>
            </a:br>
            <a:r>
              <a:rPr lang="ru-RU" sz="2000" b="1" dirty="0">
                <a:solidFill>
                  <a:prstClr val="black"/>
                </a:solidFill>
              </a:rPr>
              <a:t>Слова те благородные</a:t>
            </a:r>
            <a:br>
              <a:rPr lang="ru-RU" sz="2000" b="1" dirty="0">
                <a:solidFill>
                  <a:prstClr val="black"/>
                </a:solidFill>
              </a:rPr>
            </a:br>
            <a:r>
              <a:rPr lang="ru-RU" sz="2000" b="1" dirty="0">
                <a:solidFill>
                  <a:prstClr val="black"/>
                </a:solidFill>
              </a:rPr>
              <a:t>Их </a:t>
            </a:r>
            <a:r>
              <a:rPr lang="ru-RU" sz="2000" b="1" dirty="0">
                <a:solidFill>
                  <a:prstClr val="black"/>
                </a:solidFill>
              </a:rPr>
              <a:t>называют в языке</a:t>
            </a:r>
            <a:br>
              <a:rPr lang="ru-RU" sz="2000" b="1" dirty="0">
                <a:solidFill>
                  <a:prstClr val="black"/>
                </a:solidFill>
              </a:rPr>
            </a:br>
            <a:r>
              <a:rPr lang="ru-RU" sz="2000" b="1" dirty="0">
                <a:solidFill>
                  <a:prstClr val="black"/>
                </a:solidFill>
              </a:rPr>
              <a:t>Конечно,…</a:t>
            </a:r>
            <a:endParaRPr lang="ru-RU" sz="2000" b="1" dirty="0">
              <a:solidFill>
                <a:srgbClr val="FF0000"/>
              </a:solidFill>
            </a:endParaRPr>
          </a:p>
        </p:txBody>
      </p:sp>
      <p:sp>
        <p:nvSpPr>
          <p:cNvPr id="5" name="Овал 4"/>
          <p:cNvSpPr/>
          <p:nvPr/>
        </p:nvSpPr>
        <p:spPr>
          <a:xfrm>
            <a:off x="4214810" y="4000504"/>
            <a:ext cx="2643206" cy="11287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solidFill>
                  <a:srgbClr val="FF0000"/>
                </a:solidFill>
              </a:rPr>
              <a:t>однородные</a:t>
            </a:r>
          </a:p>
        </p:txBody>
      </p:sp>
      <p:pic>
        <p:nvPicPr>
          <p:cNvPr id="6" name="Рисунок 5" descr="C:\Users\Ентер\Downloads\Picture1 for Thinking Thursdays (2).png"/>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6588224" y="1196752"/>
            <a:ext cx="1930843" cy="2081220"/>
          </a:xfrm>
          <a:prstGeom prst="rect">
            <a:avLst/>
          </a:prstGeom>
          <a:noFill/>
          <a:ln w="9525">
            <a:noFill/>
            <a:miter lim="800000"/>
            <a:headEnd/>
            <a:tailEnd/>
          </a:ln>
        </p:spPr>
      </p:pic>
      <p:sp>
        <p:nvSpPr>
          <p:cNvPr id="7" name="Скругленный прямоугольник 6"/>
          <p:cNvSpPr/>
          <p:nvPr/>
        </p:nvSpPr>
        <p:spPr>
          <a:xfrm>
            <a:off x="1115616" y="0"/>
            <a:ext cx="7143800" cy="1000132"/>
          </a:xfrm>
          <a:prstGeom prst="roundRect">
            <a:avLst/>
          </a:prstGeom>
          <a:solidFill>
            <a:schemeClr val="bg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00"/>
                </a:solidFill>
                <a:effectLst>
                  <a:outerShdw blurRad="38100" dist="38100" dir="2700000" algn="tl">
                    <a:srgbClr val="000000">
                      <a:alpha val="43137"/>
                    </a:srgbClr>
                  </a:outerShdw>
                </a:effectLst>
              </a:rPr>
              <a:t>Однородные члены предложения</a:t>
            </a:r>
            <a:br>
              <a:rPr lang="ru-RU" sz="2400" b="1" dirty="0">
                <a:solidFill>
                  <a:srgbClr val="FF0000"/>
                </a:solidFill>
                <a:effectLst>
                  <a:outerShdw blurRad="38100" dist="38100" dir="2700000" algn="tl">
                    <a:srgbClr val="000000">
                      <a:alpha val="43137"/>
                    </a:srgbClr>
                  </a:outerShdw>
                </a:effectLst>
              </a:rPr>
            </a:br>
            <a:endParaRPr lang="ru-RU" sz="2400" dirty="0">
              <a:solidFill>
                <a:prstClr val="white"/>
              </a:solidFill>
            </a:endParaRPr>
          </a:p>
        </p:txBody>
      </p:sp>
      <p:sp>
        <p:nvSpPr>
          <p:cNvPr id="8" name="TextBox 7"/>
          <p:cNvSpPr txBox="1"/>
          <p:nvPr/>
        </p:nvSpPr>
        <p:spPr>
          <a:xfrm>
            <a:off x="928662" y="5072074"/>
            <a:ext cx="8001056" cy="1200329"/>
          </a:xfrm>
          <a:prstGeom prst="rect">
            <a:avLst/>
          </a:prstGeom>
          <a:noFill/>
        </p:spPr>
        <p:txBody>
          <a:bodyPr wrap="square" rtlCol="0">
            <a:spAutoFit/>
          </a:bodyPr>
          <a:lstStyle/>
          <a:p>
            <a:r>
              <a:rPr lang="ru-RU" sz="2400" dirty="0">
                <a:solidFill>
                  <a:srgbClr val="FF0000"/>
                </a:solidFill>
                <a:latin typeface="Times New Roman" pitchFamily="18" charset="0"/>
                <a:cs typeface="Times New Roman" pitchFamily="18" charset="0"/>
              </a:rPr>
              <a:t>Прочитайте внимательно стихотворение:</a:t>
            </a:r>
          </a:p>
          <a:p>
            <a:r>
              <a:rPr lang="ru-RU" sz="2400" dirty="0">
                <a:solidFill>
                  <a:srgbClr val="FF0000"/>
                </a:solidFill>
                <a:latin typeface="Times New Roman" pitchFamily="18" charset="0"/>
                <a:cs typeface="Times New Roman" pitchFamily="18" charset="0"/>
              </a:rPr>
              <a:t>О каких признаках однородных членов предложения идет речь? </a:t>
            </a:r>
          </a:p>
        </p:txBody>
      </p:sp>
    </p:spTree>
    <p:extLst>
      <p:ext uri="{BB962C8B-B14F-4D97-AF65-F5344CB8AC3E}">
        <p14:creationId xmlns:p14="http://schemas.microsoft.com/office/powerpoint/2010/main" val="380031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1"/>
            <a:ext cx="8229600" cy="764704"/>
          </a:xfrm>
        </p:spPr>
        <p:txBody>
          <a:bodyPr/>
          <a:lstStyle/>
          <a:p>
            <a:r>
              <a:rPr lang="ru-RU" dirty="0" smtClean="0"/>
              <a:t> </a:t>
            </a:r>
            <a:r>
              <a:rPr lang="ru-RU" b="1" dirty="0" smtClean="0">
                <a:solidFill>
                  <a:srgbClr val="990033"/>
                </a:solidFill>
              </a:rPr>
              <a:t>Игра «Верно-неверно».</a:t>
            </a:r>
          </a:p>
        </p:txBody>
      </p:sp>
      <p:sp>
        <p:nvSpPr>
          <p:cNvPr id="9219" name="Содержимое 2"/>
          <p:cNvSpPr>
            <a:spLocks noGrp="1"/>
          </p:cNvSpPr>
          <p:nvPr>
            <p:ph idx="1"/>
          </p:nvPr>
        </p:nvSpPr>
        <p:spPr>
          <a:xfrm>
            <a:off x="457200" y="692696"/>
            <a:ext cx="8229600" cy="5736679"/>
          </a:xfrm>
        </p:spPr>
        <p:txBody>
          <a:bodyPr/>
          <a:lstStyle/>
          <a:p>
            <a:r>
              <a:rPr lang="ru-RU" sz="2600" b="1" dirty="0" smtClean="0"/>
              <a:t>Однородные члены предложения отвечают на один и тот же вопрос. </a:t>
            </a:r>
          </a:p>
          <a:p>
            <a:r>
              <a:rPr lang="ru-RU" sz="2600" b="1" dirty="0" smtClean="0"/>
              <a:t>Однородные члены относятся к разным словам.</a:t>
            </a:r>
          </a:p>
          <a:p>
            <a:pPr lvl="0"/>
            <a:r>
              <a:rPr lang="ru-RU" sz="2600" b="1" dirty="0">
                <a:solidFill>
                  <a:prstClr val="black"/>
                </a:solidFill>
              </a:rPr>
              <a:t>При однородных словах может быть обобщающее слово.</a:t>
            </a:r>
          </a:p>
          <a:p>
            <a:r>
              <a:rPr lang="ru-RU" sz="2600" b="1" dirty="0" smtClean="0"/>
              <a:t>Однородными могут быть только главные члены предложения.</a:t>
            </a:r>
          </a:p>
          <a:p>
            <a:r>
              <a:rPr lang="ru-RU" sz="2600" b="1" dirty="0" smtClean="0"/>
              <a:t>Если однородные члены не соединены союзами или соединены союзами А,НО, между ними ставится запятая.</a:t>
            </a:r>
          </a:p>
          <a:p>
            <a:r>
              <a:rPr lang="ru-RU" sz="2600" b="1" dirty="0" smtClean="0"/>
              <a:t>Между однородными членами запятая не ставится, если союз И соединяет два члена предложения.</a:t>
            </a:r>
          </a:p>
          <a:p>
            <a:endParaRPr lang="ru-RU" dirty="0" smtClean="0"/>
          </a:p>
        </p:txBody>
      </p:sp>
    </p:spTree>
    <p:extLst>
      <p:ext uri="{BB962C8B-B14F-4D97-AF65-F5344CB8AC3E}">
        <p14:creationId xmlns:p14="http://schemas.microsoft.com/office/powerpoint/2010/main" val="40699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fade">
                                      <p:cBhvr>
                                        <p:cTn id="12" dur="5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 calcmode="lin" valueType="num">
                                      <p:cBhvr additive="base">
                                        <p:cTn id="17"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219">
                                            <p:txEl>
                                              <p:pRg st="3" end="3"/>
                                            </p:txEl>
                                          </p:spTgt>
                                        </p:tgtEl>
                                        <p:attrNameLst>
                                          <p:attrName>style.visibility</p:attrName>
                                        </p:attrNameLst>
                                      </p:cBhvr>
                                      <p:to>
                                        <p:strVal val="visible"/>
                                      </p:to>
                                    </p:set>
                                    <p:animEffect transition="in" filter="fade">
                                      <p:cBhvr>
                                        <p:cTn id="23" dur="1000"/>
                                        <p:tgtEl>
                                          <p:spTgt spid="9219">
                                            <p:txEl>
                                              <p:pRg st="3" end="3"/>
                                            </p:txEl>
                                          </p:spTgt>
                                        </p:tgtEl>
                                      </p:cBhvr>
                                    </p:animEffect>
                                    <p:anim calcmode="lin" valueType="num">
                                      <p:cBhvr>
                                        <p:cTn id="24" dur="1000" fill="hold"/>
                                        <p:tgtEl>
                                          <p:spTgt spid="9219">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92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219">
                                            <p:txEl>
                                              <p:pRg st="4" end="4"/>
                                            </p:txEl>
                                          </p:spTgt>
                                        </p:tgtEl>
                                        <p:attrNameLst>
                                          <p:attrName>style.visibility</p:attrName>
                                        </p:attrNameLst>
                                      </p:cBhvr>
                                      <p:to>
                                        <p:strVal val="visible"/>
                                      </p:to>
                                    </p:set>
                                    <p:animEffect transition="in" filter="fade">
                                      <p:cBhvr>
                                        <p:cTn id="30" dur="500"/>
                                        <p:tgtEl>
                                          <p:spTgt spid="9219">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219">
                                            <p:txEl>
                                              <p:pRg st="5" end="5"/>
                                            </p:txEl>
                                          </p:spTgt>
                                        </p:tgtEl>
                                        <p:attrNameLst>
                                          <p:attrName>style.visibility</p:attrName>
                                        </p:attrNameLst>
                                      </p:cBhvr>
                                      <p:to>
                                        <p:strVal val="visible"/>
                                      </p:to>
                                    </p:set>
                                    <p:animEffect transition="in" filter="fade">
                                      <p:cBhvr>
                                        <p:cTn id="35" dur="1000"/>
                                        <p:tgtEl>
                                          <p:spTgt spid="9219">
                                            <p:txEl>
                                              <p:pRg st="5" end="5"/>
                                            </p:txEl>
                                          </p:spTgt>
                                        </p:tgtEl>
                                      </p:cBhvr>
                                    </p:animEffect>
                                    <p:anim calcmode="lin" valueType="num">
                                      <p:cBhvr>
                                        <p:cTn id="36" dur="1000" fill="hold"/>
                                        <p:tgtEl>
                                          <p:spTgt spid="9219">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921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4"/>
          <p:cNvSpPr>
            <a:spLocks noGrp="1"/>
          </p:cNvSpPr>
          <p:nvPr>
            <p:ph type="title"/>
          </p:nvPr>
        </p:nvSpPr>
        <p:spPr/>
        <p:txBody>
          <a:bodyPr/>
          <a:lstStyle/>
          <a:p>
            <a:pPr eaLnBrk="1" hangingPunct="1"/>
            <a:r>
              <a:rPr lang="ru-RU" b="1" dirty="0" smtClean="0">
                <a:solidFill>
                  <a:srgbClr val="6600CC"/>
                </a:solidFill>
              </a:rPr>
              <a:t>Графический диктант.</a:t>
            </a:r>
            <a:endParaRPr lang="ru-RU" dirty="0" smtClean="0"/>
          </a:p>
        </p:txBody>
      </p:sp>
      <p:sp>
        <p:nvSpPr>
          <p:cNvPr id="5123" name="Содержимое 5"/>
          <p:cNvSpPr>
            <a:spLocks noGrp="1"/>
          </p:cNvSpPr>
          <p:nvPr>
            <p:ph idx="1"/>
          </p:nvPr>
        </p:nvSpPr>
        <p:spPr>
          <a:xfrm>
            <a:off x="457200" y="1600200"/>
            <a:ext cx="8229600" cy="4900613"/>
          </a:xfrm>
        </p:spPr>
        <p:txBody>
          <a:bodyPr/>
          <a:lstStyle/>
          <a:p>
            <a:pPr marL="971550" lvl="1" indent="-514350" eaLnBrk="1" hangingPunct="1">
              <a:buFont typeface="Calibri" pitchFamily="34" charset="0"/>
              <a:buAutoNum type="arabicParenR"/>
            </a:pPr>
            <a:r>
              <a:rPr lang="ru-RU" sz="3200" b="1" dirty="0" smtClean="0"/>
              <a:t>Снег заметает дороги, тропинки, полянки.</a:t>
            </a:r>
          </a:p>
          <a:p>
            <a:pPr marL="971550" lvl="1" indent="-514350" eaLnBrk="1" hangingPunct="1">
              <a:buFont typeface="Calibri" pitchFamily="34" charset="0"/>
              <a:buAutoNum type="arabicParenR"/>
            </a:pPr>
            <a:r>
              <a:rPr lang="ru-RU" sz="3200" b="1" dirty="0" smtClean="0"/>
              <a:t>Стоят в снегу деревья и кустарники.</a:t>
            </a:r>
          </a:p>
          <a:p>
            <a:pPr marL="971550" lvl="1" indent="-514350" eaLnBrk="1" hangingPunct="1">
              <a:buFont typeface="Calibri" pitchFamily="34" charset="0"/>
              <a:buAutoNum type="arabicParenR"/>
            </a:pPr>
            <a:r>
              <a:rPr lang="ru-RU" sz="3200" b="1" dirty="0" smtClean="0"/>
              <a:t>Днём и ночью шумит за окном вьюга.</a:t>
            </a:r>
          </a:p>
          <a:p>
            <a:pPr marL="971550" lvl="1" indent="-514350" eaLnBrk="1" hangingPunct="1">
              <a:buFont typeface="Calibri" pitchFamily="34" charset="0"/>
              <a:buAutoNum type="arabicParenR"/>
            </a:pPr>
            <a:r>
              <a:rPr lang="ru-RU" sz="3200" b="1" dirty="0" smtClean="0"/>
              <a:t>Интересная и увлекательная прогулка по зимнему лесу запомнилась ребятам.</a:t>
            </a:r>
          </a:p>
          <a:p>
            <a:pPr marL="971550" lvl="1" indent="-514350" eaLnBrk="1" hangingPunct="1">
              <a:buFont typeface="Calibri" pitchFamily="34" charset="0"/>
              <a:buAutoNum type="arabicParenR"/>
            </a:pPr>
            <a:r>
              <a:rPr lang="ru-RU" sz="3200" b="1" dirty="0" smtClean="0"/>
              <a:t>Море роптало, билось о </a:t>
            </a:r>
            <a:r>
              <a:rPr lang="ru-RU" sz="3200" b="1" dirty="0" smtClean="0">
                <a:solidFill>
                  <a:srgbClr val="FFFF00"/>
                </a:solidFill>
              </a:rPr>
              <a:t>берег</a:t>
            </a:r>
            <a:r>
              <a:rPr lang="ru-RU" sz="3200" b="1" dirty="0" smtClean="0"/>
              <a:t> </a:t>
            </a:r>
          </a:p>
          <a:p>
            <a:pPr marL="457200" lvl="1" indent="0" eaLnBrk="1" hangingPunct="1">
              <a:buNone/>
            </a:pPr>
            <a:r>
              <a:rPr lang="ru-RU" sz="3200" b="1" dirty="0" smtClean="0"/>
              <a:t>глухо,</a:t>
            </a:r>
            <a:r>
              <a:rPr lang="ru-RU" sz="3200" b="1" dirty="0" smtClean="0">
                <a:solidFill>
                  <a:srgbClr val="FFFF00"/>
                </a:solidFill>
              </a:rPr>
              <a:t> </a:t>
            </a:r>
            <a:r>
              <a:rPr lang="ru-RU" sz="3200" b="1" dirty="0" smtClean="0"/>
              <a:t>сердито.</a:t>
            </a:r>
          </a:p>
          <a:p>
            <a:pPr eaLnBrk="1" hangingPunct="1"/>
            <a:endParaRPr lang="ru-RU" dirty="0" smtClean="0"/>
          </a:p>
        </p:txBody>
      </p:sp>
    </p:spTree>
    <p:extLst>
      <p:ext uri="{BB962C8B-B14F-4D97-AF65-F5344CB8AC3E}">
        <p14:creationId xmlns:p14="http://schemas.microsoft.com/office/powerpoint/2010/main" val="3082465424"/>
      </p:ext>
    </p:extLst>
  </p:cSld>
  <p:clrMapOvr>
    <a:masterClrMapping/>
  </p:clrMapOvr>
  <p:transition spd="med">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pPr eaLnBrk="1" hangingPunct="1"/>
            <a:r>
              <a:rPr lang="ru-RU" sz="3200" b="1" i="1" u="sng" dirty="0" smtClean="0">
                <a:solidFill>
                  <a:srgbClr val="FF0000"/>
                </a:solidFill>
              </a:rPr>
              <a:t>Схемы соединения и разделения однородных членов предложения</a:t>
            </a:r>
            <a:br>
              <a:rPr lang="ru-RU" sz="3200" b="1" i="1" u="sng" dirty="0" smtClean="0">
                <a:solidFill>
                  <a:srgbClr val="FF0000"/>
                </a:solidFill>
              </a:rPr>
            </a:br>
            <a:endParaRPr lang="ru-RU" sz="3200" dirty="0" smtClean="0"/>
          </a:p>
        </p:txBody>
      </p:sp>
      <p:sp>
        <p:nvSpPr>
          <p:cNvPr id="3" name="Содержимое 2"/>
          <p:cNvSpPr>
            <a:spLocks noGrp="1"/>
          </p:cNvSpPr>
          <p:nvPr>
            <p:ph idx="1"/>
          </p:nvPr>
        </p:nvSpPr>
        <p:spPr>
          <a:xfrm>
            <a:off x="971600" y="1600200"/>
            <a:ext cx="7931224" cy="5257800"/>
          </a:xfrm>
        </p:spPr>
        <p:txBody>
          <a:bodyPr/>
          <a:lstStyle/>
          <a:p>
            <a:pPr marL="609600" indent="-609600" eaLnBrk="1" hangingPunct="1">
              <a:lnSpc>
                <a:spcPct val="90000"/>
              </a:lnSpc>
              <a:buFontTx/>
              <a:buAutoNum type="arabicPeriod"/>
              <a:defRPr/>
            </a:pPr>
            <a:r>
              <a:rPr lang="ru-RU" sz="6000" b="1" dirty="0" smtClean="0">
                <a:solidFill>
                  <a:srgbClr val="0000FF"/>
                </a:solidFill>
              </a:rPr>
              <a:t> О </a:t>
            </a:r>
            <a:r>
              <a:rPr lang="ru-RU" sz="6000" b="1" dirty="0" smtClean="0">
                <a:solidFill>
                  <a:srgbClr val="009900"/>
                </a:solidFill>
              </a:rPr>
              <a:t>и</a:t>
            </a:r>
            <a:r>
              <a:rPr lang="ru-RU" sz="6000" b="1" dirty="0" smtClean="0">
                <a:solidFill>
                  <a:srgbClr val="0000FF"/>
                </a:solidFill>
              </a:rPr>
              <a:t> О.</a:t>
            </a:r>
          </a:p>
          <a:p>
            <a:pPr marL="609600" indent="-609600" eaLnBrk="1" hangingPunct="1">
              <a:lnSpc>
                <a:spcPct val="90000"/>
              </a:lnSpc>
              <a:buFontTx/>
              <a:buAutoNum type="arabicPeriod"/>
              <a:defRPr/>
            </a:pPr>
            <a:r>
              <a:rPr lang="ru-RU" sz="6000" b="1" dirty="0" smtClean="0">
                <a:solidFill>
                  <a:srgbClr val="0000FF"/>
                </a:solidFill>
              </a:rPr>
              <a:t> О,О,О.</a:t>
            </a:r>
          </a:p>
          <a:p>
            <a:pPr marL="609600" indent="-609600" eaLnBrk="1" hangingPunct="1">
              <a:lnSpc>
                <a:spcPct val="90000"/>
              </a:lnSpc>
              <a:buFontTx/>
              <a:buAutoNum type="arabicPeriod"/>
              <a:defRPr/>
            </a:pPr>
            <a:r>
              <a:rPr lang="ru-RU" sz="6000" b="1" dirty="0" smtClean="0">
                <a:solidFill>
                  <a:srgbClr val="0000FF"/>
                </a:solidFill>
              </a:rPr>
              <a:t> О, </a:t>
            </a:r>
            <a:r>
              <a:rPr lang="ru-RU" sz="6000" b="1" dirty="0" smtClean="0">
                <a:solidFill>
                  <a:srgbClr val="009900"/>
                </a:solidFill>
              </a:rPr>
              <a:t>но</a:t>
            </a:r>
            <a:r>
              <a:rPr lang="ru-RU" sz="6000" b="1" dirty="0" smtClean="0">
                <a:solidFill>
                  <a:srgbClr val="0000FF"/>
                </a:solidFill>
              </a:rPr>
              <a:t> О. </a:t>
            </a:r>
          </a:p>
          <a:p>
            <a:pPr marL="0" indent="0" eaLnBrk="1" hangingPunct="1">
              <a:lnSpc>
                <a:spcPct val="90000"/>
              </a:lnSpc>
              <a:buNone/>
              <a:defRPr/>
            </a:pPr>
            <a:r>
              <a:rPr lang="ru-RU" sz="6000" b="1" dirty="0" smtClean="0">
                <a:solidFill>
                  <a:srgbClr val="0000FF"/>
                </a:solidFill>
              </a:rPr>
              <a:t>4. </a:t>
            </a:r>
            <a:r>
              <a:rPr lang="ru-RU" sz="6000" b="1" dirty="0" smtClean="0">
                <a:solidFill>
                  <a:srgbClr val="009900"/>
                </a:solidFill>
              </a:rPr>
              <a:t>и</a:t>
            </a:r>
            <a:r>
              <a:rPr lang="ru-RU" sz="6000" b="1" dirty="0" smtClean="0">
                <a:solidFill>
                  <a:srgbClr val="0000FF"/>
                </a:solidFill>
              </a:rPr>
              <a:t> О, </a:t>
            </a:r>
            <a:r>
              <a:rPr lang="ru-RU" sz="6000" b="1" dirty="0" smtClean="0">
                <a:solidFill>
                  <a:srgbClr val="009900"/>
                </a:solidFill>
              </a:rPr>
              <a:t>и</a:t>
            </a:r>
            <a:r>
              <a:rPr lang="ru-RU" sz="6000" b="1" dirty="0" smtClean="0">
                <a:solidFill>
                  <a:srgbClr val="0000FF"/>
                </a:solidFill>
              </a:rPr>
              <a:t> О, </a:t>
            </a:r>
            <a:r>
              <a:rPr lang="ru-RU" sz="6000" b="1" dirty="0" smtClean="0">
                <a:solidFill>
                  <a:srgbClr val="009900"/>
                </a:solidFill>
              </a:rPr>
              <a:t>и</a:t>
            </a:r>
            <a:r>
              <a:rPr lang="ru-RU" sz="6000" b="1" dirty="0" smtClean="0">
                <a:solidFill>
                  <a:srgbClr val="0000FF"/>
                </a:solidFill>
              </a:rPr>
              <a:t> О.</a:t>
            </a:r>
          </a:p>
          <a:p>
            <a:pPr marL="609600" indent="-609600" eaLnBrk="1" hangingPunct="1">
              <a:lnSpc>
                <a:spcPct val="90000"/>
              </a:lnSpc>
              <a:buFontTx/>
              <a:buNone/>
              <a:defRPr/>
            </a:pPr>
            <a:r>
              <a:rPr lang="ru-RU" sz="6000" b="1" dirty="0" smtClean="0">
                <a:solidFill>
                  <a:srgbClr val="0000FF"/>
                </a:solidFill>
              </a:rPr>
              <a:t>5. О </a:t>
            </a:r>
            <a:r>
              <a:rPr lang="ru-RU" sz="6000" b="1" dirty="0" smtClean="0">
                <a:solidFill>
                  <a:srgbClr val="009900"/>
                </a:solidFill>
              </a:rPr>
              <a:t>и</a:t>
            </a:r>
            <a:r>
              <a:rPr lang="ru-RU" sz="6000" b="1" dirty="0" smtClean="0">
                <a:solidFill>
                  <a:srgbClr val="0000FF"/>
                </a:solidFill>
              </a:rPr>
              <a:t> О, О </a:t>
            </a:r>
            <a:r>
              <a:rPr lang="ru-RU" sz="6000" b="1" dirty="0" smtClean="0">
                <a:solidFill>
                  <a:srgbClr val="009900"/>
                </a:solidFill>
              </a:rPr>
              <a:t>и</a:t>
            </a:r>
            <a:r>
              <a:rPr lang="ru-RU" sz="6000" b="1" dirty="0" smtClean="0">
                <a:solidFill>
                  <a:srgbClr val="0000FF"/>
                </a:solidFill>
              </a:rPr>
              <a:t> О.</a:t>
            </a:r>
          </a:p>
          <a:p>
            <a:pPr eaLnBrk="1" hangingPunct="1">
              <a:defRPr/>
            </a:pPr>
            <a:endParaRPr lang="ru-RU" sz="6000" dirty="0"/>
          </a:p>
        </p:txBody>
      </p:sp>
    </p:spTree>
    <p:extLst>
      <p:ext uri="{BB962C8B-B14F-4D97-AF65-F5344CB8AC3E}">
        <p14:creationId xmlns:p14="http://schemas.microsoft.com/office/powerpoint/2010/main" val="3125550132"/>
      </p:ext>
    </p:extLst>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pPr eaLnBrk="1" hangingPunct="1"/>
            <a:r>
              <a:rPr lang="ru-RU" sz="3200" b="1" i="1" u="sng" dirty="0" smtClean="0">
                <a:solidFill>
                  <a:srgbClr val="FF0000"/>
                </a:solidFill>
              </a:rPr>
              <a:t>Найдите предложения, которые соответствуют данным схемам.</a:t>
            </a:r>
            <a:br>
              <a:rPr lang="ru-RU" sz="3200" b="1" i="1" u="sng" dirty="0" smtClean="0">
                <a:solidFill>
                  <a:srgbClr val="FF0000"/>
                </a:solidFill>
              </a:rPr>
            </a:br>
            <a:endParaRPr lang="ru-RU" sz="3200" dirty="0" smtClean="0"/>
          </a:p>
        </p:txBody>
      </p:sp>
      <p:sp>
        <p:nvSpPr>
          <p:cNvPr id="3" name="Содержимое 2"/>
          <p:cNvSpPr>
            <a:spLocks noGrp="1"/>
          </p:cNvSpPr>
          <p:nvPr>
            <p:ph idx="1"/>
          </p:nvPr>
        </p:nvSpPr>
        <p:spPr>
          <a:xfrm>
            <a:off x="899592" y="1600200"/>
            <a:ext cx="8136904" cy="4525963"/>
          </a:xfrm>
        </p:spPr>
        <p:txBody>
          <a:bodyPr/>
          <a:lstStyle/>
          <a:p>
            <a:pPr marL="609600" indent="-609600" eaLnBrk="1" hangingPunct="1">
              <a:lnSpc>
                <a:spcPct val="90000"/>
              </a:lnSpc>
              <a:buFontTx/>
              <a:buAutoNum type="arabicPeriod"/>
              <a:defRPr/>
            </a:pPr>
            <a:r>
              <a:rPr lang="ru-RU" b="1" dirty="0" smtClean="0">
                <a:solidFill>
                  <a:srgbClr val="0000FF"/>
                </a:solidFill>
              </a:rPr>
              <a:t>Из книг, журналов, брошюр мы узнаем много интересного.</a:t>
            </a:r>
          </a:p>
          <a:p>
            <a:pPr marL="609600" indent="-609600" eaLnBrk="1" hangingPunct="1">
              <a:lnSpc>
                <a:spcPct val="90000"/>
              </a:lnSpc>
              <a:buFontTx/>
              <a:buAutoNum type="arabicPeriod"/>
              <a:defRPr/>
            </a:pPr>
            <a:r>
              <a:rPr lang="ru-RU" b="1" dirty="0" smtClean="0">
                <a:solidFill>
                  <a:srgbClr val="0000FF"/>
                </a:solidFill>
              </a:rPr>
              <a:t> Над созданием книг трудятся и писатели, и художники, и печатники. </a:t>
            </a:r>
          </a:p>
          <a:p>
            <a:pPr marL="609600" indent="-609600" eaLnBrk="1" hangingPunct="1">
              <a:lnSpc>
                <a:spcPct val="90000"/>
              </a:lnSpc>
              <a:buFontTx/>
              <a:buAutoNum type="arabicPeriod"/>
              <a:defRPr/>
            </a:pPr>
            <a:r>
              <a:rPr lang="ru-RU" b="1" dirty="0" smtClean="0">
                <a:solidFill>
                  <a:srgbClr val="0000FF"/>
                </a:solidFill>
              </a:rPr>
              <a:t>Труд их сложен, но важен.</a:t>
            </a:r>
          </a:p>
          <a:p>
            <a:pPr marL="609600" indent="-609600" eaLnBrk="1" hangingPunct="1">
              <a:lnSpc>
                <a:spcPct val="90000"/>
              </a:lnSpc>
              <a:buFontTx/>
              <a:buNone/>
              <a:defRPr/>
            </a:pPr>
            <a:r>
              <a:rPr lang="ru-RU" b="1" dirty="0" smtClean="0">
                <a:solidFill>
                  <a:srgbClr val="0000FF"/>
                </a:solidFill>
              </a:rPr>
              <a:t>4.    Ты помни об этом и береги книги!</a:t>
            </a:r>
          </a:p>
          <a:p>
            <a:pPr marL="609600" indent="-609600" eaLnBrk="1" hangingPunct="1">
              <a:lnSpc>
                <a:spcPct val="90000"/>
              </a:lnSpc>
              <a:buFontTx/>
              <a:buNone/>
              <a:defRPr/>
            </a:pPr>
            <a:r>
              <a:rPr lang="ru-RU" b="1" dirty="0" smtClean="0">
                <a:solidFill>
                  <a:srgbClr val="0000FF"/>
                </a:solidFill>
              </a:rPr>
              <a:t>5.    Умная книга научит тебя доброте и справедливости, честности и дружбе.</a:t>
            </a:r>
          </a:p>
          <a:p>
            <a:pPr eaLnBrk="1" hangingPunct="1">
              <a:defRPr/>
            </a:pPr>
            <a:endParaRPr lang="ru-RU" dirty="0"/>
          </a:p>
        </p:txBody>
      </p:sp>
    </p:spTree>
    <p:extLst>
      <p:ext uri="{BB962C8B-B14F-4D97-AF65-F5344CB8AC3E}">
        <p14:creationId xmlns:p14="http://schemas.microsoft.com/office/powerpoint/2010/main" val="3041751584"/>
      </p:ext>
    </p:extLst>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pPr eaLnBrk="1" hangingPunct="1"/>
            <a:r>
              <a:rPr lang="ru-RU" sz="3200" b="1" i="1" u="sng" dirty="0" smtClean="0">
                <a:solidFill>
                  <a:srgbClr val="FF0000"/>
                </a:solidFill>
              </a:rPr>
              <a:t>Найдите предложения, которые соответствуют данным схемам.</a:t>
            </a:r>
            <a:br>
              <a:rPr lang="ru-RU" sz="3200" b="1" i="1" u="sng" dirty="0" smtClean="0">
                <a:solidFill>
                  <a:srgbClr val="FF0000"/>
                </a:solidFill>
              </a:rPr>
            </a:br>
            <a:endParaRPr lang="ru-RU" sz="3200" dirty="0" smtClean="0"/>
          </a:p>
        </p:txBody>
      </p:sp>
      <p:sp>
        <p:nvSpPr>
          <p:cNvPr id="3" name="Содержимое 2"/>
          <p:cNvSpPr>
            <a:spLocks noGrp="1"/>
          </p:cNvSpPr>
          <p:nvPr>
            <p:ph idx="1"/>
          </p:nvPr>
        </p:nvSpPr>
        <p:spPr>
          <a:xfrm>
            <a:off x="899592" y="1600200"/>
            <a:ext cx="8136904" cy="4525963"/>
          </a:xfrm>
        </p:spPr>
        <p:txBody>
          <a:bodyPr/>
          <a:lstStyle/>
          <a:p>
            <a:pPr marL="609600" indent="-609600" eaLnBrk="1" hangingPunct="1">
              <a:lnSpc>
                <a:spcPct val="90000"/>
              </a:lnSpc>
              <a:buFontTx/>
              <a:buAutoNum type="arabicPeriod"/>
              <a:defRPr/>
            </a:pPr>
            <a:r>
              <a:rPr lang="ru-RU" b="1" dirty="0" smtClean="0">
                <a:solidFill>
                  <a:srgbClr val="0000FF"/>
                </a:solidFill>
              </a:rPr>
              <a:t>Из книг, журналов, брошюр мы узнаем много интересного.</a:t>
            </a:r>
          </a:p>
          <a:p>
            <a:pPr marL="609600" indent="-609600" eaLnBrk="1" hangingPunct="1">
              <a:lnSpc>
                <a:spcPct val="90000"/>
              </a:lnSpc>
              <a:buFontTx/>
              <a:buAutoNum type="arabicPeriod"/>
              <a:defRPr/>
            </a:pPr>
            <a:r>
              <a:rPr lang="ru-RU" b="1" dirty="0" smtClean="0">
                <a:solidFill>
                  <a:srgbClr val="0000FF"/>
                </a:solidFill>
              </a:rPr>
              <a:t> Над созданием книг трудятся и писатели, и художники, и печатники. </a:t>
            </a:r>
          </a:p>
          <a:p>
            <a:pPr marL="609600" indent="-609600" eaLnBrk="1" hangingPunct="1">
              <a:lnSpc>
                <a:spcPct val="90000"/>
              </a:lnSpc>
              <a:buFontTx/>
              <a:buAutoNum type="arabicPeriod"/>
              <a:defRPr/>
            </a:pPr>
            <a:r>
              <a:rPr lang="ru-RU" b="1" dirty="0" smtClean="0">
                <a:solidFill>
                  <a:srgbClr val="0000FF"/>
                </a:solidFill>
              </a:rPr>
              <a:t>Труд их сложен, но важен.</a:t>
            </a:r>
          </a:p>
          <a:p>
            <a:pPr marL="609600" indent="-609600" eaLnBrk="1" hangingPunct="1">
              <a:lnSpc>
                <a:spcPct val="90000"/>
              </a:lnSpc>
              <a:buFontTx/>
              <a:buNone/>
              <a:defRPr/>
            </a:pPr>
            <a:r>
              <a:rPr lang="ru-RU" b="1" dirty="0" smtClean="0">
                <a:solidFill>
                  <a:srgbClr val="0000FF"/>
                </a:solidFill>
              </a:rPr>
              <a:t>4.    Ты помни об этом и береги книги!</a:t>
            </a:r>
          </a:p>
          <a:p>
            <a:pPr marL="609600" indent="-609600" eaLnBrk="1" hangingPunct="1">
              <a:lnSpc>
                <a:spcPct val="90000"/>
              </a:lnSpc>
              <a:buFontTx/>
              <a:buAutoNum type="arabicPeriod" startAt="5"/>
              <a:defRPr/>
            </a:pPr>
            <a:r>
              <a:rPr lang="ru-RU" b="1" dirty="0" smtClean="0">
                <a:solidFill>
                  <a:srgbClr val="0000FF"/>
                </a:solidFill>
              </a:rPr>
              <a:t>Умная книга научит тебя доброте и справедливости, честности и дружбе.</a:t>
            </a:r>
          </a:p>
          <a:p>
            <a:pPr marL="0" indent="0" algn="ctr" eaLnBrk="1" hangingPunct="1">
              <a:lnSpc>
                <a:spcPct val="90000"/>
              </a:lnSpc>
              <a:buNone/>
              <a:defRPr/>
            </a:pPr>
            <a:r>
              <a:rPr lang="ru-RU" sz="6600" b="1" dirty="0" smtClean="0">
                <a:solidFill>
                  <a:srgbClr val="FF0000"/>
                </a:solidFill>
              </a:rPr>
              <a:t>2; 3; 1; 5; 4.</a:t>
            </a:r>
            <a:endParaRPr lang="ru-RU" sz="6600" b="1" dirty="0">
              <a:solidFill>
                <a:srgbClr val="FF0000"/>
              </a:solidFill>
            </a:endParaRPr>
          </a:p>
        </p:txBody>
      </p:sp>
    </p:spTree>
    <p:extLst>
      <p:ext uri="{BB962C8B-B14F-4D97-AF65-F5344CB8AC3E}">
        <p14:creationId xmlns:p14="http://schemas.microsoft.com/office/powerpoint/2010/main" val="1755275046"/>
      </p:ext>
    </p:extLst>
  </p:cSld>
  <p:clrMapOvr>
    <a:masterClrMapping/>
  </p:clrMapOvr>
  <p:transition spd="med">
    <p:dissolve/>
  </p:transition>
  <p:timing>
    <p:tnLst>
      <p:par>
        <p:cTn id="1" dur="indefinite" restart="never" nodeType="tmRoot"/>
      </p:par>
    </p:tnLst>
  </p:timing>
</p:sld>
</file>

<file path=ppt/theme/theme1.xml><?xml version="1.0" encoding="utf-8"?>
<a:theme xmlns:a="http://schemas.openxmlformats.org/drawingml/2006/main" name="Техническая">
  <a:themeElements>
    <a:clrScheme name="Другая 1">
      <a:dk1>
        <a:sysClr val="windowText" lastClr="000000"/>
      </a:dk1>
      <a:lt1>
        <a:sysClr val="window" lastClr="FFFFFF"/>
      </a:lt1>
      <a:dk2>
        <a:srgbClr val="303030"/>
      </a:dk2>
      <a:lt2>
        <a:srgbClr val="DEDEE0"/>
      </a:lt2>
      <a:accent1>
        <a:srgbClr val="FF0000"/>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0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astel_angles">
  <a:themeElements>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blank">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1298</Words>
  <Application>Microsoft Office PowerPoint</Application>
  <PresentationFormat>Экран (4:3)</PresentationFormat>
  <Paragraphs>172</Paragraphs>
  <Slides>30</Slides>
  <Notes>1</Notes>
  <HiddenSlides>0</HiddenSlides>
  <MMClips>0</MMClips>
  <ScaleCrop>false</ScaleCrop>
  <HeadingPairs>
    <vt:vector size="4" baseType="variant">
      <vt:variant>
        <vt:lpstr>Тема</vt:lpstr>
      </vt:variant>
      <vt:variant>
        <vt:i4>5</vt:i4>
      </vt:variant>
      <vt:variant>
        <vt:lpstr>Заголовки слайдов</vt:lpstr>
      </vt:variant>
      <vt:variant>
        <vt:i4>30</vt:i4>
      </vt:variant>
    </vt:vector>
  </HeadingPairs>
  <TitlesOfParts>
    <vt:vector size="35" baseType="lpstr">
      <vt:lpstr>Техническая</vt:lpstr>
      <vt:lpstr>2_Тема Office</vt:lpstr>
      <vt:lpstr>3_Тема Office</vt:lpstr>
      <vt:lpstr>10_Тема Office</vt:lpstr>
      <vt:lpstr>pastel_angles</vt:lpstr>
      <vt:lpstr>Тема урока: </vt:lpstr>
      <vt:lpstr>«СОБЕРИ» СЛОВО</vt:lpstr>
      <vt:lpstr>Презентация PowerPoint</vt:lpstr>
      <vt:lpstr>Презентация PowerPoint</vt:lpstr>
      <vt:lpstr> Игра «Верно-неверно».</vt:lpstr>
      <vt:lpstr>Графический диктант.</vt:lpstr>
      <vt:lpstr>Схемы соединения и разделения однородных членов предложения </vt:lpstr>
      <vt:lpstr>Найдите предложения, которые соответствуют данным схемам. </vt:lpstr>
      <vt:lpstr>Найдите предложения, которые соответствуют данным схемам. </vt:lpstr>
      <vt:lpstr> Работа в парах. Взаимопроверка </vt:lpstr>
      <vt:lpstr> Взаимопроверка </vt:lpstr>
      <vt:lpstr>ФИЗКУЛЬТМИНУТКА </vt:lpstr>
      <vt:lpstr>ТВОРЧЕСКИЙ ДИКТАНТ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ТЕСТ. 1.Укажите предложение с однородными членами.</vt:lpstr>
      <vt:lpstr>1.Укажите предложение с однородными членами.</vt:lpstr>
      <vt:lpstr>2.Укажите предложение без однородных членов.</vt:lpstr>
      <vt:lpstr>3. Укажите предложение с пунктуационной  ошибкой.</vt:lpstr>
      <vt:lpstr>4. Укажите предложение без пунктуационной ошибки.</vt:lpstr>
      <vt:lpstr>5. Укажите предложение (или предложения) с обобщающим словом.</vt:lpstr>
      <vt:lpstr>ПРОВЕРЬТЕ</vt:lpstr>
      <vt:lpstr>Презентация PowerPoint</vt:lpstr>
      <vt:lpstr>Какие признаки однородных членов предложения вы знаете?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урока: </dc:title>
  <dc:creator>Рыбченко</dc:creator>
  <cp:lastModifiedBy>Рыбченко</cp:lastModifiedBy>
  <cp:revision>1</cp:revision>
  <dcterms:created xsi:type="dcterms:W3CDTF">2022-05-16T09:47:51Z</dcterms:created>
  <dcterms:modified xsi:type="dcterms:W3CDTF">2022-05-16T09:55:11Z</dcterms:modified>
</cp:coreProperties>
</file>