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443" autoAdjust="0"/>
    <p:restoredTop sz="94660"/>
  </p:normalViewPr>
  <p:slideViewPr>
    <p:cSldViewPr snapToGrid="0">
      <p:cViewPr varScale="1">
        <p:scale>
          <a:sx n="117" d="100"/>
          <a:sy n="117" d="100"/>
        </p:scale>
        <p:origin x="15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DC12873-C6C1-4356-9942-E87562422F3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8258B96-FD94-43C3-B0EB-BCDB12DA38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C292502-B446-43BD-BB43-C7F5DC3FF3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C0BEE-A87F-4F6B-BEB2-EE827A24E5DE}" type="datetimeFigureOut">
              <a:rPr lang="ru-RU" smtClean="0"/>
              <a:t>22.11.2021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C33008C-5124-4A12-BFEA-7DB38F26D8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9C375C9-DCFA-475C-92BB-26AB34D435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1A4E9-1AD7-43DD-ADA6-BA9987196D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08037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7B2F6E5-C636-4660-ADAB-6B2692D710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A5F6BC4A-97D5-4FF7-9790-6ACF8F5C7A5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900DC75-078A-4281-BE2E-FEAAFCF224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C0BEE-A87F-4F6B-BEB2-EE827A24E5DE}" type="datetimeFigureOut">
              <a:rPr lang="ru-RU" smtClean="0"/>
              <a:t>22.11.2021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5D54ADF-1DAF-4A36-BA5F-16795149BA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08F4509-91D1-424E-B0C0-3101928EBF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1A4E9-1AD7-43DD-ADA6-BA9987196D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14195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5A2F8E55-7B98-4662-A292-260821AB662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8F805DF1-EB0C-4D25-B7CD-82CF972530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0A4A5C9-11BD-4F1B-8A3A-9E03DC451B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C0BEE-A87F-4F6B-BEB2-EE827A24E5DE}" type="datetimeFigureOut">
              <a:rPr lang="ru-RU" smtClean="0"/>
              <a:t>22.11.2021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29A621D-D814-4B22-8DD7-9C73FFBE4B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7B46997-74B0-4859-A9E4-BE3AEEEFAE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1A4E9-1AD7-43DD-ADA6-BA9987196D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36396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1D32CF9-63DA-4921-81A4-F2BA03D455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DFB6769-E084-4F80-A09C-543E619168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F306404-522B-46E3-91A7-5C5164104D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C0BEE-A87F-4F6B-BEB2-EE827A24E5DE}" type="datetimeFigureOut">
              <a:rPr lang="ru-RU" smtClean="0"/>
              <a:t>22.11.2021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58E0B8F-EBEB-4842-88BF-3DE7C833EB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A2E14A8-B193-4432-8483-32F18289E1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1A4E9-1AD7-43DD-ADA6-BA9987196D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16396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68488B3-206B-4B22-B23F-C0FEB2D2FE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BC17ECB-E98E-4FC2-8696-603DFF5B54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F2BF41C-BC5C-4F51-A8B9-66319F943C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C0BEE-A87F-4F6B-BEB2-EE827A24E5DE}" type="datetimeFigureOut">
              <a:rPr lang="ru-RU" smtClean="0"/>
              <a:t>22.11.2021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208D141-49F8-4B26-8294-0F7540C4B4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3767CC7-03CA-4B4F-8C6F-CB4E01B92A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1A4E9-1AD7-43DD-ADA6-BA9987196D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1586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65C839-4494-46CC-A5E1-195A402673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BBB2D1B-8637-476B-8F1B-AFD790AB6BF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C4BCBEF-5C3B-44BC-8DD1-9B1F752DF7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DF94ABA-A15B-4534-B009-673B98DA63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C0BEE-A87F-4F6B-BEB2-EE827A24E5DE}" type="datetimeFigureOut">
              <a:rPr lang="ru-RU" smtClean="0"/>
              <a:t>22.11.2021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04698E6-A39B-484E-9C82-2308ACACA8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DBB25DD-D40B-4710-AE71-9DCD030AD0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1A4E9-1AD7-43DD-ADA6-BA9987196D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74530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4B8F31D-2204-4453-9F09-4FD691F353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748ACC7-F6AD-4EB5-9758-547E48E637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7FD7A3D-8EF5-4B56-8361-AFE8B9A486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FE46AF47-30DA-4940-8999-0B2F919A769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D309E4FD-C02C-478C-AE72-433FE39BD31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B79A6926-BCCF-40E4-95ED-137AB26712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C0BEE-A87F-4F6B-BEB2-EE827A24E5DE}" type="datetimeFigureOut">
              <a:rPr lang="ru-RU" smtClean="0"/>
              <a:t>22.11.2021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48529CBD-F561-435F-A6B9-EDE083B2EA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61EF17D9-0399-4349-89CF-6409BDBF4C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1A4E9-1AD7-43DD-ADA6-BA9987196D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444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59153D8-8776-4276-AF28-794031107C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49823442-AD55-4F47-AA76-9764C14DCF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C0BEE-A87F-4F6B-BEB2-EE827A24E5DE}" type="datetimeFigureOut">
              <a:rPr lang="ru-RU" smtClean="0"/>
              <a:t>22.11.2021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B1DF9BD0-7792-40E8-86DF-635DA0E8BD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E2E7F50B-E164-4A18-984C-08B9EF4D1D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1A4E9-1AD7-43DD-ADA6-BA9987196D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54780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36E0EF3D-B4BA-4EBF-9673-DCA1E9A2D8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C0BEE-A87F-4F6B-BEB2-EE827A24E5DE}" type="datetimeFigureOut">
              <a:rPr lang="ru-RU" smtClean="0"/>
              <a:t>22.11.2021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FFD85966-6355-47CB-8112-304A26B6DA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9A938F64-7F2F-4326-8211-B695A55CA3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1A4E9-1AD7-43DD-ADA6-BA9987196D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40786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1B287A6-FBC9-4487-89C2-728325868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559215A-7F59-4736-8C27-B1DEF72121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5DB43E4-E3B3-4F11-8A7C-6A3CCBA8699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261CAAA-E7AB-426A-ADE5-CEE089EBA2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C0BEE-A87F-4F6B-BEB2-EE827A24E5DE}" type="datetimeFigureOut">
              <a:rPr lang="ru-RU" smtClean="0"/>
              <a:t>22.11.2021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4CE7583-4630-4085-9905-0E8C6310AE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037C4FC-4FBF-404A-98C0-C9D40C1A0D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1A4E9-1AD7-43DD-ADA6-BA9987196D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6718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6F2785-49C9-4B03-9514-9DA6431807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3940DB1F-F6F0-49F5-B8C8-419360761DE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2C631DF-77E9-4EED-BEE5-DDD9EE4F035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070EE04-4E36-496E-BC67-72E6B245D8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C0BEE-A87F-4F6B-BEB2-EE827A24E5DE}" type="datetimeFigureOut">
              <a:rPr lang="ru-RU" smtClean="0"/>
              <a:t>22.11.2021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7F5D8FB-C6BC-4715-8B47-11FC50601F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2281CEF-382B-4232-8BD4-FA214E2217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1A4E9-1AD7-43DD-ADA6-BA9987196D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52969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3230D21-85BE-4501-94BF-6A5CA4BD8D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2F3544B-DFAD-45CC-88EE-6857CBA262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F8D6363-37F6-46A9-94D9-46FB674B9CE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9C0BEE-A87F-4F6B-BEB2-EE827A24E5DE}" type="datetimeFigureOut">
              <a:rPr lang="ru-RU" smtClean="0"/>
              <a:t>22.11.2021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0836402-9C76-4D10-B687-FFB5DA6D5C7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1C28EDF-8E92-4FCD-A427-0790B0DD11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11A4E9-1AD7-43DD-ADA6-BA9987196D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79578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21C1B90-1A2B-4D8D-AEF5-74DB26EF13A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Основные орфоэпические нормы современного русского языка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645889E-34E9-4FB8-B0D9-628E16406CF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Двадцать второе ноября.</a:t>
            </a:r>
            <a:br>
              <a:rPr lang="ru-RU" dirty="0"/>
            </a:br>
            <a:r>
              <a:rPr lang="ru-RU" dirty="0"/>
              <a:t>Классная работа.</a:t>
            </a:r>
          </a:p>
        </p:txBody>
      </p:sp>
    </p:spTree>
    <p:extLst>
      <p:ext uri="{BB962C8B-B14F-4D97-AF65-F5344CB8AC3E}">
        <p14:creationId xmlns:p14="http://schemas.microsoft.com/office/powerpoint/2010/main" val="42556459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9D88E0C-0CA2-4C3D-8415-EA4803C248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0C6593A-5AA6-4F90-A3C3-6B7C11D7DC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8264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BFF1FAC-DB21-4A9B-A599-022A00C4B5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Ответы Mail.ru: Выделяют следующие основные разделы языкознания, какие?">
            <a:extLst>
              <a:ext uri="{FF2B5EF4-FFF2-40B4-BE49-F238E27FC236}">
                <a16:creationId xmlns:a16="http://schemas.microsoft.com/office/drawing/2014/main" id="{20332E65-7CC9-4724-868C-4C59440BB5CD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43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29551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7B9B35E-AA80-4974-B574-BA7D4C21E5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Что такое орфоэпия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9B09BFC-8A0B-4995-BAC1-EA61C4D106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0" i="0" dirty="0">
                <a:solidFill>
                  <a:srgbClr val="333333"/>
                </a:solidFill>
                <a:effectLst/>
                <a:latin typeface="verdana" panose="020B0604030504040204" pitchFamily="34" charset="0"/>
              </a:rPr>
              <a:t>Орфоэпия (от греч. </a:t>
            </a:r>
            <a:r>
              <a:rPr lang="ru-RU" b="0" i="1" dirty="0" err="1">
                <a:solidFill>
                  <a:srgbClr val="333333"/>
                </a:solidFill>
                <a:effectLst/>
                <a:latin typeface="verdana" panose="020B0604030504040204" pitchFamily="34" charset="0"/>
              </a:rPr>
              <a:t>orthos</a:t>
            </a:r>
            <a:r>
              <a:rPr lang="ru-RU" b="0" i="0" dirty="0">
                <a:solidFill>
                  <a:srgbClr val="333333"/>
                </a:solidFill>
                <a:effectLst/>
                <a:latin typeface="verdana" panose="020B0604030504040204" pitchFamily="34" charset="0"/>
              </a:rPr>
              <a:t> — «правильный» и </a:t>
            </a:r>
            <a:r>
              <a:rPr lang="ru-RU" b="0" i="1" dirty="0" err="1">
                <a:solidFill>
                  <a:srgbClr val="333333"/>
                </a:solidFill>
                <a:effectLst/>
                <a:latin typeface="verdana" panose="020B0604030504040204" pitchFamily="34" charset="0"/>
              </a:rPr>
              <a:t>epos</a:t>
            </a:r>
            <a:r>
              <a:rPr lang="ru-RU" b="0" i="0" dirty="0">
                <a:solidFill>
                  <a:srgbClr val="333333"/>
                </a:solidFill>
                <a:effectLst/>
                <a:latin typeface="verdana" panose="020B0604030504040204" pitchFamily="34" charset="0"/>
              </a:rPr>
              <a:t> —«речь») — это исторически сложившиеся нормы русского литературного произношения отдельных звуков и звукосочетаний в потоке устной речи.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254980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C2AF67-7199-4636-A38C-466C6CBB5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237" y="-143923"/>
            <a:ext cx="10515600" cy="1325563"/>
          </a:xfrm>
        </p:spPr>
        <p:txBody>
          <a:bodyPr/>
          <a:lstStyle/>
          <a:p>
            <a:pPr algn="ctr"/>
            <a:r>
              <a:rPr lang="ru-RU" dirty="0"/>
              <a:t>Стили произношения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FAF57A2-C209-4B97-AF36-10772CDD5E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988" y="942680"/>
            <a:ext cx="12126012" cy="59153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0" i="0" dirty="0">
                <a:solidFill>
                  <a:srgbClr val="000000"/>
                </a:solidFill>
                <a:effectLst/>
                <a:latin typeface="Circe"/>
              </a:rPr>
              <a:t>Всего в русском языке выделяют три стиля произношения: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b="0" i="0" dirty="0">
                <a:solidFill>
                  <a:srgbClr val="000000"/>
                </a:solidFill>
                <a:effectLst/>
                <a:latin typeface="Circe"/>
              </a:rPr>
              <a:t> литературный,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b="0" i="0" dirty="0">
                <a:solidFill>
                  <a:srgbClr val="000000"/>
                </a:solidFill>
                <a:effectLst/>
                <a:latin typeface="Circe"/>
              </a:rPr>
              <a:t>книжный,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b="0" i="0" dirty="0">
                <a:solidFill>
                  <a:srgbClr val="000000"/>
                </a:solidFill>
                <a:effectLst/>
                <a:latin typeface="Circe"/>
              </a:rPr>
              <a:t>разговорно-просторечный.</a:t>
            </a:r>
          </a:p>
          <a:p>
            <a:pPr marL="0" indent="0">
              <a:buNone/>
            </a:pPr>
            <a:r>
              <a:rPr lang="ru-RU" b="0" i="0" dirty="0">
                <a:solidFill>
                  <a:srgbClr val="000000"/>
                </a:solidFill>
                <a:effectLst/>
                <a:latin typeface="Circe"/>
              </a:rPr>
              <a:t>Литературным стилем, чаще всего, владеют образованные люди, знающие правила произношения русского языка. </a:t>
            </a:r>
          </a:p>
          <a:p>
            <a:pPr marL="0" indent="0">
              <a:buNone/>
            </a:pPr>
            <a:r>
              <a:rPr lang="ru-RU" b="0" i="0" dirty="0">
                <a:solidFill>
                  <a:srgbClr val="000000"/>
                </a:solidFill>
                <a:effectLst/>
                <a:latin typeface="Circe"/>
              </a:rPr>
              <a:t>Книжный стиль отличается четким произношением всех звуков и реплик. Чаще всего его используют для выступлений в кругах ученых. </a:t>
            </a:r>
          </a:p>
          <a:p>
            <a:pPr marL="0" indent="0">
              <a:buNone/>
            </a:pPr>
            <a:r>
              <a:rPr lang="ru-RU" b="0" i="0" dirty="0">
                <a:solidFill>
                  <a:srgbClr val="000000"/>
                </a:solidFill>
                <a:effectLst/>
                <a:latin typeface="Circe"/>
              </a:rPr>
              <a:t>Для разговорно-просторечного стиля характерно использование лексики, подходящей для общения в неформальной обстановке. Им пользуется большинство людей.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200295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B8A4E27-DCCC-4D92-928C-CF985A5398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811" y="142449"/>
            <a:ext cx="10515600" cy="1077176"/>
          </a:xfrm>
        </p:spPr>
        <p:txBody>
          <a:bodyPr/>
          <a:lstStyle/>
          <a:p>
            <a:pPr algn="ctr"/>
            <a:r>
              <a:rPr lang="ru-RU" dirty="0"/>
              <a:t>Разделы орфоэпии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005961B-582B-4BA7-B2C6-B11A1D9038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027522"/>
            <a:ext cx="12192000" cy="5830478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b="0" i="0" dirty="0">
                <a:solidFill>
                  <a:srgbClr val="000000"/>
                </a:solidFill>
                <a:effectLst/>
                <a:latin typeface="Circe"/>
              </a:rPr>
              <a:t>Для облегчения процесса овладения литературным языком нормы произношения делятся на несколько разделов: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b="0" i="0" dirty="0">
                <a:solidFill>
                  <a:srgbClr val="000000"/>
                </a:solidFill>
                <a:effectLst/>
                <a:latin typeface="Circe"/>
              </a:rPr>
              <a:t> произношение гласных звуков;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b="0" i="0" dirty="0">
                <a:solidFill>
                  <a:srgbClr val="000000"/>
                </a:solidFill>
                <a:effectLst/>
                <a:latin typeface="Circe"/>
              </a:rPr>
              <a:t>произношение согласных звуков;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b="0" i="0" dirty="0">
                <a:solidFill>
                  <a:srgbClr val="000000"/>
                </a:solidFill>
                <a:effectLst/>
                <a:latin typeface="Circe"/>
              </a:rPr>
              <a:t>произношение особых грамматических словоформ;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b="0" i="0" dirty="0">
                <a:solidFill>
                  <a:srgbClr val="000000"/>
                </a:solidFill>
                <a:effectLst/>
                <a:latin typeface="Circe"/>
              </a:rPr>
              <a:t>произношение заимствованных слов. </a:t>
            </a:r>
          </a:p>
          <a:p>
            <a:pPr marL="0" indent="0">
              <a:buNone/>
            </a:pPr>
            <a:r>
              <a:rPr lang="ru-RU" b="0" i="0" dirty="0">
                <a:solidFill>
                  <a:srgbClr val="000000"/>
                </a:solidFill>
                <a:effectLst/>
                <a:latin typeface="Circe"/>
              </a:rPr>
              <a:t>Произносительные нормы зависят от настоящих фонетических законов русского языка, таким образом фонетика и орфоэпия неотделимы друг от друга. Для того, чтобы знать все закономерности фонетики, разбираться в ударении, в изменении ударности при изменении формы слова, необходимо обладать определенными знаниями в этой области. </a:t>
            </a:r>
          </a:p>
          <a:p>
            <a:pPr marL="0" indent="0">
              <a:buNone/>
            </a:pPr>
            <a:endParaRPr lang="ru-RU" dirty="0">
              <a:solidFill>
                <a:srgbClr val="000000"/>
              </a:solidFill>
              <a:latin typeface="Circe"/>
            </a:endParaRPr>
          </a:p>
          <a:p>
            <a:pPr marL="0" indent="0">
              <a:buNone/>
            </a:pPr>
            <a:r>
              <a:rPr lang="ru-RU" b="0" i="0" dirty="0">
                <a:solidFill>
                  <a:srgbClr val="000000"/>
                </a:solidFill>
                <a:effectLst/>
                <a:latin typeface="Circe"/>
              </a:rPr>
              <a:t>Обе науки занимаются изучением звучания речи. Моментом несхожести между фонетикой и орфоэпией является то, что первая допускает вариативность в произношении звуков, а орфоэпия — это наука, определяющая правильный вариант такого произношения в соответствии с нормами.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2218932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1A22F5A-34EC-4CC6-A9B5-1512CB65C6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3932" y="0"/>
            <a:ext cx="10515600" cy="813226"/>
          </a:xfrm>
        </p:spPr>
        <p:txBody>
          <a:bodyPr/>
          <a:lstStyle/>
          <a:p>
            <a:pPr algn="ctr"/>
            <a:r>
              <a:rPr lang="ru-RU" dirty="0"/>
              <a:t>Нормы орфоэпии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0030B6B-17DB-4496-B466-E843A359FE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413" y="813226"/>
            <a:ext cx="12038029" cy="5964646"/>
          </a:xfrm>
        </p:spPr>
        <p:txBody>
          <a:bodyPr/>
          <a:lstStyle/>
          <a:p>
            <a:pPr algn="just">
              <a:buFont typeface="Wingdings" panose="05000000000000000000" pitchFamily="2" charset="2"/>
              <a:buChar char="ü"/>
            </a:pPr>
            <a:r>
              <a:rPr lang="ru-RU" b="0" i="0" dirty="0">
                <a:solidFill>
                  <a:srgbClr val="3C4456"/>
                </a:solidFill>
                <a:effectLst/>
                <a:latin typeface="ProximaNova"/>
              </a:rPr>
              <a:t>Под </a:t>
            </a:r>
            <a:r>
              <a:rPr lang="ru-RU" b="1" i="1" dirty="0">
                <a:solidFill>
                  <a:srgbClr val="3C4456"/>
                </a:solidFill>
                <a:effectLst/>
                <a:latin typeface="ProximaNova"/>
              </a:rPr>
              <a:t>орфоэпической нормой</a:t>
            </a:r>
            <a:r>
              <a:rPr lang="ru-RU" b="0" i="0" dirty="0">
                <a:solidFill>
                  <a:srgbClr val="3C4456"/>
                </a:solidFill>
                <a:effectLst/>
                <a:latin typeface="ProximaNova"/>
              </a:rPr>
              <a:t> обычно понимают возможный или предпочитаемый вариант правильного, образцового произношения и правильной постановки ударения.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b="0" i="0" dirty="0">
                <a:solidFill>
                  <a:srgbClr val="3C4456"/>
                </a:solidFill>
                <a:effectLst/>
                <a:latin typeface="ProximaNova"/>
              </a:rPr>
              <a:t>Нормы русской орфоэпии складывались в течение длительного исторического периода. Русские орфоэпические нормы, в основном, сформировались в первой половине XVIII в. на основе разговорного языка города Москвы.  Русское литературное произношение закрепилось, приобрело характер национальной нормы в первой половине XIХ в.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927800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4A03215-BEA6-409E-8324-5BB85EE401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4055"/>
            <a:ext cx="10515600" cy="586982"/>
          </a:xfrm>
        </p:spPr>
        <p:txBody>
          <a:bodyPr>
            <a:normAutofit/>
          </a:bodyPr>
          <a:lstStyle/>
          <a:p>
            <a:pPr algn="ctr"/>
            <a:r>
              <a:rPr lang="ru-RU" sz="3200" b="1" i="0" dirty="0">
                <a:solidFill>
                  <a:srgbClr val="3C4456"/>
                </a:solidFill>
                <a:effectLst/>
                <a:latin typeface="ProximaNova"/>
              </a:rPr>
              <a:t>Произношение гласных звуков</a:t>
            </a:r>
            <a:endParaRPr lang="ru-RU" sz="6600" b="1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5AAE028-E793-47CA-9D21-76F3B5FCE7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575034"/>
            <a:ext cx="12192000" cy="6282965"/>
          </a:xfrm>
        </p:spPr>
        <p:txBody>
          <a:bodyPr>
            <a:normAutofit/>
          </a:bodyPr>
          <a:lstStyle/>
          <a:p>
            <a:pPr indent="450215" algn="just"/>
            <a:r>
              <a:rPr lang="ru-RU" sz="1800" b="0" i="0" dirty="0">
                <a:solidFill>
                  <a:srgbClr val="3C4456"/>
                </a:solidFill>
                <a:effectLst/>
                <a:latin typeface="ProximaNova"/>
              </a:rPr>
              <a:t>В современном русском литературном языке в безударных слогах гласные подвергаются редукции – качественным и количественным изменениям в результате ослабления артикуляции. </a:t>
            </a:r>
            <a:r>
              <a:rPr lang="ru-RU" sz="1800" b="1" i="0" dirty="0">
                <a:solidFill>
                  <a:srgbClr val="3C4456"/>
                </a:solidFill>
                <a:effectLst/>
                <a:highlight>
                  <a:srgbClr val="FFFF00"/>
                </a:highlight>
                <a:latin typeface="ProximaNova"/>
              </a:rPr>
              <a:t>Качественная</a:t>
            </a:r>
            <a:r>
              <a:rPr lang="ru-RU" sz="1800" b="1" i="0" dirty="0">
                <a:solidFill>
                  <a:srgbClr val="3C4456"/>
                </a:solidFill>
                <a:effectLst/>
                <a:latin typeface="ProximaNova"/>
              </a:rPr>
              <a:t> редукция</a:t>
            </a:r>
            <a:r>
              <a:rPr lang="ru-RU" sz="1800" b="0" i="0" dirty="0">
                <a:solidFill>
                  <a:srgbClr val="3C4456"/>
                </a:solidFill>
                <a:effectLst/>
                <a:latin typeface="ProximaNova"/>
              </a:rPr>
              <a:t> – это изменение звучания гласного с потерей некоторых признаков его тембра, а </a:t>
            </a:r>
            <a:r>
              <a:rPr lang="ru-RU" sz="1800" b="1" i="0" dirty="0">
                <a:solidFill>
                  <a:srgbClr val="3C4456"/>
                </a:solidFill>
                <a:effectLst/>
                <a:highlight>
                  <a:srgbClr val="FFFF00"/>
                </a:highlight>
                <a:latin typeface="ProximaNova"/>
              </a:rPr>
              <a:t>количественная</a:t>
            </a:r>
            <a:r>
              <a:rPr lang="ru-RU" sz="1800" b="0" i="0" dirty="0">
                <a:solidFill>
                  <a:srgbClr val="3C4456"/>
                </a:solidFill>
                <a:effectLst/>
                <a:highlight>
                  <a:srgbClr val="FFFF00"/>
                </a:highlight>
                <a:latin typeface="ProximaNova"/>
              </a:rPr>
              <a:t> </a:t>
            </a:r>
            <a:r>
              <a:rPr lang="ru-RU" sz="1800" b="0" i="0" dirty="0">
                <a:solidFill>
                  <a:srgbClr val="3C4456"/>
                </a:solidFill>
                <a:effectLst/>
                <a:latin typeface="ProximaNova"/>
              </a:rPr>
              <a:t>– уменьшение его долготы и силы. Данные изменения касаются звуков, которые обозначаются буквами </a:t>
            </a:r>
            <a:r>
              <a:rPr lang="ru-RU" sz="1800" b="0" i="1" dirty="0">
                <a:solidFill>
                  <a:srgbClr val="3C4456"/>
                </a:solidFill>
                <a:effectLst/>
                <a:latin typeface="ProximaNova"/>
              </a:rPr>
              <a:t>о, а, е, я.</a:t>
            </a:r>
            <a:r>
              <a:rPr lang="ru-RU" sz="1800" b="0" i="0" dirty="0">
                <a:solidFill>
                  <a:srgbClr val="3C4456"/>
                </a:solidFill>
                <a:effectLst/>
                <a:latin typeface="ProximaNova"/>
              </a:rPr>
              <a:t> Качество безударного звука зависит от того, в каком слоге он находится.</a:t>
            </a:r>
            <a:endParaRPr lang="ru-RU" b="0" i="0" dirty="0">
              <a:solidFill>
                <a:srgbClr val="3C4456"/>
              </a:solidFill>
              <a:effectLst/>
              <a:latin typeface="ProximaNova"/>
            </a:endParaRPr>
          </a:p>
          <a:p>
            <a:pPr indent="450215" algn="just"/>
            <a:r>
              <a:rPr lang="ru-RU" sz="1800" b="0" i="0" dirty="0">
                <a:solidFill>
                  <a:srgbClr val="3C4456"/>
                </a:solidFill>
                <a:effectLst/>
                <a:latin typeface="ProximaNova"/>
              </a:rPr>
              <a:t>В первом предударном слоге на месте букв </a:t>
            </a:r>
            <a:r>
              <a:rPr lang="ru-RU" sz="1800" b="0" i="1" dirty="0">
                <a:solidFill>
                  <a:srgbClr val="3C4456"/>
                </a:solidFill>
                <a:effectLst/>
                <a:latin typeface="ProximaNova"/>
              </a:rPr>
              <a:t>о, а</a:t>
            </a:r>
            <a:r>
              <a:rPr lang="ru-RU" sz="1800" b="0" i="0" dirty="0">
                <a:solidFill>
                  <a:srgbClr val="3C4456"/>
                </a:solidFill>
                <a:effectLst/>
                <a:latin typeface="ProximaNova"/>
              </a:rPr>
              <a:t> произносится менее отчётливый, чем под ударением, звук [а]: т[а]вар, б[а]тон. Такое произношение называется </a:t>
            </a:r>
            <a:r>
              <a:rPr lang="ru-RU" sz="1800" b="0" i="1" dirty="0">
                <a:solidFill>
                  <a:srgbClr val="3C4456"/>
                </a:solidFill>
                <a:effectLst/>
                <a:latin typeface="ProximaNova"/>
              </a:rPr>
              <a:t>аканьем</a:t>
            </a:r>
            <a:r>
              <a:rPr lang="ru-RU" sz="1800" b="0" i="0" dirty="0">
                <a:solidFill>
                  <a:srgbClr val="3C4456"/>
                </a:solidFill>
                <a:effectLst/>
                <a:latin typeface="ProximaNova"/>
              </a:rPr>
              <a:t>.</a:t>
            </a:r>
            <a:endParaRPr lang="ru-RU" b="0" i="0" dirty="0">
              <a:solidFill>
                <a:srgbClr val="3C4456"/>
              </a:solidFill>
              <a:effectLst/>
              <a:latin typeface="ProximaNova"/>
            </a:endParaRPr>
          </a:p>
          <a:p>
            <a:pPr indent="450215" algn="just"/>
            <a:r>
              <a:rPr lang="ru-RU" sz="1800" b="0" i="0" dirty="0">
                <a:solidFill>
                  <a:srgbClr val="3C4456"/>
                </a:solidFill>
                <a:effectLst/>
                <a:latin typeface="ProximaNova"/>
              </a:rPr>
              <a:t>На месте букв </a:t>
            </a:r>
            <a:r>
              <a:rPr lang="ru-RU" sz="1800" b="0" i="1" dirty="0">
                <a:solidFill>
                  <a:srgbClr val="3C4456"/>
                </a:solidFill>
                <a:effectLst/>
                <a:latin typeface="ProximaNova"/>
              </a:rPr>
              <a:t>е, я</a:t>
            </a:r>
            <a:r>
              <a:rPr lang="ru-RU" sz="1800" b="0" i="0" dirty="0">
                <a:solidFill>
                  <a:srgbClr val="3C4456"/>
                </a:solidFill>
                <a:effectLst/>
                <a:latin typeface="ProximaNova"/>
              </a:rPr>
              <a:t> в первом предударном слоге произносится звук [</a:t>
            </a:r>
            <a:r>
              <a:rPr lang="ru-RU" sz="1800" b="0" i="0" dirty="0" err="1">
                <a:solidFill>
                  <a:srgbClr val="3C4456"/>
                </a:solidFill>
                <a:effectLst/>
                <a:latin typeface="ProximaNova"/>
              </a:rPr>
              <a:t>и</a:t>
            </a:r>
            <a:r>
              <a:rPr lang="ru-RU" sz="1800" b="0" i="0" baseline="30000" dirty="0" err="1">
                <a:solidFill>
                  <a:srgbClr val="3C4456"/>
                </a:solidFill>
                <a:effectLst/>
                <a:latin typeface="ProximaNova"/>
              </a:rPr>
              <a:t>э</a:t>
            </a:r>
            <a:r>
              <a:rPr lang="ru-RU" sz="1800" b="0" i="0" dirty="0">
                <a:solidFill>
                  <a:srgbClr val="3C4456"/>
                </a:solidFill>
                <a:effectLst/>
                <a:latin typeface="ProximaNova"/>
              </a:rPr>
              <a:t>]: т[</a:t>
            </a:r>
            <a:r>
              <a:rPr lang="ru-RU" sz="1800" b="0" i="0" dirty="0" err="1">
                <a:solidFill>
                  <a:srgbClr val="3C4456"/>
                </a:solidFill>
                <a:effectLst/>
                <a:latin typeface="ProximaNova"/>
              </a:rPr>
              <a:t>и</a:t>
            </a:r>
            <a:r>
              <a:rPr lang="ru-RU" sz="1800" b="0" i="0" baseline="30000" dirty="0" err="1">
                <a:solidFill>
                  <a:srgbClr val="3C4456"/>
                </a:solidFill>
                <a:effectLst/>
                <a:latin typeface="ProximaNova"/>
              </a:rPr>
              <a:t>э</a:t>
            </a:r>
            <a:r>
              <a:rPr lang="ru-RU" sz="1800" b="0" i="0" dirty="0">
                <a:solidFill>
                  <a:srgbClr val="3C4456"/>
                </a:solidFill>
                <a:effectLst/>
                <a:latin typeface="ProximaNova"/>
              </a:rPr>
              <a:t>]</a:t>
            </a:r>
            <a:r>
              <a:rPr lang="ru-RU" sz="1800" b="0" i="0" dirty="0" err="1">
                <a:solidFill>
                  <a:srgbClr val="3C4456"/>
                </a:solidFill>
                <a:effectLst/>
                <a:latin typeface="ProximaNova"/>
              </a:rPr>
              <a:t>рять</a:t>
            </a:r>
            <a:r>
              <a:rPr lang="ru-RU" sz="1800" b="0" i="0" dirty="0">
                <a:solidFill>
                  <a:srgbClr val="3C4456"/>
                </a:solidFill>
                <a:effectLst/>
                <a:latin typeface="ProximaNova"/>
              </a:rPr>
              <a:t>, т[</a:t>
            </a:r>
            <a:r>
              <a:rPr lang="ru-RU" sz="1800" b="0" i="0" dirty="0" err="1">
                <a:solidFill>
                  <a:srgbClr val="3C4456"/>
                </a:solidFill>
                <a:effectLst/>
                <a:latin typeface="ProximaNova"/>
              </a:rPr>
              <a:t>и</a:t>
            </a:r>
            <a:r>
              <a:rPr lang="ru-RU" sz="1800" b="0" i="0" baseline="30000" dirty="0" err="1">
                <a:solidFill>
                  <a:srgbClr val="3C4456"/>
                </a:solidFill>
                <a:effectLst/>
                <a:latin typeface="ProximaNova"/>
              </a:rPr>
              <a:t>э</a:t>
            </a:r>
            <a:r>
              <a:rPr lang="ru-RU" sz="1800" b="0" i="0" dirty="0">
                <a:solidFill>
                  <a:srgbClr val="3C4456"/>
                </a:solidFill>
                <a:effectLst/>
                <a:latin typeface="ProximaNova"/>
              </a:rPr>
              <a:t>]</a:t>
            </a:r>
            <a:r>
              <a:rPr lang="ru-RU" sz="1800" b="0" i="0" dirty="0" err="1">
                <a:solidFill>
                  <a:srgbClr val="3C4456"/>
                </a:solidFill>
                <a:effectLst/>
                <a:latin typeface="ProximaNova"/>
              </a:rPr>
              <a:t>нуться</a:t>
            </a:r>
            <a:r>
              <a:rPr lang="ru-RU" sz="1800" b="0" i="0" dirty="0">
                <a:solidFill>
                  <a:srgbClr val="3C4456"/>
                </a:solidFill>
                <a:effectLst/>
                <a:latin typeface="ProximaNova"/>
              </a:rPr>
              <a:t>. Подобное произношение учёные называют </a:t>
            </a:r>
            <a:r>
              <a:rPr lang="ru-RU" sz="1800" b="0" i="1" dirty="0">
                <a:solidFill>
                  <a:srgbClr val="3C4456"/>
                </a:solidFill>
                <a:effectLst/>
                <a:latin typeface="ProximaNova"/>
              </a:rPr>
              <a:t>иканьем</a:t>
            </a:r>
            <a:r>
              <a:rPr lang="ru-RU" sz="1800" b="0" i="0" dirty="0">
                <a:solidFill>
                  <a:srgbClr val="3C4456"/>
                </a:solidFill>
                <a:effectLst/>
                <a:latin typeface="ProximaNova"/>
              </a:rPr>
              <a:t>.</a:t>
            </a:r>
            <a:endParaRPr lang="ru-RU" b="0" i="0" dirty="0">
              <a:solidFill>
                <a:srgbClr val="3C4456"/>
              </a:solidFill>
              <a:effectLst/>
              <a:latin typeface="ProximaNova"/>
            </a:endParaRPr>
          </a:p>
          <a:p>
            <a:pPr indent="450215" algn="just"/>
            <a:r>
              <a:rPr lang="ru-RU" sz="1800" b="0" i="0" dirty="0">
                <a:solidFill>
                  <a:srgbClr val="3C4456"/>
                </a:solidFill>
                <a:effectLst/>
                <a:latin typeface="ProximaNova"/>
              </a:rPr>
              <a:t>В остальных безударных слогах (т. е. кроме первого предударного) после твёрдых согласных произносится очень слабый звук [ъ], похожий на [ы]: </a:t>
            </a:r>
            <a:r>
              <a:rPr lang="ru-RU" sz="1800" b="0" i="0" dirty="0" err="1">
                <a:solidFill>
                  <a:srgbClr val="3C4456"/>
                </a:solidFill>
                <a:effectLst/>
                <a:latin typeface="ProximaNova"/>
              </a:rPr>
              <a:t>ло</a:t>
            </a:r>
            <a:r>
              <a:rPr lang="ru-RU" sz="1800" b="0" i="0" dirty="0">
                <a:solidFill>
                  <a:srgbClr val="3C4456"/>
                </a:solidFill>
                <a:effectLst/>
                <a:latin typeface="ProximaNova"/>
              </a:rPr>
              <a:t>[</a:t>
            </a:r>
            <a:r>
              <a:rPr lang="ru-RU" sz="1800" b="0" i="0" dirty="0" err="1">
                <a:solidFill>
                  <a:srgbClr val="3C4456"/>
                </a:solidFill>
                <a:effectLst/>
                <a:latin typeface="ProximaNova"/>
              </a:rPr>
              <a:t>шъ</a:t>
            </a:r>
            <a:r>
              <a:rPr lang="ru-RU" sz="1800" b="0" i="0" dirty="0">
                <a:solidFill>
                  <a:srgbClr val="3C4456"/>
                </a:solidFill>
                <a:effectLst/>
                <a:latin typeface="ProximaNova"/>
              </a:rPr>
              <a:t>]</a:t>
            </a:r>
            <a:r>
              <a:rPr lang="ru-RU" sz="1800" b="0" i="0" dirty="0" err="1">
                <a:solidFill>
                  <a:srgbClr val="3C4456"/>
                </a:solidFill>
                <a:effectLst/>
                <a:latin typeface="ProximaNova"/>
              </a:rPr>
              <a:t>дь</a:t>
            </a:r>
            <a:r>
              <a:rPr lang="ru-RU" sz="1800" b="0" i="0" dirty="0">
                <a:solidFill>
                  <a:srgbClr val="3C4456"/>
                </a:solidFill>
                <a:effectLst/>
                <a:latin typeface="ProximaNova"/>
              </a:rPr>
              <a:t>, [</a:t>
            </a:r>
            <a:r>
              <a:rPr lang="ru-RU" sz="1800" b="0" i="0" dirty="0" err="1">
                <a:solidFill>
                  <a:srgbClr val="3C4456"/>
                </a:solidFill>
                <a:effectLst/>
                <a:latin typeface="ProximaNova"/>
              </a:rPr>
              <a:t>къ</a:t>
            </a:r>
            <a:r>
              <a:rPr lang="ru-RU" sz="1800" b="0" i="0" dirty="0">
                <a:solidFill>
                  <a:srgbClr val="3C4456"/>
                </a:solidFill>
                <a:effectLst/>
                <a:latin typeface="ProximaNova"/>
              </a:rPr>
              <a:t>]</a:t>
            </a:r>
            <a:r>
              <a:rPr lang="ru-RU" sz="1800" b="0" i="0" dirty="0" err="1">
                <a:solidFill>
                  <a:srgbClr val="3C4456"/>
                </a:solidFill>
                <a:effectLst/>
                <a:latin typeface="ProximaNova"/>
              </a:rPr>
              <a:t>мандир</a:t>
            </a:r>
            <a:r>
              <a:rPr lang="ru-RU" sz="1800" b="0" i="0" dirty="0">
                <a:solidFill>
                  <a:srgbClr val="3C4456"/>
                </a:solidFill>
                <a:effectLst/>
                <a:latin typeface="ProximaNova"/>
              </a:rPr>
              <a:t>, а после мягких согласных – очень слабый звук [ь], похожий на [и]: Ка[</a:t>
            </a:r>
            <a:r>
              <a:rPr lang="ru-RU" sz="1800" b="0" i="0" dirty="0" err="1">
                <a:solidFill>
                  <a:srgbClr val="3C4456"/>
                </a:solidFill>
                <a:effectLst/>
                <a:latin typeface="ProximaNova"/>
              </a:rPr>
              <a:t>т’ь</a:t>
            </a:r>
            <a:r>
              <a:rPr lang="ru-RU" sz="1800" b="0" i="0" dirty="0">
                <a:solidFill>
                  <a:srgbClr val="3C4456"/>
                </a:solidFill>
                <a:effectLst/>
                <a:latin typeface="ProximaNova"/>
              </a:rPr>
              <a:t>], [</a:t>
            </a:r>
            <a:r>
              <a:rPr lang="ru-RU" sz="1800" b="0" i="0" dirty="0" err="1">
                <a:solidFill>
                  <a:srgbClr val="3C4456"/>
                </a:solidFill>
                <a:effectLst/>
                <a:latin typeface="ProximaNova"/>
              </a:rPr>
              <a:t>т’ь</a:t>
            </a:r>
            <a:r>
              <a:rPr lang="ru-RU" sz="1800" b="0" i="0" dirty="0">
                <a:solidFill>
                  <a:srgbClr val="3C4456"/>
                </a:solidFill>
                <a:effectLst/>
                <a:latin typeface="ProximaNova"/>
              </a:rPr>
              <a:t>]</a:t>
            </a:r>
            <a:r>
              <a:rPr lang="ru-RU" sz="1800" b="0" i="0" dirty="0" err="1">
                <a:solidFill>
                  <a:srgbClr val="3C4456"/>
                </a:solidFill>
                <a:effectLst/>
                <a:latin typeface="ProximaNova"/>
              </a:rPr>
              <a:t>ремок</a:t>
            </a:r>
            <a:r>
              <a:rPr lang="ru-RU" sz="1800" b="0" i="0" dirty="0">
                <a:solidFill>
                  <a:srgbClr val="3C4456"/>
                </a:solidFill>
                <a:effectLst/>
                <a:latin typeface="ProximaNova"/>
              </a:rPr>
              <a:t>.</a:t>
            </a:r>
            <a:endParaRPr lang="ru-RU" b="0" i="0" dirty="0">
              <a:solidFill>
                <a:srgbClr val="3C4456"/>
              </a:solidFill>
              <a:effectLst/>
              <a:latin typeface="ProximaNova"/>
            </a:endParaRPr>
          </a:p>
          <a:p>
            <a:pPr indent="450215" algn="just"/>
            <a:r>
              <a:rPr lang="ru-RU" sz="1800" b="0" i="0" dirty="0">
                <a:solidFill>
                  <a:srgbClr val="3C4456"/>
                </a:solidFill>
                <a:effectLst/>
                <a:latin typeface="ProximaNova"/>
              </a:rPr>
              <a:t>Звуки [о] и [э] после [ж], [ш], [ц] в первом предударном слоге произносятся как звук средний между [ы] и [э]: </a:t>
            </a:r>
            <a:r>
              <a:rPr lang="ru-RU" sz="1800" b="0" i="1" dirty="0">
                <a:solidFill>
                  <a:srgbClr val="3C4456"/>
                </a:solidFill>
                <a:effectLst/>
                <a:latin typeface="ProximaNova"/>
              </a:rPr>
              <a:t>желток, шестой, </a:t>
            </a:r>
            <a:r>
              <a:rPr lang="ru-RU" sz="1800" b="0" i="1" dirty="0" err="1">
                <a:solidFill>
                  <a:srgbClr val="3C4456"/>
                </a:solidFill>
                <a:effectLst/>
                <a:latin typeface="ProximaNova"/>
              </a:rPr>
              <a:t>цеха</a:t>
            </a:r>
            <a:r>
              <a:rPr lang="ru-RU" sz="1800" b="0" i="0" dirty="0" err="1">
                <a:solidFill>
                  <a:srgbClr val="3C4456"/>
                </a:solidFill>
                <a:effectLst/>
                <a:latin typeface="ProximaNova"/>
              </a:rPr>
              <a:t>.Такое</a:t>
            </a:r>
            <a:r>
              <a:rPr lang="ru-RU" sz="1800" b="0" i="0" dirty="0">
                <a:solidFill>
                  <a:srgbClr val="3C4456"/>
                </a:solidFill>
                <a:effectLst/>
                <a:latin typeface="ProximaNova"/>
              </a:rPr>
              <a:t> произношение свойственно звуку, следующему за [ж] и [ш] в словах: </a:t>
            </a:r>
            <a:r>
              <a:rPr lang="ru-RU" sz="1800" b="0" i="1" dirty="0">
                <a:solidFill>
                  <a:srgbClr val="3C4456"/>
                </a:solidFill>
                <a:effectLst/>
                <a:latin typeface="ProximaNova"/>
              </a:rPr>
              <a:t>лошадей, к сожалению</a:t>
            </a:r>
            <a:r>
              <a:rPr lang="ru-RU" sz="1800" b="0" i="0" dirty="0">
                <a:solidFill>
                  <a:srgbClr val="3C4456"/>
                </a:solidFill>
                <a:effectLst/>
                <a:latin typeface="ProximaNova"/>
              </a:rPr>
              <a:t>, </a:t>
            </a:r>
            <a:r>
              <a:rPr lang="ru-RU" sz="1800" b="0" i="1" dirty="0" err="1">
                <a:solidFill>
                  <a:srgbClr val="3C4456"/>
                </a:solidFill>
                <a:effectLst/>
                <a:latin typeface="ProximaNova"/>
              </a:rPr>
              <a:t>жакет.</a:t>
            </a:r>
            <a:r>
              <a:rPr lang="ru-RU" sz="1800" b="0" i="0" dirty="0" err="1">
                <a:solidFill>
                  <a:srgbClr val="3C4456"/>
                </a:solidFill>
                <a:effectLst/>
                <a:latin typeface="ProximaNova"/>
              </a:rPr>
              <a:t>В</a:t>
            </a:r>
            <a:r>
              <a:rPr lang="ru-RU" sz="1800" b="0" i="0" dirty="0">
                <a:solidFill>
                  <a:srgbClr val="3C4456"/>
                </a:solidFill>
                <a:effectLst/>
                <a:latin typeface="ProximaNova"/>
              </a:rPr>
              <a:t> других словах после [ж] и [ш] можно услышать чаще [а]: </a:t>
            </a:r>
            <a:r>
              <a:rPr lang="ru-RU" sz="1800" b="0" i="1" dirty="0" err="1">
                <a:solidFill>
                  <a:srgbClr val="3C4456"/>
                </a:solidFill>
                <a:effectLst/>
                <a:latin typeface="ProximaNova"/>
              </a:rPr>
              <a:t>жалеть,жасмин</a:t>
            </a:r>
            <a:r>
              <a:rPr lang="ru-RU" sz="1800" b="0" i="1" dirty="0">
                <a:solidFill>
                  <a:srgbClr val="3C4456"/>
                </a:solidFill>
                <a:effectLst/>
                <a:latin typeface="ProximaNova"/>
              </a:rPr>
              <a:t>, шары, шаги</a:t>
            </a:r>
            <a:r>
              <a:rPr lang="ru-RU" sz="1800" b="0" i="0" dirty="0">
                <a:solidFill>
                  <a:srgbClr val="3C4456"/>
                </a:solidFill>
                <a:effectLst/>
                <a:latin typeface="ProximaNova"/>
              </a:rPr>
              <a:t>.</a:t>
            </a:r>
            <a:endParaRPr lang="ru-RU" b="0" i="0" dirty="0">
              <a:solidFill>
                <a:srgbClr val="3C4456"/>
              </a:solidFill>
              <a:effectLst/>
              <a:latin typeface="ProximaNova"/>
            </a:endParaRPr>
          </a:p>
          <a:p>
            <a:pPr indent="450215" algn="just"/>
            <a:r>
              <a:rPr lang="ru-RU" sz="1800" b="0" i="0" dirty="0">
                <a:solidFill>
                  <a:srgbClr val="3C4456"/>
                </a:solidFill>
                <a:effectLst/>
                <a:latin typeface="ProximaNova"/>
              </a:rPr>
              <a:t>Звуки [и], [ы], [у] различаются довольно отчётливо и в безударных слогах: </a:t>
            </a:r>
            <a:r>
              <a:rPr lang="ru-RU" sz="1800" b="0" i="0" dirty="0" err="1">
                <a:solidFill>
                  <a:srgbClr val="3C4456"/>
                </a:solidFill>
                <a:effectLst/>
                <a:latin typeface="ProximaNova"/>
              </a:rPr>
              <a:t>пр</a:t>
            </a:r>
            <a:r>
              <a:rPr lang="ru-RU" sz="1800" b="0" i="0" dirty="0">
                <a:solidFill>
                  <a:srgbClr val="3C4456"/>
                </a:solidFill>
                <a:effectLst/>
                <a:latin typeface="ProximaNova"/>
              </a:rPr>
              <a:t>[и]горок, п[ы]</a:t>
            </a:r>
            <a:r>
              <a:rPr lang="ru-RU" sz="1800" b="0" i="0" dirty="0" err="1">
                <a:solidFill>
                  <a:srgbClr val="3C4456"/>
                </a:solidFill>
                <a:effectLst/>
                <a:latin typeface="ProximaNova"/>
              </a:rPr>
              <a:t>лесос</a:t>
            </a:r>
            <a:r>
              <a:rPr lang="ru-RU" sz="1800" b="0" i="0" dirty="0">
                <a:solidFill>
                  <a:srgbClr val="3C4456"/>
                </a:solidFill>
                <a:effectLst/>
                <a:latin typeface="ProximaNova"/>
              </a:rPr>
              <a:t>, </a:t>
            </a:r>
            <a:r>
              <a:rPr lang="ru-RU" sz="1800" b="0" i="0" dirty="0" err="1">
                <a:solidFill>
                  <a:srgbClr val="3C4456"/>
                </a:solidFill>
                <a:effectLst/>
                <a:latin typeface="ProximaNova"/>
              </a:rPr>
              <a:t>выкин</a:t>
            </a:r>
            <a:r>
              <a:rPr lang="ru-RU" sz="1800" b="0" i="0" dirty="0">
                <a:solidFill>
                  <a:srgbClr val="3C4456"/>
                </a:solidFill>
                <a:effectLst/>
                <a:latin typeface="ProximaNova"/>
              </a:rPr>
              <a:t>[у]</a:t>
            </a:r>
            <a:r>
              <a:rPr lang="ru-RU" sz="1800" b="0" i="0" dirty="0" err="1">
                <a:solidFill>
                  <a:srgbClr val="3C4456"/>
                </a:solidFill>
                <a:effectLst/>
                <a:latin typeface="ProximaNova"/>
              </a:rPr>
              <a:t>ть</a:t>
            </a:r>
            <a:r>
              <a:rPr lang="ru-RU" sz="1800" b="0" i="0" dirty="0">
                <a:solidFill>
                  <a:srgbClr val="3C4456"/>
                </a:solidFill>
                <a:effectLst/>
                <a:latin typeface="ProximaNova"/>
              </a:rPr>
              <a:t>.</a:t>
            </a:r>
            <a:endParaRPr lang="ru-RU" b="0" i="0" dirty="0">
              <a:solidFill>
                <a:srgbClr val="3C4456"/>
              </a:solidFill>
              <a:effectLst/>
              <a:latin typeface="ProximaNova"/>
            </a:endParaRPr>
          </a:p>
          <a:p>
            <a:pPr indent="450215" algn="just"/>
            <a:r>
              <a:rPr lang="ru-RU" sz="1800" b="0" i="0" dirty="0">
                <a:solidFill>
                  <a:srgbClr val="3C4456"/>
                </a:solidFill>
                <a:effectLst/>
                <a:latin typeface="ProximaNova"/>
              </a:rPr>
              <a:t>После твёрдых согласных звук [и] произносится как [ы]: поехал в Италию (ср.: сказал Виталию) – в[ы]талию; под ивой – под [ы]вой.  </a:t>
            </a:r>
            <a:endParaRPr lang="ru-RU" b="0" i="0" dirty="0">
              <a:solidFill>
                <a:srgbClr val="3C4456"/>
              </a:solidFill>
              <a:effectLst/>
              <a:latin typeface="ProximaNova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093581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A61AF31-0D43-4BFC-B237-CB083548C7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586982"/>
          </a:xfrm>
        </p:spPr>
        <p:txBody>
          <a:bodyPr>
            <a:normAutofit/>
          </a:bodyPr>
          <a:lstStyle/>
          <a:p>
            <a:pPr algn="ctr"/>
            <a:r>
              <a:rPr lang="ru-RU" sz="2800" b="1" i="0" dirty="0">
                <a:solidFill>
                  <a:srgbClr val="3C4456"/>
                </a:solidFill>
                <a:effectLst/>
                <a:latin typeface="ProximaNova"/>
              </a:rPr>
              <a:t>Произношение согласных звуков</a:t>
            </a:r>
            <a:r>
              <a:rPr lang="ru-RU" sz="2800" b="1" i="1" dirty="0">
                <a:solidFill>
                  <a:srgbClr val="3C4456"/>
                </a:solidFill>
                <a:effectLst/>
                <a:latin typeface="ProximaNova"/>
              </a:rPr>
              <a:t> </a:t>
            </a:r>
            <a:endParaRPr lang="ru-RU" sz="60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144D3C1-89BA-4579-A4EA-FE463DEA60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586982"/>
            <a:ext cx="12192000" cy="6360573"/>
          </a:xfrm>
        </p:spPr>
        <p:txBody>
          <a:bodyPr>
            <a:normAutofit fontScale="77500" lnSpcReduction="20000"/>
          </a:bodyPr>
          <a:lstStyle/>
          <a:p>
            <a:pPr indent="0" algn="just">
              <a:buNone/>
            </a:pPr>
            <a:r>
              <a:rPr lang="ru-RU" sz="1800" b="0" i="0" dirty="0">
                <a:solidFill>
                  <a:srgbClr val="3C4456"/>
                </a:solidFill>
                <a:effectLst/>
                <a:latin typeface="ProximaNova"/>
              </a:rPr>
              <a:t>1. В  конце слов и в их середине перед глухими согласными звонкие согласные, кроме [р], [л], [м], [н], [р’], [л’], [м’], [н’], оглушаются: </a:t>
            </a:r>
            <a:r>
              <a:rPr lang="ru-RU" sz="1800" b="0" i="0" dirty="0" err="1">
                <a:solidFill>
                  <a:srgbClr val="3C4456"/>
                </a:solidFill>
                <a:effectLst/>
                <a:latin typeface="ProximaNova"/>
              </a:rPr>
              <a:t>ястре</a:t>
            </a:r>
            <a:r>
              <a:rPr lang="ru-RU" sz="1800" b="0" i="0" dirty="0">
                <a:solidFill>
                  <a:srgbClr val="3C4456"/>
                </a:solidFill>
                <a:effectLst/>
                <a:latin typeface="ProximaNova"/>
              </a:rPr>
              <a:t>[п], </a:t>
            </a:r>
            <a:r>
              <a:rPr lang="ru-RU" sz="1800" b="0" i="0" dirty="0" err="1">
                <a:solidFill>
                  <a:srgbClr val="3C4456"/>
                </a:solidFill>
                <a:effectLst/>
                <a:latin typeface="ProximaNova"/>
              </a:rPr>
              <a:t>разбе</a:t>
            </a:r>
            <a:r>
              <a:rPr lang="ru-RU" sz="1800" b="0" i="0" dirty="0">
                <a:solidFill>
                  <a:srgbClr val="3C4456"/>
                </a:solidFill>
                <a:effectLst/>
                <a:latin typeface="ProximaNova"/>
              </a:rPr>
              <a:t>[к], </a:t>
            </a:r>
            <a:r>
              <a:rPr lang="ru-RU" sz="1800" b="0" i="0" dirty="0" err="1">
                <a:solidFill>
                  <a:srgbClr val="3C4456"/>
                </a:solidFill>
                <a:effectLst/>
                <a:latin typeface="ProximaNova"/>
              </a:rPr>
              <a:t>тра</a:t>
            </a:r>
            <a:r>
              <a:rPr lang="ru-RU" sz="1800" b="0" i="0" dirty="0">
                <a:solidFill>
                  <a:srgbClr val="3C4456"/>
                </a:solidFill>
                <a:effectLst/>
                <a:latin typeface="ProximaNova"/>
              </a:rPr>
              <a:t>[ф]ка, тру[п]ка. На месте глухих согласных перед звонкими, кроме[в], произносятся соответствующие звуки [з]бежать, о[д]бросить, во[г]зал.</a:t>
            </a:r>
            <a:endParaRPr lang="ru-RU" b="0" i="0" dirty="0">
              <a:solidFill>
                <a:srgbClr val="3C4456"/>
              </a:solidFill>
              <a:effectLst/>
              <a:latin typeface="ProximaNova"/>
            </a:endParaRPr>
          </a:p>
          <a:p>
            <a:pPr indent="0" algn="just">
              <a:buNone/>
            </a:pPr>
            <a:r>
              <a:rPr lang="ru-RU" sz="1800" b="0" i="0" dirty="0">
                <a:solidFill>
                  <a:srgbClr val="3C4456"/>
                </a:solidFill>
                <a:effectLst/>
                <a:latin typeface="ProximaNova"/>
              </a:rPr>
              <a:t>2. Все согласные, кроме всегда твёрдых, перед гласными [э], [и] становятся мягкими: в окне [</a:t>
            </a:r>
            <a:r>
              <a:rPr lang="ru-RU" sz="1800" b="0" i="0" dirty="0" err="1">
                <a:solidFill>
                  <a:srgbClr val="3C4456"/>
                </a:solidFill>
                <a:effectLst/>
                <a:latin typeface="ProximaNova"/>
              </a:rPr>
              <a:t>вакн’э</a:t>
            </a:r>
            <a:r>
              <a:rPr lang="ru-RU" sz="1800" b="0" i="0" dirty="0">
                <a:solidFill>
                  <a:srgbClr val="3C4456"/>
                </a:solidFill>
                <a:effectLst/>
                <a:latin typeface="ProximaNova"/>
              </a:rPr>
              <a:t>]; в беде  [</a:t>
            </a:r>
            <a:r>
              <a:rPr lang="ru-RU" sz="1800" b="0" i="0" dirty="0" err="1">
                <a:solidFill>
                  <a:srgbClr val="3C4456"/>
                </a:solidFill>
                <a:effectLst/>
                <a:latin typeface="ProximaNova"/>
              </a:rPr>
              <a:t>б’и</a:t>
            </a:r>
            <a:r>
              <a:rPr lang="ru-RU" sz="1800" b="0" i="0" baseline="30000" dirty="0" err="1">
                <a:solidFill>
                  <a:srgbClr val="3C4456"/>
                </a:solidFill>
                <a:effectLst/>
                <a:latin typeface="ProximaNova"/>
              </a:rPr>
              <a:t>э</a:t>
            </a:r>
            <a:r>
              <a:rPr lang="ru-RU" sz="1800" b="0" i="0" dirty="0" err="1">
                <a:solidFill>
                  <a:srgbClr val="3C4456"/>
                </a:solidFill>
                <a:effectLst/>
                <a:latin typeface="ProximaNova"/>
              </a:rPr>
              <a:t>д’э</a:t>
            </a:r>
            <a:r>
              <a:rPr lang="ru-RU" sz="1800" b="0" i="0" dirty="0">
                <a:solidFill>
                  <a:srgbClr val="3C4456"/>
                </a:solidFill>
                <a:effectLst/>
                <a:latin typeface="ProximaNova"/>
              </a:rPr>
              <a:t>]. Но в некоторых словах иноязычного происхождения согласные перед [э] остаются твёрдыми, например: партер [</a:t>
            </a:r>
            <a:r>
              <a:rPr lang="ru-RU" sz="1800" b="0" i="0" dirty="0" err="1">
                <a:solidFill>
                  <a:srgbClr val="3C4456"/>
                </a:solidFill>
                <a:effectLst/>
                <a:latin typeface="ProximaNova"/>
              </a:rPr>
              <a:t>партэр</a:t>
            </a:r>
            <a:r>
              <a:rPr lang="ru-RU" sz="1800" b="0" i="0" dirty="0">
                <a:solidFill>
                  <a:srgbClr val="3C4456"/>
                </a:solidFill>
                <a:effectLst/>
                <a:latin typeface="ProximaNova"/>
              </a:rPr>
              <a:t>], отель [</a:t>
            </a:r>
            <a:r>
              <a:rPr lang="ru-RU" sz="1800" b="0" i="0" dirty="0" err="1">
                <a:solidFill>
                  <a:srgbClr val="3C4456"/>
                </a:solidFill>
                <a:effectLst/>
                <a:latin typeface="ProximaNova"/>
              </a:rPr>
              <a:t>атэл</a:t>
            </a:r>
            <a:r>
              <a:rPr lang="ru-RU" sz="1800" b="0" i="0" dirty="0">
                <a:solidFill>
                  <a:srgbClr val="3C4456"/>
                </a:solidFill>
                <a:effectLst/>
                <a:latin typeface="ProximaNova"/>
              </a:rPr>
              <a:t>’].</a:t>
            </a:r>
            <a:endParaRPr lang="ru-RU" b="0" i="0" dirty="0">
              <a:solidFill>
                <a:srgbClr val="3C4456"/>
              </a:solidFill>
              <a:effectLst/>
              <a:latin typeface="ProximaNova"/>
            </a:endParaRPr>
          </a:p>
          <a:p>
            <a:pPr indent="0" algn="just">
              <a:buNone/>
            </a:pPr>
            <a:r>
              <a:rPr lang="ru-RU" sz="1800" b="0" i="0" dirty="0">
                <a:solidFill>
                  <a:srgbClr val="3C4456"/>
                </a:solidFill>
                <a:effectLst/>
                <a:latin typeface="ProximaNova"/>
              </a:rPr>
              <a:t>3. Перед мягким согласными твёрдые согласные  становятся мягкими.  В подобных случаях наблюдается так называемое «ассимилятивное смягчение»: [</a:t>
            </a:r>
            <a:r>
              <a:rPr lang="ru-RU" sz="1800" b="0" i="0" dirty="0" err="1">
                <a:solidFill>
                  <a:srgbClr val="3C4456"/>
                </a:solidFill>
                <a:effectLst/>
                <a:latin typeface="ProximaNova"/>
              </a:rPr>
              <a:t>гвоз’д’ик</a:t>
            </a:r>
            <a:r>
              <a:rPr lang="ru-RU" sz="1800" b="0" i="0" dirty="0">
                <a:solidFill>
                  <a:srgbClr val="3C4456"/>
                </a:solidFill>
                <a:effectLst/>
                <a:latin typeface="ProximaNova"/>
              </a:rPr>
              <a:t>]. Однако здесь возможны и колебания. Например: кончик [</a:t>
            </a:r>
            <a:r>
              <a:rPr lang="ru-RU" sz="1800" b="0" i="0" dirty="0" err="1">
                <a:solidFill>
                  <a:srgbClr val="3C4456"/>
                </a:solidFill>
                <a:effectLst/>
                <a:latin typeface="ProximaNova"/>
              </a:rPr>
              <a:t>кон’ч’ик</a:t>
            </a:r>
            <a:r>
              <a:rPr lang="ru-RU" sz="1800" b="0" i="0" dirty="0">
                <a:solidFill>
                  <a:srgbClr val="3C4456"/>
                </a:solidFill>
                <a:effectLst/>
                <a:latin typeface="ProximaNova"/>
              </a:rPr>
              <a:t>], но вонзить [</a:t>
            </a:r>
            <a:r>
              <a:rPr lang="ru-RU" sz="1800" b="0" i="0" dirty="0" err="1">
                <a:solidFill>
                  <a:srgbClr val="3C4456"/>
                </a:solidFill>
                <a:effectLst/>
                <a:latin typeface="ProximaNova"/>
              </a:rPr>
              <a:t>ванз’ит</a:t>
            </a:r>
            <a:r>
              <a:rPr lang="ru-RU" sz="1800" b="0" i="0" dirty="0">
                <a:solidFill>
                  <a:srgbClr val="3C4456"/>
                </a:solidFill>
                <a:effectLst/>
                <a:latin typeface="ProximaNova"/>
              </a:rPr>
              <a:t>’] и [</a:t>
            </a:r>
            <a:r>
              <a:rPr lang="ru-RU" sz="1800" b="0" i="0" dirty="0" err="1">
                <a:solidFill>
                  <a:srgbClr val="3C4456"/>
                </a:solidFill>
                <a:effectLst/>
                <a:latin typeface="ProximaNova"/>
              </a:rPr>
              <a:t>ван’з’ит</a:t>
            </a:r>
            <a:r>
              <a:rPr lang="ru-RU" sz="1800" b="0" i="0" dirty="0">
                <a:solidFill>
                  <a:srgbClr val="3C4456"/>
                </a:solidFill>
                <a:effectLst/>
                <a:latin typeface="ProximaNova"/>
              </a:rPr>
              <a:t>’]; вычислять [</a:t>
            </a:r>
            <a:r>
              <a:rPr lang="ru-RU" sz="1800" b="0" i="0" dirty="0" err="1">
                <a:solidFill>
                  <a:srgbClr val="3C4456"/>
                </a:solidFill>
                <a:effectLst/>
                <a:latin typeface="ProximaNova"/>
              </a:rPr>
              <a:t>выч’исл’ат</a:t>
            </a:r>
            <a:r>
              <a:rPr lang="ru-RU" sz="1800" b="0" i="0" dirty="0">
                <a:solidFill>
                  <a:srgbClr val="3C4456"/>
                </a:solidFill>
                <a:effectLst/>
                <a:latin typeface="ProximaNova"/>
              </a:rPr>
              <a:t>’] и [</a:t>
            </a:r>
            <a:r>
              <a:rPr lang="ru-RU" sz="1800" b="0" i="0" dirty="0" err="1">
                <a:solidFill>
                  <a:srgbClr val="3C4456"/>
                </a:solidFill>
                <a:effectLst/>
                <a:latin typeface="ProximaNova"/>
              </a:rPr>
              <a:t>выч’ис’л’ат</a:t>
            </a:r>
            <a:r>
              <a:rPr lang="ru-RU" sz="1800" b="0" i="0" dirty="0">
                <a:solidFill>
                  <a:srgbClr val="3C4456"/>
                </a:solidFill>
                <a:effectLst/>
                <a:latin typeface="ProximaNova"/>
              </a:rPr>
              <a:t>’].</a:t>
            </a:r>
            <a:endParaRPr lang="ru-RU" b="0" i="0" dirty="0">
              <a:solidFill>
                <a:srgbClr val="3C4456"/>
              </a:solidFill>
              <a:effectLst/>
              <a:latin typeface="ProximaNova"/>
            </a:endParaRPr>
          </a:p>
          <a:p>
            <a:pPr indent="0" algn="just">
              <a:buNone/>
            </a:pPr>
            <a:r>
              <a:rPr lang="ru-RU" sz="1800" b="0" i="0" dirty="0">
                <a:solidFill>
                  <a:srgbClr val="3C4456"/>
                </a:solidFill>
                <a:effectLst/>
                <a:latin typeface="ProximaNova"/>
              </a:rPr>
              <a:t>4.  В современно русском языке действует закономерность, что в заимствованных словах  произносятся только твёрдые согласные: </a:t>
            </a:r>
            <a:r>
              <a:rPr lang="ru-RU" sz="1800" b="0" i="1" dirty="0">
                <a:solidFill>
                  <a:srgbClr val="3C4456"/>
                </a:solidFill>
                <a:effectLst/>
                <a:latin typeface="ProximaNova"/>
              </a:rPr>
              <a:t>антенна, бизнес, бифштекс, дельта, кабаре, кафе, кодекс, коктейль, модель, отель, партер, пастель, пюре, реквием, тире, тоннель, шедевр, эстетика </a:t>
            </a:r>
            <a:r>
              <a:rPr lang="ru-RU" sz="1800" b="0" i="0" dirty="0">
                <a:solidFill>
                  <a:srgbClr val="3C4456"/>
                </a:solidFill>
                <a:effectLst/>
                <a:latin typeface="ProximaNova"/>
              </a:rPr>
              <a:t>и др.  Однако  произнесение твёрдого звука перед </a:t>
            </a:r>
            <a:r>
              <a:rPr lang="ru-RU" sz="1800" b="0" i="1" dirty="0">
                <a:solidFill>
                  <a:srgbClr val="3C4456"/>
                </a:solidFill>
                <a:effectLst/>
                <a:latin typeface="ProximaNova"/>
              </a:rPr>
              <a:t>е</a:t>
            </a:r>
            <a:r>
              <a:rPr lang="ru-RU" sz="1800" b="0" i="0" dirty="0">
                <a:solidFill>
                  <a:srgbClr val="3C4456"/>
                </a:solidFill>
                <a:effectLst/>
                <a:latin typeface="ProximaNova"/>
              </a:rPr>
              <a:t> считается манерным, претенциозным в таких словах, как </a:t>
            </a:r>
            <a:r>
              <a:rPr lang="ru-RU" sz="1800" b="0" i="1" dirty="0">
                <a:solidFill>
                  <a:srgbClr val="3C4456"/>
                </a:solidFill>
                <a:effectLst/>
                <a:latin typeface="ProximaNova"/>
              </a:rPr>
              <a:t>бассейн, брюнет, музей, пионер, тема, фанера</a:t>
            </a:r>
            <a:r>
              <a:rPr lang="ru-RU" sz="1800" b="0" i="0" dirty="0">
                <a:solidFill>
                  <a:srgbClr val="3C4456"/>
                </a:solidFill>
                <a:effectLst/>
                <a:latin typeface="ProximaNova"/>
              </a:rPr>
              <a:t> и др.   В некоторых  иностранных словах  перед</a:t>
            </a:r>
            <a:r>
              <a:rPr lang="ru-RU" sz="1800" b="0" i="1" dirty="0">
                <a:solidFill>
                  <a:srgbClr val="3C4456"/>
                </a:solidFill>
                <a:effectLst/>
                <a:latin typeface="ProximaNova"/>
              </a:rPr>
              <a:t>е</a:t>
            </a:r>
            <a:r>
              <a:rPr lang="ru-RU" sz="1800" b="0" i="0" dirty="0">
                <a:solidFill>
                  <a:srgbClr val="3C4456"/>
                </a:solidFill>
                <a:effectLst/>
                <a:latin typeface="ProximaNova"/>
              </a:rPr>
              <a:t> произносится то мягкий, то твёрдый согласный: </a:t>
            </a:r>
            <a:r>
              <a:rPr lang="ru-RU" sz="1800" b="0" i="0" dirty="0" err="1">
                <a:solidFill>
                  <a:srgbClr val="3C4456"/>
                </a:solidFill>
                <a:effectLst/>
                <a:latin typeface="ProximaNova"/>
              </a:rPr>
              <a:t>эсп</a:t>
            </a:r>
            <a:r>
              <a:rPr lang="ru-RU" sz="1800" b="0" i="0" dirty="0">
                <a:solidFill>
                  <a:srgbClr val="3C4456"/>
                </a:solidFill>
                <a:effectLst/>
                <a:latin typeface="ProximaNova"/>
              </a:rPr>
              <a:t>[р]</a:t>
            </a:r>
            <a:r>
              <a:rPr lang="ru-RU" sz="1800" b="0" i="0" dirty="0" err="1">
                <a:solidFill>
                  <a:srgbClr val="3C4456"/>
                </a:solidFill>
                <a:effectLst/>
                <a:latin typeface="ProximaNova"/>
              </a:rPr>
              <a:t>есс</a:t>
            </a:r>
            <a:r>
              <a:rPr lang="ru-RU" sz="1800" b="0" i="0" dirty="0">
                <a:solidFill>
                  <a:srgbClr val="3C4456"/>
                </a:solidFill>
                <a:effectLst/>
                <a:latin typeface="ProximaNova"/>
              </a:rPr>
              <a:t> и </a:t>
            </a:r>
            <a:r>
              <a:rPr lang="ru-RU" sz="1800" b="0" i="0" dirty="0" err="1">
                <a:solidFill>
                  <a:srgbClr val="3C4456"/>
                </a:solidFill>
                <a:effectLst/>
                <a:latin typeface="ProximaNova"/>
              </a:rPr>
              <a:t>эсп</a:t>
            </a:r>
            <a:r>
              <a:rPr lang="ru-RU" sz="1800" b="0" i="0" dirty="0">
                <a:solidFill>
                  <a:srgbClr val="3C4456"/>
                </a:solidFill>
                <a:effectLst/>
                <a:latin typeface="ProximaNova"/>
              </a:rPr>
              <a:t>[р’]</a:t>
            </a:r>
            <a:r>
              <a:rPr lang="ru-RU" sz="1800" b="0" i="0" dirty="0" err="1">
                <a:solidFill>
                  <a:srgbClr val="3C4456"/>
                </a:solidFill>
                <a:effectLst/>
                <a:latin typeface="ProximaNova"/>
              </a:rPr>
              <a:t>есс</a:t>
            </a:r>
            <a:r>
              <a:rPr lang="ru-RU" sz="1800" b="0" i="0" dirty="0">
                <a:solidFill>
                  <a:srgbClr val="3C4456"/>
                </a:solidFill>
                <a:effectLst/>
                <a:latin typeface="ProximaNova"/>
              </a:rPr>
              <a:t>, конг[р]</a:t>
            </a:r>
            <a:r>
              <a:rPr lang="ru-RU" sz="1800" b="0" i="0" dirty="0" err="1">
                <a:solidFill>
                  <a:srgbClr val="3C4456"/>
                </a:solidFill>
                <a:effectLst/>
                <a:latin typeface="ProximaNova"/>
              </a:rPr>
              <a:t>есс</a:t>
            </a:r>
            <a:r>
              <a:rPr lang="ru-RU" sz="1800" b="0" i="0" dirty="0">
                <a:solidFill>
                  <a:srgbClr val="3C4456"/>
                </a:solidFill>
                <a:effectLst/>
                <a:latin typeface="ProximaNova"/>
              </a:rPr>
              <a:t> и конг[р’]</a:t>
            </a:r>
            <a:r>
              <a:rPr lang="ru-RU" sz="1800" b="0" i="0" dirty="0" err="1">
                <a:solidFill>
                  <a:srgbClr val="3C4456"/>
                </a:solidFill>
                <a:effectLst/>
                <a:latin typeface="ProximaNova"/>
              </a:rPr>
              <a:t>есс</a:t>
            </a:r>
            <a:r>
              <a:rPr lang="ru-RU" sz="1800" b="0" i="0" dirty="0">
                <a:solidFill>
                  <a:srgbClr val="3C4456"/>
                </a:solidFill>
                <a:effectLst/>
                <a:latin typeface="ProximaNova"/>
              </a:rPr>
              <a:t>, </a:t>
            </a:r>
            <a:r>
              <a:rPr lang="ru-RU" sz="1800" b="0" i="0" dirty="0" err="1">
                <a:solidFill>
                  <a:srgbClr val="3C4456"/>
                </a:solidFill>
                <a:effectLst/>
                <a:latin typeface="ProximaNova"/>
              </a:rPr>
              <a:t>ло</a:t>
            </a:r>
            <a:r>
              <a:rPr lang="ru-RU" sz="1800" b="0" i="0" dirty="0">
                <a:solidFill>
                  <a:srgbClr val="3C4456"/>
                </a:solidFill>
                <a:effectLst/>
                <a:latin typeface="ProximaNova"/>
              </a:rPr>
              <a:t>[т]</a:t>
            </a:r>
            <a:r>
              <a:rPr lang="ru-RU" sz="1800" b="0" i="0" dirty="0" err="1">
                <a:solidFill>
                  <a:srgbClr val="3C4456"/>
                </a:solidFill>
                <a:effectLst/>
                <a:latin typeface="ProximaNova"/>
              </a:rPr>
              <a:t>ерея</a:t>
            </a:r>
            <a:r>
              <a:rPr lang="ru-RU" sz="1800" b="0" i="0" dirty="0">
                <a:solidFill>
                  <a:srgbClr val="3C4456"/>
                </a:solidFill>
                <a:effectLst/>
                <a:latin typeface="ProximaNova"/>
              </a:rPr>
              <a:t> и </a:t>
            </a:r>
            <a:r>
              <a:rPr lang="ru-RU" sz="1800" b="0" i="0" dirty="0" err="1">
                <a:solidFill>
                  <a:srgbClr val="3C4456"/>
                </a:solidFill>
                <a:effectLst/>
                <a:latin typeface="ProximaNova"/>
              </a:rPr>
              <a:t>ло</a:t>
            </a:r>
            <a:r>
              <a:rPr lang="ru-RU" sz="1800" b="0" i="0" dirty="0">
                <a:solidFill>
                  <a:srgbClr val="3C4456"/>
                </a:solidFill>
                <a:effectLst/>
                <a:latin typeface="ProximaNova"/>
              </a:rPr>
              <a:t>[т’]</a:t>
            </a:r>
            <a:r>
              <a:rPr lang="ru-RU" sz="1800" b="0" i="0" dirty="0" err="1">
                <a:solidFill>
                  <a:srgbClr val="3C4456"/>
                </a:solidFill>
                <a:effectLst/>
                <a:latin typeface="ProximaNova"/>
              </a:rPr>
              <a:t>ерея</a:t>
            </a:r>
            <a:r>
              <a:rPr lang="ru-RU" sz="1800" b="0" i="0" dirty="0">
                <a:solidFill>
                  <a:srgbClr val="3C4456"/>
                </a:solidFill>
                <a:effectLst/>
                <a:latin typeface="ProximaNova"/>
              </a:rPr>
              <a:t>, [т]</a:t>
            </a:r>
            <a:r>
              <a:rPr lang="ru-RU" sz="1800" b="0" i="0" dirty="0" err="1">
                <a:solidFill>
                  <a:srgbClr val="3C4456"/>
                </a:solidFill>
                <a:effectLst/>
                <a:latin typeface="ProximaNova"/>
              </a:rPr>
              <a:t>еррорист</a:t>
            </a:r>
            <a:r>
              <a:rPr lang="ru-RU" sz="1800" b="0" i="0" dirty="0">
                <a:solidFill>
                  <a:srgbClr val="3C4456"/>
                </a:solidFill>
                <a:effectLst/>
                <a:latin typeface="ProximaNova"/>
              </a:rPr>
              <a:t> и [т’]</a:t>
            </a:r>
            <a:r>
              <a:rPr lang="ru-RU" sz="1800" b="0" i="0" dirty="0" err="1">
                <a:solidFill>
                  <a:srgbClr val="3C4456"/>
                </a:solidFill>
                <a:effectLst/>
                <a:latin typeface="ProximaNova"/>
              </a:rPr>
              <a:t>еррорист</a:t>
            </a:r>
            <a:r>
              <a:rPr lang="ru-RU" sz="1800" b="0" i="0" dirty="0">
                <a:solidFill>
                  <a:srgbClr val="3C4456"/>
                </a:solidFill>
                <a:effectLst/>
                <a:latin typeface="ProximaNova"/>
              </a:rPr>
              <a:t> и др. Чтобы установить правильное произношение, нужно обращаться к орфоэпическому словарю.</a:t>
            </a:r>
            <a:endParaRPr lang="ru-RU" b="0" i="0" dirty="0">
              <a:solidFill>
                <a:srgbClr val="3C4456"/>
              </a:solidFill>
              <a:effectLst/>
              <a:latin typeface="ProximaNova"/>
            </a:endParaRPr>
          </a:p>
          <a:p>
            <a:pPr indent="0" algn="just">
              <a:buNone/>
            </a:pPr>
            <a:r>
              <a:rPr lang="ru-RU" sz="1800" b="0" i="0" dirty="0">
                <a:solidFill>
                  <a:srgbClr val="3C4456"/>
                </a:solidFill>
                <a:effectLst/>
                <a:latin typeface="ProximaNova"/>
              </a:rPr>
              <a:t>5. Орфографическое сочетание </a:t>
            </a:r>
            <a:r>
              <a:rPr lang="ru-RU" sz="1800" b="0" i="1" dirty="0" err="1">
                <a:solidFill>
                  <a:srgbClr val="3C4456"/>
                </a:solidFill>
                <a:effectLst/>
                <a:latin typeface="ProximaNova"/>
              </a:rPr>
              <a:t>чн</a:t>
            </a:r>
            <a:r>
              <a:rPr lang="ru-RU" sz="1800" b="0" i="0" dirty="0" err="1">
                <a:solidFill>
                  <a:srgbClr val="3C4456"/>
                </a:solidFill>
                <a:effectLst/>
                <a:latin typeface="ProximaNova"/>
              </a:rPr>
              <a:t>должно</a:t>
            </a:r>
            <a:r>
              <a:rPr lang="ru-RU" sz="1800" b="0" i="0" dirty="0">
                <a:solidFill>
                  <a:srgbClr val="3C4456"/>
                </a:solidFill>
                <a:effectLst/>
                <a:latin typeface="ProximaNova"/>
              </a:rPr>
              <a:t> произноситься как [</a:t>
            </a:r>
            <a:r>
              <a:rPr lang="ru-RU" sz="1800" b="0" i="0" dirty="0" err="1">
                <a:solidFill>
                  <a:srgbClr val="3C4456"/>
                </a:solidFill>
                <a:effectLst/>
                <a:latin typeface="ProximaNova"/>
              </a:rPr>
              <a:t>шн</a:t>
            </a:r>
            <a:r>
              <a:rPr lang="ru-RU" sz="1800" b="0" i="0" dirty="0">
                <a:solidFill>
                  <a:srgbClr val="3C4456"/>
                </a:solidFill>
                <a:effectLst/>
                <a:latin typeface="ProximaNova"/>
              </a:rPr>
              <a:t>]: коне[</a:t>
            </a:r>
            <a:r>
              <a:rPr lang="ru-RU" sz="1800" b="0" i="0" dirty="0" err="1">
                <a:solidFill>
                  <a:srgbClr val="3C4456"/>
                </a:solidFill>
                <a:effectLst/>
                <a:latin typeface="ProximaNova"/>
              </a:rPr>
              <a:t>шн</a:t>
            </a:r>
            <a:r>
              <a:rPr lang="ru-RU" sz="1800" b="0" i="0" dirty="0">
                <a:solidFill>
                  <a:srgbClr val="3C4456"/>
                </a:solidFill>
                <a:effectLst/>
                <a:latin typeface="ProximaNova"/>
              </a:rPr>
              <a:t>]о, </a:t>
            </a:r>
            <a:r>
              <a:rPr lang="ru-RU" sz="1800" b="0" i="0" dirty="0" err="1">
                <a:solidFill>
                  <a:srgbClr val="3C4456"/>
                </a:solidFill>
                <a:effectLst/>
                <a:latin typeface="ProximaNova"/>
              </a:rPr>
              <a:t>ску</a:t>
            </a:r>
            <a:r>
              <a:rPr lang="ru-RU" sz="1800" b="0" i="0" dirty="0">
                <a:solidFill>
                  <a:srgbClr val="3C4456"/>
                </a:solidFill>
                <a:effectLst/>
                <a:latin typeface="ProximaNova"/>
              </a:rPr>
              <a:t>[</a:t>
            </a:r>
            <a:r>
              <a:rPr lang="ru-RU" sz="1800" b="0" i="0" dirty="0" err="1">
                <a:solidFill>
                  <a:srgbClr val="3C4456"/>
                </a:solidFill>
                <a:effectLst/>
                <a:latin typeface="ProximaNova"/>
              </a:rPr>
              <a:t>шн</a:t>
            </a:r>
            <a:r>
              <a:rPr lang="ru-RU" sz="1800" b="0" i="0" dirty="0">
                <a:solidFill>
                  <a:srgbClr val="3C4456"/>
                </a:solidFill>
                <a:effectLst/>
                <a:latin typeface="ProximaNova"/>
              </a:rPr>
              <a:t>]о, </a:t>
            </a:r>
            <a:r>
              <a:rPr lang="ru-RU" sz="1800" b="0" i="0" dirty="0" err="1">
                <a:solidFill>
                  <a:srgbClr val="3C4456"/>
                </a:solidFill>
                <a:effectLst/>
                <a:latin typeface="ProximaNova"/>
              </a:rPr>
              <a:t>яи</a:t>
            </a:r>
            <a:r>
              <a:rPr lang="ru-RU" sz="1800" b="0" i="0" dirty="0">
                <a:solidFill>
                  <a:srgbClr val="3C4456"/>
                </a:solidFill>
                <a:effectLst/>
                <a:latin typeface="ProximaNova"/>
              </a:rPr>
              <a:t>[</a:t>
            </a:r>
            <a:r>
              <a:rPr lang="ru-RU" sz="1800" b="0" i="0" dirty="0" err="1">
                <a:solidFill>
                  <a:srgbClr val="3C4456"/>
                </a:solidFill>
                <a:effectLst/>
                <a:latin typeface="ProximaNova"/>
              </a:rPr>
              <a:t>шн</a:t>
            </a:r>
            <a:r>
              <a:rPr lang="ru-RU" sz="1800" b="0" i="0" dirty="0">
                <a:solidFill>
                  <a:srgbClr val="3C4456"/>
                </a:solidFill>
                <a:effectLst/>
                <a:latin typeface="ProximaNova"/>
              </a:rPr>
              <a:t>]</a:t>
            </a:r>
            <a:r>
              <a:rPr lang="ru-RU" sz="1800" b="0" i="0" dirty="0" err="1">
                <a:solidFill>
                  <a:srgbClr val="3C4456"/>
                </a:solidFill>
                <a:effectLst/>
                <a:latin typeface="ProximaNova"/>
              </a:rPr>
              <a:t>ица</a:t>
            </a:r>
            <a:r>
              <a:rPr lang="ru-RU" sz="1800" b="0" i="0" dirty="0">
                <a:solidFill>
                  <a:srgbClr val="3C4456"/>
                </a:solidFill>
                <a:effectLst/>
                <a:latin typeface="ProximaNova"/>
              </a:rPr>
              <a:t> и др. Данное правило сложилось в старомосковском произношении. Оно распространяется и на  женские отчества на </a:t>
            </a:r>
            <a:r>
              <a:rPr lang="ru-RU" sz="1800" b="0" i="1" dirty="0">
                <a:solidFill>
                  <a:srgbClr val="3C4456"/>
                </a:solidFill>
                <a:effectLst/>
                <a:latin typeface="ProximaNova"/>
              </a:rPr>
              <a:t>–</a:t>
            </a:r>
            <a:r>
              <a:rPr lang="ru-RU" sz="1800" b="0" i="1" dirty="0" err="1">
                <a:solidFill>
                  <a:srgbClr val="3C4456"/>
                </a:solidFill>
                <a:effectLst/>
                <a:latin typeface="ProximaNova"/>
              </a:rPr>
              <a:t>ична</a:t>
            </a:r>
            <a:r>
              <a:rPr lang="ru-RU" sz="1800" b="0" i="0" dirty="0">
                <a:solidFill>
                  <a:srgbClr val="3C4456"/>
                </a:solidFill>
                <a:effectLst/>
                <a:latin typeface="ProximaNova"/>
              </a:rPr>
              <a:t>: </a:t>
            </a:r>
            <a:r>
              <a:rPr lang="ru-RU" sz="1800" b="0" i="0" dirty="0" err="1">
                <a:solidFill>
                  <a:srgbClr val="3C4456"/>
                </a:solidFill>
                <a:effectLst/>
                <a:latin typeface="ProximaNova"/>
              </a:rPr>
              <a:t>Ильини</a:t>
            </a:r>
            <a:r>
              <a:rPr lang="ru-RU" sz="1800" b="0" i="0" dirty="0">
                <a:solidFill>
                  <a:srgbClr val="3C4456"/>
                </a:solidFill>
                <a:effectLst/>
                <a:latin typeface="ProximaNova"/>
              </a:rPr>
              <a:t>[</a:t>
            </a:r>
            <a:r>
              <a:rPr lang="ru-RU" sz="1800" b="0" i="0" dirty="0" err="1">
                <a:solidFill>
                  <a:srgbClr val="3C4456"/>
                </a:solidFill>
                <a:effectLst/>
                <a:latin typeface="ProximaNova"/>
              </a:rPr>
              <a:t>шн</a:t>
            </a:r>
            <a:r>
              <a:rPr lang="ru-RU" sz="1800" b="0" i="0" dirty="0">
                <a:solidFill>
                  <a:srgbClr val="3C4456"/>
                </a:solidFill>
                <a:effectLst/>
                <a:latin typeface="ProximaNova"/>
              </a:rPr>
              <a:t>]а, </a:t>
            </a:r>
            <a:r>
              <a:rPr lang="ru-RU" sz="1800" b="0" i="0" dirty="0" err="1">
                <a:solidFill>
                  <a:srgbClr val="3C4456"/>
                </a:solidFill>
                <a:effectLst/>
                <a:latin typeface="ProximaNova"/>
              </a:rPr>
              <a:t>Савви</a:t>
            </a:r>
            <a:r>
              <a:rPr lang="ru-RU" sz="1800" b="0" i="0" dirty="0">
                <a:solidFill>
                  <a:srgbClr val="3C4456"/>
                </a:solidFill>
                <a:effectLst/>
                <a:latin typeface="ProximaNova"/>
              </a:rPr>
              <a:t>[</a:t>
            </a:r>
            <a:r>
              <a:rPr lang="ru-RU" sz="1800" b="0" i="0" dirty="0" err="1">
                <a:solidFill>
                  <a:srgbClr val="3C4456"/>
                </a:solidFill>
                <a:effectLst/>
                <a:latin typeface="ProximaNova"/>
              </a:rPr>
              <a:t>шн</a:t>
            </a:r>
            <a:r>
              <a:rPr lang="ru-RU" sz="1800" b="0" i="0" dirty="0">
                <a:solidFill>
                  <a:srgbClr val="3C4456"/>
                </a:solidFill>
                <a:effectLst/>
                <a:latin typeface="ProximaNova"/>
              </a:rPr>
              <a:t>]а, </a:t>
            </a:r>
            <a:r>
              <a:rPr lang="ru-RU" sz="1800" b="0" i="0" dirty="0" err="1">
                <a:solidFill>
                  <a:srgbClr val="3C4456"/>
                </a:solidFill>
                <a:effectLst/>
                <a:latin typeface="ProximaNova"/>
              </a:rPr>
              <a:t>Никтити</a:t>
            </a:r>
            <a:r>
              <a:rPr lang="ru-RU" sz="1800" b="0" i="0" dirty="0">
                <a:solidFill>
                  <a:srgbClr val="3C4456"/>
                </a:solidFill>
                <a:effectLst/>
                <a:latin typeface="ProximaNova"/>
              </a:rPr>
              <a:t>[</a:t>
            </a:r>
            <a:r>
              <a:rPr lang="ru-RU" sz="1800" b="0" i="0" dirty="0" err="1">
                <a:solidFill>
                  <a:srgbClr val="3C4456"/>
                </a:solidFill>
                <a:effectLst/>
                <a:latin typeface="ProximaNova"/>
              </a:rPr>
              <a:t>шн</a:t>
            </a:r>
            <a:r>
              <a:rPr lang="ru-RU" sz="1800" b="0" i="0" dirty="0">
                <a:solidFill>
                  <a:srgbClr val="3C4456"/>
                </a:solidFill>
                <a:effectLst/>
                <a:latin typeface="ProximaNova"/>
              </a:rPr>
              <a:t>]а и др. Однако данному правилу не подчиняются случаи, связанные по своему происхождению со словами, имеющими в своём составе [ч’], от которых они были образованы (например, </a:t>
            </a:r>
            <a:r>
              <a:rPr lang="ru-RU" sz="1800" b="0" i="1" dirty="0">
                <a:solidFill>
                  <a:srgbClr val="3C4456"/>
                </a:solidFill>
                <a:effectLst/>
                <a:latin typeface="ProximaNova"/>
              </a:rPr>
              <a:t>дачный</a:t>
            </a:r>
            <a:r>
              <a:rPr lang="ru-RU" sz="1800" b="0" i="0" dirty="0">
                <a:solidFill>
                  <a:srgbClr val="3C4456"/>
                </a:solidFill>
                <a:effectLst/>
                <a:latin typeface="ProximaNova"/>
              </a:rPr>
              <a:t> от </a:t>
            </a:r>
            <a:r>
              <a:rPr lang="ru-RU" sz="1800" b="0" i="1" dirty="0">
                <a:solidFill>
                  <a:srgbClr val="3C4456"/>
                </a:solidFill>
                <a:effectLst/>
                <a:latin typeface="ProximaNova"/>
              </a:rPr>
              <a:t>дача</a:t>
            </a:r>
            <a:r>
              <a:rPr lang="ru-RU" sz="1800" b="0" i="0" dirty="0">
                <a:solidFill>
                  <a:srgbClr val="3C4456"/>
                </a:solidFill>
                <a:effectLst/>
                <a:latin typeface="ProximaNova"/>
              </a:rPr>
              <a:t>, </a:t>
            </a:r>
            <a:r>
              <a:rPr lang="ru-RU" sz="1800" b="0" i="1" dirty="0">
                <a:solidFill>
                  <a:srgbClr val="3C4456"/>
                </a:solidFill>
                <a:effectLst/>
                <a:latin typeface="ProximaNova"/>
              </a:rPr>
              <a:t>ночной</a:t>
            </a:r>
            <a:r>
              <a:rPr lang="ru-RU" sz="1800" b="0" i="0" dirty="0">
                <a:solidFill>
                  <a:srgbClr val="3C4456"/>
                </a:solidFill>
                <a:effectLst/>
                <a:latin typeface="ProximaNova"/>
              </a:rPr>
              <a:t> от </a:t>
            </a:r>
            <a:r>
              <a:rPr lang="ru-RU" sz="1800" b="0" i="1" dirty="0">
                <a:solidFill>
                  <a:srgbClr val="3C4456"/>
                </a:solidFill>
                <a:effectLst/>
                <a:latin typeface="ProximaNova"/>
              </a:rPr>
              <a:t>ночь </a:t>
            </a:r>
            <a:r>
              <a:rPr lang="ru-RU" sz="1800" b="0" i="0" dirty="0">
                <a:solidFill>
                  <a:srgbClr val="3C4456"/>
                </a:solidFill>
                <a:effectLst/>
                <a:latin typeface="ProximaNova"/>
              </a:rPr>
              <a:t>и т. п.), и слова книжного характера  (например, </a:t>
            </a:r>
            <a:r>
              <a:rPr lang="ru-RU" sz="1800" b="0" i="1" dirty="0">
                <a:solidFill>
                  <a:srgbClr val="3C4456"/>
                </a:solidFill>
                <a:effectLst/>
                <a:latin typeface="ProximaNova"/>
              </a:rPr>
              <a:t>точный</a:t>
            </a:r>
            <a:r>
              <a:rPr lang="ru-RU" sz="1800" b="0" i="0" dirty="0">
                <a:solidFill>
                  <a:srgbClr val="3C4456"/>
                </a:solidFill>
                <a:effectLst/>
                <a:latin typeface="ProximaNova"/>
              </a:rPr>
              <a:t>, </a:t>
            </a:r>
            <a:r>
              <a:rPr lang="ru-RU" sz="1800" b="0" i="1" dirty="0">
                <a:solidFill>
                  <a:srgbClr val="3C4456"/>
                </a:solidFill>
                <a:effectLst/>
                <a:latin typeface="ProximaNova"/>
              </a:rPr>
              <a:t>научный</a:t>
            </a:r>
            <a:r>
              <a:rPr lang="ru-RU" sz="1800" b="0" i="0" dirty="0">
                <a:solidFill>
                  <a:srgbClr val="3C4456"/>
                </a:solidFill>
                <a:effectLst/>
                <a:latin typeface="ProximaNova"/>
              </a:rPr>
              <a:t> и т. п.).</a:t>
            </a:r>
            <a:endParaRPr lang="ru-RU" b="0" i="0" dirty="0">
              <a:solidFill>
                <a:srgbClr val="3C4456"/>
              </a:solidFill>
              <a:effectLst/>
              <a:latin typeface="ProximaNova"/>
            </a:endParaRPr>
          </a:p>
          <a:p>
            <a:pPr indent="0" algn="just">
              <a:buNone/>
            </a:pPr>
            <a:r>
              <a:rPr lang="ru-RU" sz="1800" b="0" i="0" dirty="0">
                <a:solidFill>
                  <a:srgbClr val="3C4456"/>
                </a:solidFill>
                <a:effectLst/>
                <a:latin typeface="ProximaNova"/>
              </a:rPr>
              <a:t>Как результат исторического развития языка –  примеры  двоякого произношения – </a:t>
            </a:r>
            <a:r>
              <a:rPr lang="ru-RU" sz="1800" b="0" i="0" dirty="0" err="1">
                <a:solidFill>
                  <a:srgbClr val="3C4456"/>
                </a:solidFill>
                <a:effectLst/>
                <a:latin typeface="ProximaNova"/>
              </a:rPr>
              <a:t>було</a:t>
            </a:r>
            <a:r>
              <a:rPr lang="ru-RU" sz="1800" b="0" i="0" dirty="0">
                <a:solidFill>
                  <a:srgbClr val="3C4456"/>
                </a:solidFill>
                <a:effectLst/>
                <a:latin typeface="ProximaNova"/>
              </a:rPr>
              <a:t>[</a:t>
            </a:r>
            <a:r>
              <a:rPr lang="ru-RU" sz="1800" b="0" i="0" dirty="0" err="1">
                <a:solidFill>
                  <a:srgbClr val="3C4456"/>
                </a:solidFill>
                <a:effectLst/>
                <a:latin typeface="ProximaNova"/>
              </a:rPr>
              <a:t>ч’н</a:t>
            </a:r>
            <a:r>
              <a:rPr lang="ru-RU" sz="1800" b="0" i="0" dirty="0">
                <a:solidFill>
                  <a:srgbClr val="3C4456"/>
                </a:solidFill>
                <a:effectLst/>
                <a:latin typeface="ProximaNova"/>
              </a:rPr>
              <a:t>] </a:t>
            </a:r>
            <a:r>
              <a:rPr lang="ru-RU" sz="1800" b="0" i="0" dirty="0" err="1">
                <a:solidFill>
                  <a:srgbClr val="3C4456"/>
                </a:solidFill>
                <a:effectLst/>
                <a:latin typeface="ProximaNova"/>
              </a:rPr>
              <a:t>ая</a:t>
            </a:r>
            <a:r>
              <a:rPr lang="ru-RU" sz="1800" b="0" i="0" dirty="0">
                <a:solidFill>
                  <a:srgbClr val="3C4456"/>
                </a:solidFill>
                <a:effectLst/>
                <a:latin typeface="ProximaNova"/>
              </a:rPr>
              <a:t> и </a:t>
            </a:r>
            <a:r>
              <a:rPr lang="ru-RU" sz="1800" b="0" i="0" dirty="0" err="1">
                <a:solidFill>
                  <a:srgbClr val="3C4456"/>
                </a:solidFill>
                <a:effectLst/>
                <a:latin typeface="ProximaNova"/>
              </a:rPr>
              <a:t>було</a:t>
            </a:r>
            <a:r>
              <a:rPr lang="ru-RU" sz="1800" b="0" i="0" dirty="0">
                <a:solidFill>
                  <a:srgbClr val="3C4456"/>
                </a:solidFill>
                <a:effectLst/>
                <a:latin typeface="ProximaNova"/>
              </a:rPr>
              <a:t>[</a:t>
            </a:r>
            <a:r>
              <a:rPr lang="ru-RU" sz="1800" b="0" i="0" dirty="0" err="1">
                <a:solidFill>
                  <a:srgbClr val="3C4456"/>
                </a:solidFill>
                <a:effectLst/>
                <a:latin typeface="ProximaNova"/>
              </a:rPr>
              <a:t>шн</a:t>
            </a:r>
            <a:r>
              <a:rPr lang="ru-RU" sz="1800" b="0" i="0" dirty="0">
                <a:solidFill>
                  <a:srgbClr val="3C4456"/>
                </a:solidFill>
                <a:effectLst/>
                <a:latin typeface="ProximaNova"/>
              </a:rPr>
              <a:t>]</a:t>
            </a:r>
            <a:r>
              <a:rPr lang="ru-RU" sz="1800" b="0" i="0" dirty="0" err="1">
                <a:solidFill>
                  <a:srgbClr val="3C4456"/>
                </a:solidFill>
                <a:effectLst/>
                <a:latin typeface="ProximaNova"/>
              </a:rPr>
              <a:t>ая</a:t>
            </a:r>
            <a:r>
              <a:rPr lang="ru-RU" sz="1800" b="0" i="0" dirty="0">
                <a:solidFill>
                  <a:srgbClr val="3C4456"/>
                </a:solidFill>
                <a:effectLst/>
                <a:latin typeface="ProximaNova"/>
              </a:rPr>
              <a:t>, </a:t>
            </a:r>
            <a:r>
              <a:rPr lang="ru-RU" sz="1800" b="0" i="0" dirty="0" err="1">
                <a:solidFill>
                  <a:srgbClr val="3C4456"/>
                </a:solidFill>
                <a:effectLst/>
                <a:latin typeface="ProximaNova"/>
              </a:rPr>
              <a:t>достато</a:t>
            </a:r>
            <a:r>
              <a:rPr lang="ru-RU" sz="1800" b="0" i="0" dirty="0">
                <a:solidFill>
                  <a:srgbClr val="3C4456"/>
                </a:solidFill>
                <a:effectLst/>
                <a:latin typeface="ProximaNova"/>
              </a:rPr>
              <a:t>[</a:t>
            </a:r>
            <a:r>
              <a:rPr lang="ru-RU" sz="1800" b="0" i="0" dirty="0" err="1">
                <a:solidFill>
                  <a:srgbClr val="3C4456"/>
                </a:solidFill>
                <a:effectLst/>
                <a:latin typeface="ProximaNova"/>
              </a:rPr>
              <a:t>ч’н</a:t>
            </a:r>
            <a:r>
              <a:rPr lang="ru-RU" sz="1800" b="0" i="0" dirty="0">
                <a:solidFill>
                  <a:srgbClr val="3C4456"/>
                </a:solidFill>
                <a:effectLst/>
                <a:latin typeface="ProximaNova"/>
              </a:rPr>
              <a:t>]о и </a:t>
            </a:r>
            <a:r>
              <a:rPr lang="ru-RU" sz="1800" b="0" i="0" dirty="0" err="1">
                <a:solidFill>
                  <a:srgbClr val="3C4456"/>
                </a:solidFill>
                <a:effectLst/>
                <a:latin typeface="ProximaNova"/>
              </a:rPr>
              <a:t>достато</a:t>
            </a:r>
            <a:r>
              <a:rPr lang="ru-RU" sz="1800" b="0" i="0" dirty="0">
                <a:solidFill>
                  <a:srgbClr val="3C4456"/>
                </a:solidFill>
                <a:effectLst/>
                <a:latin typeface="ProximaNova"/>
              </a:rPr>
              <a:t>[</a:t>
            </a:r>
            <a:r>
              <a:rPr lang="ru-RU" sz="1800" b="0" i="0" dirty="0" err="1">
                <a:solidFill>
                  <a:srgbClr val="3C4456"/>
                </a:solidFill>
                <a:effectLst/>
                <a:latin typeface="ProximaNova"/>
              </a:rPr>
              <a:t>шн</a:t>
            </a:r>
            <a:r>
              <a:rPr lang="ru-RU" sz="1800" b="0" i="0" dirty="0">
                <a:solidFill>
                  <a:srgbClr val="3C4456"/>
                </a:solidFill>
                <a:effectLst/>
                <a:latin typeface="ProximaNova"/>
              </a:rPr>
              <a:t>]о, причём предпочтение отдаётся  варианту [</a:t>
            </a:r>
            <a:r>
              <a:rPr lang="ru-RU" sz="1800" b="0" i="0" dirty="0" err="1">
                <a:solidFill>
                  <a:srgbClr val="3C4456"/>
                </a:solidFill>
                <a:effectLst/>
                <a:latin typeface="ProximaNova"/>
              </a:rPr>
              <a:t>шн</a:t>
            </a:r>
            <a:r>
              <a:rPr lang="ru-RU" sz="1800" b="0" i="0" dirty="0">
                <a:solidFill>
                  <a:srgbClr val="3C4456"/>
                </a:solidFill>
                <a:effectLst/>
                <a:latin typeface="ProximaNova"/>
              </a:rPr>
              <a:t>]. В ряде случаев различия в произношении [</a:t>
            </a:r>
            <a:r>
              <a:rPr lang="ru-RU" sz="1800" b="0" i="0" dirty="0" err="1">
                <a:solidFill>
                  <a:srgbClr val="3C4456"/>
                </a:solidFill>
                <a:effectLst/>
                <a:latin typeface="ProximaNova"/>
              </a:rPr>
              <a:t>шн</a:t>
            </a:r>
            <a:r>
              <a:rPr lang="ru-RU" sz="1800" b="0" i="0" dirty="0">
                <a:solidFill>
                  <a:srgbClr val="3C4456"/>
                </a:solidFill>
                <a:effectLst/>
                <a:latin typeface="ProximaNova"/>
              </a:rPr>
              <a:t>] и [</a:t>
            </a:r>
            <a:r>
              <a:rPr lang="ru-RU" sz="1800" b="0" i="0" dirty="0" err="1">
                <a:solidFill>
                  <a:srgbClr val="3C4456"/>
                </a:solidFill>
                <a:effectLst/>
                <a:latin typeface="ProximaNova"/>
              </a:rPr>
              <a:t>ч’н</a:t>
            </a:r>
            <a:r>
              <a:rPr lang="ru-RU" sz="1800" b="0" i="0" dirty="0">
                <a:solidFill>
                  <a:srgbClr val="3C4456"/>
                </a:solidFill>
                <a:effectLst/>
                <a:latin typeface="ProximaNova"/>
              </a:rPr>
              <a:t>] связаны со смысловой дифференциацией слов: </a:t>
            </a:r>
            <a:r>
              <a:rPr lang="ru-RU" sz="1800" b="0" i="0" dirty="0" err="1">
                <a:solidFill>
                  <a:srgbClr val="3C4456"/>
                </a:solidFill>
                <a:effectLst/>
                <a:latin typeface="ProximaNova"/>
              </a:rPr>
              <a:t>серде</a:t>
            </a:r>
            <a:r>
              <a:rPr lang="ru-RU" sz="1800" b="0" i="0" dirty="0">
                <a:solidFill>
                  <a:srgbClr val="3C4456"/>
                </a:solidFill>
                <a:effectLst/>
                <a:latin typeface="ProximaNova"/>
              </a:rPr>
              <a:t>[</a:t>
            </a:r>
            <a:r>
              <a:rPr lang="ru-RU" sz="1800" b="0" i="0" dirty="0" err="1">
                <a:solidFill>
                  <a:srgbClr val="3C4456"/>
                </a:solidFill>
                <a:effectLst/>
                <a:latin typeface="ProximaNova"/>
              </a:rPr>
              <a:t>ч’н</a:t>
            </a:r>
            <a:r>
              <a:rPr lang="ru-RU" sz="1800" b="0" i="0" dirty="0">
                <a:solidFill>
                  <a:srgbClr val="3C4456"/>
                </a:solidFill>
                <a:effectLst/>
                <a:latin typeface="ProximaNova"/>
              </a:rPr>
              <a:t>]</a:t>
            </a:r>
            <a:r>
              <a:rPr lang="ru-RU" sz="1800" b="0" i="0" dirty="0" err="1">
                <a:solidFill>
                  <a:srgbClr val="3C4456"/>
                </a:solidFill>
                <a:effectLst/>
                <a:latin typeface="ProximaNova"/>
              </a:rPr>
              <a:t>ые</a:t>
            </a:r>
            <a:r>
              <a:rPr lang="ru-RU" sz="1800" b="0" i="0" dirty="0">
                <a:solidFill>
                  <a:srgbClr val="3C4456"/>
                </a:solidFill>
                <a:effectLst/>
                <a:latin typeface="ProximaNova"/>
              </a:rPr>
              <a:t> болезни, но друг </a:t>
            </a:r>
            <a:r>
              <a:rPr lang="ru-RU" sz="1800" b="0" i="0" dirty="0" err="1">
                <a:solidFill>
                  <a:srgbClr val="3C4456"/>
                </a:solidFill>
                <a:effectLst/>
                <a:latin typeface="ProximaNova"/>
              </a:rPr>
              <a:t>серде</a:t>
            </a:r>
            <a:r>
              <a:rPr lang="ru-RU" sz="1800" b="0" i="0" dirty="0">
                <a:solidFill>
                  <a:srgbClr val="3C4456"/>
                </a:solidFill>
                <a:effectLst/>
                <a:latin typeface="ProximaNova"/>
              </a:rPr>
              <a:t>[</a:t>
            </a:r>
            <a:r>
              <a:rPr lang="ru-RU" sz="1800" b="0" i="0" dirty="0" err="1">
                <a:solidFill>
                  <a:srgbClr val="3C4456"/>
                </a:solidFill>
                <a:effectLst/>
                <a:latin typeface="ProximaNova"/>
              </a:rPr>
              <a:t>шн</a:t>
            </a:r>
            <a:r>
              <a:rPr lang="ru-RU" sz="1800" b="0" i="0" dirty="0">
                <a:solidFill>
                  <a:srgbClr val="3C4456"/>
                </a:solidFill>
                <a:effectLst/>
                <a:latin typeface="ProximaNova"/>
              </a:rPr>
              <a:t>]</a:t>
            </a:r>
            <a:r>
              <a:rPr lang="ru-RU" sz="1800" b="0" i="0" dirty="0" err="1">
                <a:solidFill>
                  <a:srgbClr val="3C4456"/>
                </a:solidFill>
                <a:effectLst/>
                <a:latin typeface="ProximaNova"/>
              </a:rPr>
              <a:t>ый</a:t>
            </a:r>
            <a:r>
              <a:rPr lang="ru-RU" sz="1800" b="0" i="0" dirty="0">
                <a:solidFill>
                  <a:srgbClr val="3C4456"/>
                </a:solidFill>
                <a:effectLst/>
                <a:latin typeface="ProximaNova"/>
              </a:rPr>
              <a:t>.</a:t>
            </a:r>
            <a:endParaRPr lang="ru-RU" b="0" i="0" dirty="0">
              <a:solidFill>
                <a:srgbClr val="3C4456"/>
              </a:solidFill>
              <a:effectLst/>
              <a:latin typeface="ProximaNova"/>
            </a:endParaRPr>
          </a:p>
          <a:p>
            <a:pPr indent="0" algn="just">
              <a:buNone/>
            </a:pPr>
            <a:r>
              <a:rPr lang="ru-RU" sz="1800" b="0" i="0" dirty="0">
                <a:solidFill>
                  <a:srgbClr val="3C4456"/>
                </a:solidFill>
                <a:effectLst/>
                <a:latin typeface="ProximaNova"/>
              </a:rPr>
              <a:t>6. В современном русском языке  существуют также особенности произношения некоторых групп согласных</a:t>
            </a:r>
            <a:endParaRPr lang="ru-RU" b="0" i="0" dirty="0">
              <a:solidFill>
                <a:srgbClr val="3C4456"/>
              </a:solidFill>
              <a:effectLst/>
              <a:latin typeface="ProximaNova"/>
            </a:endParaRPr>
          </a:p>
          <a:p>
            <a:pPr indent="450215" algn="just"/>
            <a:r>
              <a:rPr lang="ru-RU" sz="1800" b="0" i="1" dirty="0" err="1">
                <a:solidFill>
                  <a:srgbClr val="3C4456"/>
                </a:solidFill>
                <a:effectLst/>
                <a:latin typeface="ProximaNova"/>
              </a:rPr>
              <a:t>тщ</a:t>
            </a:r>
            <a:r>
              <a:rPr lang="ru-RU" sz="1800" b="0" i="1" dirty="0">
                <a:solidFill>
                  <a:srgbClr val="3C4456"/>
                </a:solidFill>
                <a:effectLst/>
                <a:latin typeface="ProximaNova"/>
              </a:rPr>
              <a:t> = [</a:t>
            </a:r>
            <a:r>
              <a:rPr lang="ru-RU" sz="1800" b="0" i="1" dirty="0" err="1">
                <a:solidFill>
                  <a:srgbClr val="3C4456"/>
                </a:solidFill>
                <a:effectLst/>
                <a:latin typeface="ProximaNova"/>
              </a:rPr>
              <a:t>ч’щ</a:t>
            </a:r>
            <a:r>
              <a:rPr lang="ru-RU" sz="1800" b="0" i="1" dirty="0">
                <a:solidFill>
                  <a:srgbClr val="3C4456"/>
                </a:solidFill>
                <a:effectLst/>
                <a:latin typeface="ProximaNova"/>
              </a:rPr>
              <a:t>’]: тщетный, тщеславие, тщательный</a:t>
            </a:r>
            <a:endParaRPr lang="ru-RU" b="0" i="1" dirty="0">
              <a:solidFill>
                <a:srgbClr val="3C4456"/>
              </a:solidFill>
              <a:effectLst/>
              <a:latin typeface="ProximaNova"/>
            </a:endParaRPr>
          </a:p>
          <a:p>
            <a:pPr indent="450215" algn="just"/>
            <a:r>
              <a:rPr lang="ru-RU" sz="1800" b="0" i="1" dirty="0" err="1">
                <a:solidFill>
                  <a:srgbClr val="3C4456"/>
                </a:solidFill>
                <a:effectLst/>
                <a:latin typeface="ProximaNova"/>
              </a:rPr>
              <a:t>зш</a:t>
            </a:r>
            <a:r>
              <a:rPr lang="ru-RU" sz="1800" b="0" i="1" dirty="0">
                <a:solidFill>
                  <a:srgbClr val="3C4456"/>
                </a:solidFill>
                <a:effectLst/>
                <a:latin typeface="ProximaNova"/>
              </a:rPr>
              <a:t>, </a:t>
            </a:r>
            <a:r>
              <a:rPr lang="ru-RU" sz="1800" b="0" i="1" dirty="0" err="1">
                <a:solidFill>
                  <a:srgbClr val="3C4456"/>
                </a:solidFill>
                <a:effectLst/>
                <a:latin typeface="ProximaNova"/>
              </a:rPr>
              <a:t>сш</a:t>
            </a:r>
            <a:r>
              <a:rPr lang="ru-RU" sz="1800" b="0" i="1" dirty="0">
                <a:solidFill>
                  <a:srgbClr val="3C4456"/>
                </a:solidFill>
                <a:effectLst/>
                <a:latin typeface="ProximaNova"/>
              </a:rPr>
              <a:t> = [ш]: без шума, бесшовный</a:t>
            </a:r>
            <a:endParaRPr lang="ru-RU" b="0" i="1" dirty="0">
              <a:solidFill>
                <a:srgbClr val="3C4456"/>
              </a:solidFill>
              <a:effectLst/>
              <a:latin typeface="ProximaNova"/>
            </a:endParaRPr>
          </a:p>
          <a:p>
            <a:pPr indent="450215" algn="just"/>
            <a:r>
              <a:rPr lang="ru-RU" sz="1800" b="0" i="1" dirty="0" err="1">
                <a:solidFill>
                  <a:srgbClr val="3C4456"/>
                </a:solidFill>
                <a:effectLst/>
                <a:latin typeface="ProximaNova"/>
              </a:rPr>
              <a:t>зщ</a:t>
            </a:r>
            <a:r>
              <a:rPr lang="ru-RU" sz="1800" b="0" i="1" dirty="0">
                <a:solidFill>
                  <a:srgbClr val="3C4456"/>
                </a:solidFill>
                <a:effectLst/>
                <a:latin typeface="ProximaNova"/>
              </a:rPr>
              <a:t>, </a:t>
            </a:r>
            <a:r>
              <a:rPr lang="ru-RU" sz="1800" b="0" i="1" dirty="0" err="1">
                <a:solidFill>
                  <a:srgbClr val="3C4456"/>
                </a:solidFill>
                <a:effectLst/>
                <a:latin typeface="ProximaNova"/>
              </a:rPr>
              <a:t>cщ</a:t>
            </a:r>
            <a:r>
              <a:rPr lang="ru-RU" sz="1800" b="0" i="1" dirty="0">
                <a:solidFill>
                  <a:srgbClr val="3C4456"/>
                </a:solidFill>
                <a:effectLst/>
                <a:latin typeface="ProximaNova"/>
              </a:rPr>
              <a:t>, </a:t>
            </a:r>
            <a:r>
              <a:rPr lang="ru-RU" sz="1800" b="0" i="1" dirty="0" err="1">
                <a:solidFill>
                  <a:srgbClr val="3C4456"/>
                </a:solidFill>
                <a:effectLst/>
                <a:latin typeface="ProximaNova"/>
              </a:rPr>
              <a:t>сч</a:t>
            </a:r>
            <a:r>
              <a:rPr lang="ru-RU" sz="1800" b="0" i="1" dirty="0">
                <a:solidFill>
                  <a:srgbClr val="3C4456"/>
                </a:solidFill>
                <a:effectLst/>
                <a:latin typeface="ProximaNova"/>
              </a:rPr>
              <a:t> = [щ’]: без щётки, расщедриться, бесчисленный</a:t>
            </a:r>
            <a:endParaRPr lang="ru-RU" b="0" i="1" dirty="0">
              <a:solidFill>
                <a:srgbClr val="3C4456"/>
              </a:solidFill>
              <a:effectLst/>
              <a:latin typeface="ProximaNova"/>
            </a:endParaRPr>
          </a:p>
          <a:p>
            <a:pPr indent="450215" algn="just"/>
            <a:r>
              <a:rPr lang="ru-RU" sz="1800" b="0" i="1" dirty="0" err="1">
                <a:solidFill>
                  <a:srgbClr val="3C4456"/>
                </a:solidFill>
                <a:effectLst/>
                <a:latin typeface="ProximaNova"/>
              </a:rPr>
              <a:t>сж</a:t>
            </a:r>
            <a:r>
              <a:rPr lang="ru-RU" sz="1800" b="0" i="1" dirty="0">
                <a:solidFill>
                  <a:srgbClr val="3C4456"/>
                </a:solidFill>
                <a:effectLst/>
                <a:latin typeface="ProximaNova"/>
              </a:rPr>
              <a:t>, </a:t>
            </a:r>
            <a:r>
              <a:rPr lang="ru-RU" sz="1800" b="0" i="1" dirty="0" err="1">
                <a:solidFill>
                  <a:srgbClr val="3C4456"/>
                </a:solidFill>
                <a:effectLst/>
                <a:latin typeface="ProximaNova"/>
              </a:rPr>
              <a:t>зж</a:t>
            </a:r>
            <a:r>
              <a:rPr lang="ru-RU" sz="1800" b="0" i="1" dirty="0">
                <a:solidFill>
                  <a:srgbClr val="3C4456"/>
                </a:solidFill>
                <a:effectLst/>
                <a:latin typeface="ProximaNova"/>
              </a:rPr>
              <a:t> = [ж]: сжечь, без жилья</a:t>
            </a:r>
            <a:endParaRPr lang="ru-RU" b="0" i="1" dirty="0">
              <a:solidFill>
                <a:srgbClr val="3C4456"/>
              </a:solidFill>
              <a:effectLst/>
              <a:latin typeface="ProximaNova"/>
            </a:endParaRPr>
          </a:p>
          <a:p>
            <a:pPr indent="450215" algn="just"/>
            <a:r>
              <a:rPr lang="ru-RU" sz="1800" b="0" i="1" dirty="0">
                <a:solidFill>
                  <a:srgbClr val="3C4456"/>
                </a:solidFill>
                <a:effectLst/>
                <a:latin typeface="ProximaNova"/>
              </a:rPr>
              <a:t>тс, </a:t>
            </a:r>
            <a:r>
              <a:rPr lang="ru-RU" sz="1800" b="0" i="1" dirty="0" err="1">
                <a:solidFill>
                  <a:srgbClr val="3C4456"/>
                </a:solidFill>
                <a:effectLst/>
                <a:latin typeface="ProximaNova"/>
              </a:rPr>
              <a:t>дс</a:t>
            </a:r>
            <a:r>
              <a:rPr lang="ru-RU" sz="1800" b="0" i="1" dirty="0">
                <a:solidFill>
                  <a:srgbClr val="3C4456"/>
                </a:solidFill>
                <a:effectLst/>
                <a:latin typeface="ProximaNova"/>
              </a:rPr>
              <a:t>,  </a:t>
            </a:r>
            <a:r>
              <a:rPr lang="ru-RU" sz="1800" b="0" i="1" dirty="0" err="1">
                <a:solidFill>
                  <a:srgbClr val="3C4456"/>
                </a:solidFill>
                <a:effectLst/>
                <a:latin typeface="ProximaNova"/>
              </a:rPr>
              <a:t>тьс</a:t>
            </a:r>
            <a:r>
              <a:rPr lang="ru-RU" sz="1800" b="0" i="1" dirty="0">
                <a:solidFill>
                  <a:srgbClr val="3C4456"/>
                </a:solidFill>
                <a:effectLst/>
                <a:latin typeface="ProximaNova"/>
              </a:rPr>
              <a:t>, </a:t>
            </a:r>
            <a:r>
              <a:rPr lang="ru-RU" sz="1800" b="0" i="1" dirty="0" err="1">
                <a:solidFill>
                  <a:srgbClr val="3C4456"/>
                </a:solidFill>
                <a:effectLst/>
                <a:latin typeface="ProximaNova"/>
              </a:rPr>
              <a:t>дц</a:t>
            </a:r>
            <a:r>
              <a:rPr lang="ru-RU" sz="1800" b="0" i="1" dirty="0">
                <a:solidFill>
                  <a:srgbClr val="3C4456"/>
                </a:solidFill>
                <a:effectLst/>
                <a:latin typeface="ProximaNova"/>
              </a:rPr>
              <a:t> = [ц]: боится, детство, уродский, собираться, братца, молодцы.</a:t>
            </a:r>
            <a:endParaRPr lang="ru-RU" b="0" i="1" dirty="0">
              <a:solidFill>
                <a:srgbClr val="3C4456"/>
              </a:solidFill>
              <a:effectLst/>
              <a:latin typeface="ProximaNova"/>
            </a:endParaRPr>
          </a:p>
          <a:p>
            <a:pPr indent="0" algn="just">
              <a:buNone/>
            </a:pPr>
            <a:r>
              <a:rPr lang="ru-RU" sz="1800" b="0" i="0" dirty="0">
                <a:solidFill>
                  <a:srgbClr val="3C4456"/>
                </a:solidFill>
                <a:effectLst/>
                <a:latin typeface="ProximaNova"/>
              </a:rPr>
              <a:t>В ряде согласных (</a:t>
            </a:r>
            <a:r>
              <a:rPr lang="ru-RU" sz="1800" b="0" i="1" dirty="0" err="1">
                <a:solidFill>
                  <a:srgbClr val="3C4456"/>
                </a:solidFill>
                <a:effectLst/>
                <a:latin typeface="ProximaNova"/>
              </a:rPr>
              <a:t>стн</a:t>
            </a:r>
            <a:r>
              <a:rPr lang="ru-RU" sz="1800" b="0" i="1" dirty="0">
                <a:solidFill>
                  <a:srgbClr val="3C4456"/>
                </a:solidFill>
                <a:effectLst/>
                <a:latin typeface="ProximaNova"/>
              </a:rPr>
              <a:t>, </a:t>
            </a:r>
            <a:r>
              <a:rPr lang="ru-RU" sz="1800" b="0" i="1" dirty="0" err="1">
                <a:solidFill>
                  <a:srgbClr val="3C4456"/>
                </a:solidFill>
                <a:effectLst/>
                <a:latin typeface="ProximaNova"/>
              </a:rPr>
              <a:t>здн</a:t>
            </a:r>
            <a:r>
              <a:rPr lang="ru-RU" sz="1800" b="0" i="1" dirty="0">
                <a:solidFill>
                  <a:srgbClr val="3C4456"/>
                </a:solidFill>
                <a:effectLst/>
                <a:latin typeface="ProximaNova"/>
              </a:rPr>
              <a:t>, </a:t>
            </a:r>
            <a:r>
              <a:rPr lang="ru-RU" sz="1800" b="0" i="1" dirty="0" err="1">
                <a:solidFill>
                  <a:srgbClr val="3C4456"/>
                </a:solidFill>
                <a:effectLst/>
                <a:latin typeface="ProximaNova"/>
              </a:rPr>
              <a:t>стл</a:t>
            </a:r>
            <a:r>
              <a:rPr lang="ru-RU" sz="1800" b="0" i="1" dirty="0">
                <a:solidFill>
                  <a:srgbClr val="3C4456"/>
                </a:solidFill>
                <a:effectLst/>
                <a:latin typeface="ProximaNova"/>
              </a:rPr>
              <a:t>, стек, </a:t>
            </a:r>
            <a:r>
              <a:rPr lang="ru-RU" sz="1800" b="0" i="1" dirty="0" err="1">
                <a:solidFill>
                  <a:srgbClr val="3C4456"/>
                </a:solidFill>
                <a:effectLst/>
                <a:latin typeface="ProximaNova"/>
              </a:rPr>
              <a:t>вств</a:t>
            </a:r>
            <a:r>
              <a:rPr lang="ru-RU" sz="1800" b="0" i="1" dirty="0">
                <a:solidFill>
                  <a:srgbClr val="3C4456"/>
                </a:solidFill>
                <a:effectLst/>
                <a:latin typeface="ProximaNova"/>
              </a:rPr>
              <a:t>, </a:t>
            </a:r>
            <a:r>
              <a:rPr lang="ru-RU" sz="1800" b="0" i="1" dirty="0" err="1">
                <a:solidFill>
                  <a:srgbClr val="3C4456"/>
                </a:solidFill>
                <a:effectLst/>
                <a:latin typeface="ProximaNova"/>
              </a:rPr>
              <a:t>рдц</a:t>
            </a:r>
            <a:r>
              <a:rPr lang="ru-RU" sz="1800" b="0" i="1" dirty="0">
                <a:solidFill>
                  <a:srgbClr val="3C4456"/>
                </a:solidFill>
                <a:effectLst/>
                <a:latin typeface="ProximaNova"/>
              </a:rPr>
              <a:t>, </a:t>
            </a:r>
            <a:r>
              <a:rPr lang="ru-RU" sz="1800" b="0" i="1" dirty="0" err="1">
                <a:solidFill>
                  <a:srgbClr val="3C4456"/>
                </a:solidFill>
                <a:effectLst/>
                <a:latin typeface="ProximaNova"/>
              </a:rPr>
              <a:t>лнц</a:t>
            </a:r>
            <a:r>
              <a:rPr lang="ru-RU" sz="1800" b="0" i="1" dirty="0">
                <a:solidFill>
                  <a:srgbClr val="3C4456"/>
                </a:solidFill>
                <a:effectLst/>
                <a:latin typeface="ProximaNova"/>
              </a:rPr>
              <a:t>, </a:t>
            </a:r>
            <a:r>
              <a:rPr lang="ru-RU" sz="1800" b="0" i="1" dirty="0" err="1">
                <a:solidFill>
                  <a:srgbClr val="3C4456"/>
                </a:solidFill>
                <a:effectLst/>
                <a:latin typeface="ProximaNova"/>
              </a:rPr>
              <a:t>нтск</a:t>
            </a:r>
            <a:r>
              <a:rPr lang="ru-RU" sz="1800" b="0" i="0" dirty="0">
                <a:solidFill>
                  <a:srgbClr val="3C4456"/>
                </a:solidFill>
                <a:effectLst/>
                <a:latin typeface="ProximaNova"/>
              </a:rPr>
              <a:t> и др.) один из согласных не произносится: частный, праздник, голландский, гигантский, безмолвствовать, постланный, сердце, марксистский.</a:t>
            </a:r>
            <a:endParaRPr lang="ru-RU" b="0" i="0" dirty="0">
              <a:solidFill>
                <a:srgbClr val="3C4456"/>
              </a:solidFill>
              <a:effectLst/>
              <a:latin typeface="ProximaNova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449635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01F2570-ED4C-45A9-9F4D-91EB6DB0F9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Домашнее задание: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4FD17D0-9D32-438F-A565-FE1BA74369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indent="0" algn="just">
              <a:buNone/>
            </a:pPr>
            <a:r>
              <a:rPr lang="ru-RU" sz="2400" b="1" i="0" smtClean="0">
                <a:solidFill>
                  <a:srgbClr val="3C4456"/>
                </a:solidFill>
                <a:effectLst/>
                <a:latin typeface="ProximaNova"/>
              </a:rPr>
              <a:t>Опираясь </a:t>
            </a:r>
            <a:r>
              <a:rPr lang="ru-RU" sz="2400" b="1" i="0" dirty="0">
                <a:solidFill>
                  <a:srgbClr val="3C4456"/>
                </a:solidFill>
                <a:effectLst/>
                <a:latin typeface="ProximaNova"/>
              </a:rPr>
              <a:t>на «Орфоэпический словарь русского языка» (ред. Р. И. Аванесов)  Разделите все слова на 2 группы:</a:t>
            </a:r>
            <a:endParaRPr lang="ru-RU" sz="3600" b="0" i="0" dirty="0">
              <a:solidFill>
                <a:srgbClr val="3C4456"/>
              </a:solidFill>
              <a:effectLst/>
              <a:latin typeface="ProximaNova"/>
            </a:endParaRPr>
          </a:p>
          <a:p>
            <a:pPr indent="0" algn="just">
              <a:buNone/>
            </a:pPr>
            <a:r>
              <a:rPr lang="ru-RU" sz="2400" b="1" i="0" dirty="0">
                <a:solidFill>
                  <a:srgbClr val="3C4456"/>
                </a:solidFill>
                <a:effectLst/>
                <a:latin typeface="ProximaNova"/>
              </a:rPr>
              <a:t>а) слова, где под ударением произносится  [э];</a:t>
            </a:r>
            <a:endParaRPr lang="ru-RU" sz="3600" b="0" i="0" dirty="0">
              <a:solidFill>
                <a:srgbClr val="3C4456"/>
              </a:solidFill>
              <a:effectLst/>
              <a:latin typeface="ProximaNova"/>
            </a:endParaRPr>
          </a:p>
          <a:p>
            <a:pPr indent="0" algn="just">
              <a:buNone/>
            </a:pPr>
            <a:r>
              <a:rPr lang="ru-RU" sz="2400" b="1" i="0" dirty="0">
                <a:solidFill>
                  <a:srgbClr val="3C4456"/>
                </a:solidFill>
                <a:effectLst/>
                <a:latin typeface="ProximaNova"/>
              </a:rPr>
              <a:t>б) слова,  где под ударением произносится  [о]</a:t>
            </a:r>
            <a:endParaRPr lang="ru-RU" sz="3600" b="0" i="0" dirty="0">
              <a:solidFill>
                <a:srgbClr val="3C4456"/>
              </a:solidFill>
              <a:effectLst/>
              <a:latin typeface="ProximaNova"/>
            </a:endParaRPr>
          </a:p>
          <a:p>
            <a:pPr indent="0" algn="just">
              <a:buNone/>
            </a:pPr>
            <a:r>
              <a:rPr lang="ru-RU" sz="2400" b="0" i="0" dirty="0">
                <a:solidFill>
                  <a:srgbClr val="3C4456"/>
                </a:solidFill>
                <a:effectLst/>
                <a:latin typeface="ProximaNova"/>
              </a:rPr>
              <a:t>Атлет, амеба, афера, белесый, береста, бесхребетный,  блеклый, блекнуть, блестки, браконьер, бытие (философский термин), гренадер, двоеженец,  желоб, жернов, жердочка, желчь, житье-бытье, забредший, издевка, маневр, маневренный,  многоженство,  несовременный, никчемный, новорожденный,  одновременно, опека, острие, падеж (скота), падеж (в грамматике), пекло, передержка,  приведший,  смета, тверже,  ушедший.</a:t>
            </a:r>
            <a:endParaRPr lang="ru-RU" sz="3600" b="0" i="0" dirty="0">
              <a:solidFill>
                <a:srgbClr val="3C4456"/>
              </a:solidFill>
              <a:effectLst/>
              <a:latin typeface="ProximaNova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8950264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82</Words>
  <Application>Microsoft Office PowerPoint</Application>
  <PresentationFormat>Широкоэкранный</PresentationFormat>
  <Paragraphs>51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8" baseType="lpstr">
      <vt:lpstr>Arial</vt:lpstr>
      <vt:lpstr>Calibri</vt:lpstr>
      <vt:lpstr>Calibri Light</vt:lpstr>
      <vt:lpstr>Circe</vt:lpstr>
      <vt:lpstr>ProximaNova</vt:lpstr>
      <vt:lpstr>verdana</vt:lpstr>
      <vt:lpstr>Wingdings</vt:lpstr>
      <vt:lpstr>Тема Office</vt:lpstr>
      <vt:lpstr>Основные орфоэпические нормы современного русского языка</vt:lpstr>
      <vt:lpstr>Презентация PowerPoint</vt:lpstr>
      <vt:lpstr>Что такое орфоэпия</vt:lpstr>
      <vt:lpstr>Стили произношения</vt:lpstr>
      <vt:lpstr>Разделы орфоэпии</vt:lpstr>
      <vt:lpstr>Нормы орфоэпии</vt:lpstr>
      <vt:lpstr>Произношение гласных звуков</vt:lpstr>
      <vt:lpstr>Произношение согласных звуков </vt:lpstr>
      <vt:lpstr>Домашнее задание: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Основные орфоэпические нормы современного русского языка</dc:title>
  <dc:creator>Кристина</dc:creator>
  <cp:lastModifiedBy>201</cp:lastModifiedBy>
  <cp:revision>2</cp:revision>
  <dcterms:created xsi:type="dcterms:W3CDTF">2021-11-21T18:47:06Z</dcterms:created>
  <dcterms:modified xsi:type="dcterms:W3CDTF">2021-11-22T04:38:16Z</dcterms:modified>
</cp:coreProperties>
</file>