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14" r:id="rId2"/>
    <p:sldMasterId id="2147483732" r:id="rId3"/>
  </p:sldMasterIdLst>
  <p:sldIdLst>
    <p:sldId id="269" r:id="rId4"/>
    <p:sldId id="256" r:id="rId5"/>
    <p:sldId id="257" r:id="rId6"/>
    <p:sldId id="260" r:id="rId7"/>
    <p:sldId id="275" r:id="rId8"/>
    <p:sldId id="262" r:id="rId9"/>
    <p:sldId id="272" r:id="rId10"/>
    <p:sldId id="273" r:id="rId11"/>
    <p:sldId id="274" r:id="rId12"/>
    <p:sldId id="276" r:id="rId13"/>
    <p:sldId id="277" r:id="rId14"/>
    <p:sldId id="267" r:id="rId15"/>
    <p:sldId id="268" r:id="rId16"/>
    <p:sldId id="27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405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102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191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7984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36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1725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206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6789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412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 flipH="1">
            <a:off x="8228013" y="7938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6"/>
          <p:cNvCxnSpPr/>
          <p:nvPr/>
        </p:nvCxnSpPr>
        <p:spPr>
          <a:xfrm flipH="1">
            <a:off x="6108700" y="92075"/>
            <a:ext cx="6080125" cy="60801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0"/>
          <p:cNvCxnSpPr/>
          <p:nvPr/>
        </p:nvCxnSpPr>
        <p:spPr>
          <a:xfrm flipH="1">
            <a:off x="7335838" y="31750"/>
            <a:ext cx="4852987" cy="48529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2"/>
          <p:cNvCxnSpPr/>
          <p:nvPr/>
        </p:nvCxnSpPr>
        <p:spPr>
          <a:xfrm flipH="1">
            <a:off x="7845425" y="609600"/>
            <a:ext cx="4343400" cy="43434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/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1042B-82F9-4670-A8E5-E54E94DC3B64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FAA25C-1ACA-4D93-94BD-316D188C18B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8103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C519D-D675-4885-A9F6-091C67D49E5C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2CD0B-1E46-4A86-8DD5-773A97CD28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123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5594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/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7FF8C-BCA8-4603-979B-9187EACA6E72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E2BD5-2A6E-4CFF-AD80-6F630A081B8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1298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59F86-D75C-4E63-9D3C-74C32B613285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A10171-6B20-41D3-A7F5-E5792445A4D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7708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20D9E-1A1D-4946-ABA5-B2512AA72A8C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9B615-DC73-477F-AE0A-3ED548FCA5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9542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9DCB9-2469-4C43-A504-3EC675104998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6EFDA0-FF60-413A-9286-645A0EE8800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8684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437F2-31B4-4BC8-A857-98A2463026FB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513EF8-CDA6-4D01-916F-5C45656D949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3021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152CB-EA6B-4491-9227-38C99CCE8210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C4F6B-B644-4F1A-A2F5-591AB68664D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110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DABE8-29E9-4E0C-AA20-D7EED68F708D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FDF08-8438-4535-B307-7636C94388A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4523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C57C9-956C-468D-9BA0-4518BEE3EAF0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99D1E0E0-F03F-440C-956F-AFBED45CBED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1847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/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E8B05-0D30-4E05-B29D-81F616F775B4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2F4D8-719A-429F-A68C-8114E01F23B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2918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531813" y="8128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10285413" y="27686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0">
                <a:solidFill>
                  <a:prstClr val="white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/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5F883-7182-4002-9963-856676727CA1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1C3605E-ECCA-48FD-9656-25CD57D660E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769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7692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/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93A4D-6E39-44C9-B67A-981DEE6EF43D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37B6E-FC9A-48DF-B682-6CAD111652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9210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531813" y="8128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10285413" y="27686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0">
                <a:solidFill>
                  <a:prstClr val="white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/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824D5-B2D9-4845-AE17-4F733FAB33A6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23EA5A6-FE6F-4AB1-9599-D1905FE28A4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2554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/>
          <a:lstStyle>
            <a:lvl1pPr>
              <a:defRPr lang="en-US" b="0" dirty="0"/>
            </a:lvl1pPr>
          </a:lstStyle>
          <a:p>
            <a:pPr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1F9F7-7EBB-46CE-8399-9B18912D0C4B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5AB8723-33AF-4934-918E-ED8DBF9AA3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5256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ED511-828B-4994-B691-65B59875173A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048D8-09DE-4AEF-9466-70D94FF99B5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8580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F74E3-445E-4CF7-96BC-CB9B5CA493B3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DE401-51E1-47E5-A51F-AB6199D9FFF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4929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 flipH="1">
            <a:off x="8228013" y="7938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6"/>
          <p:cNvCxnSpPr/>
          <p:nvPr/>
        </p:nvCxnSpPr>
        <p:spPr>
          <a:xfrm flipH="1">
            <a:off x="6108700" y="92075"/>
            <a:ext cx="6080125" cy="60801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0"/>
          <p:cNvCxnSpPr/>
          <p:nvPr/>
        </p:nvCxnSpPr>
        <p:spPr>
          <a:xfrm flipH="1">
            <a:off x="7335838" y="31750"/>
            <a:ext cx="4852987" cy="48529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2"/>
          <p:cNvCxnSpPr/>
          <p:nvPr/>
        </p:nvCxnSpPr>
        <p:spPr>
          <a:xfrm flipH="1">
            <a:off x="7845425" y="609600"/>
            <a:ext cx="4343400" cy="43434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/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1042B-82F9-4670-A8E5-E54E94DC3B64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FAA25C-1ACA-4D93-94BD-316D188C18B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9809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C519D-D675-4885-A9F6-091C67D49E5C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2CD0B-1E46-4A86-8DD5-773A97CD28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87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/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7FF8C-BCA8-4603-979B-9187EACA6E72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E2BD5-2A6E-4CFF-AD80-6F630A081B8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6470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59F86-D75C-4E63-9D3C-74C32B613285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A10171-6B20-41D3-A7F5-E5792445A4D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2401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20D9E-1A1D-4946-ABA5-B2512AA72A8C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9B615-DC73-477F-AE0A-3ED548FCA5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87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5817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9DCB9-2469-4C43-A504-3EC675104998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6EFDA0-FF60-413A-9286-645A0EE8800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7924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437F2-31B4-4BC8-A857-98A2463026FB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513EF8-CDA6-4D01-916F-5C45656D949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1767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152CB-EA6B-4491-9227-38C99CCE8210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C4F6B-B644-4F1A-A2F5-591AB68664D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4944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DABE8-29E9-4E0C-AA20-D7EED68F708D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FDF08-8438-4535-B307-7636C94388A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485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C57C9-956C-468D-9BA0-4518BEE3EAF0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99D1E0E0-F03F-440C-956F-AFBED45CBED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1971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/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E8B05-0D30-4E05-B29D-81F616F775B4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2F4D8-719A-429F-A68C-8114E01F23B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470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531813" y="8128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10285413" y="27686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0">
                <a:solidFill>
                  <a:prstClr val="white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/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5F883-7182-4002-9963-856676727CA1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1C3605E-ECCA-48FD-9656-25CD57D660E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9493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/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93A4D-6E39-44C9-B67A-981DEE6EF43D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37B6E-FC9A-48DF-B682-6CAD111652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2977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531813" y="8128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10285413" y="27686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8000">
                <a:solidFill>
                  <a:prstClr val="white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/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824D5-B2D9-4845-AE17-4F733FAB33A6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23EA5A6-FE6F-4AB1-9599-D1905FE28A4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9058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/>
          <a:lstStyle>
            <a:lvl1pPr>
              <a:defRPr lang="en-US" b="0" dirty="0"/>
            </a:lvl1pPr>
          </a:lstStyle>
          <a:p>
            <a:pPr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1F9F7-7EBB-46CE-8399-9B18912D0C4B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5AB8723-33AF-4934-918E-ED8DBF9AA3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036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02226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ED511-828B-4994-B691-65B59875173A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048D8-09DE-4AEF-9466-70D94FF99B5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055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F74E3-445E-4CF7-96BC-CB9B5CA493B3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DE401-51E1-47E5-A51F-AB6199D9FFF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240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548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868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173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566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85CAA38-D50C-418F-A5F4-E8D2A2E0D19E}" type="datetimeFigureOut">
              <a:rPr lang="ru-RU" smtClean="0"/>
              <a:t>31.08.2018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93152FC-D0F6-4E86-ADC5-EAE77FEC5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3857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9207500" y="2963863"/>
            <a:ext cx="2981325" cy="320833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5852" y="2963333"/>
              <a:ext cx="912975" cy="91296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83"/>
              <a:ext cx="2981858" cy="298181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3013" y="3285648"/>
              <a:ext cx="1895814" cy="1895788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853" y="3131636"/>
              <a:ext cx="1744974" cy="17449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600" y="3682589"/>
              <a:ext cx="1270227" cy="12702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3" y="4487863"/>
            <a:ext cx="8534400" cy="15065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4213" y="685800"/>
            <a:ext cx="8534400" cy="361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3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="0" i="0" smtClean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defTabSz="914400">
              <a:defRPr/>
            </a:pPr>
            <a:fld id="{2B9412A8-2C35-467B-83D5-7B6F5F55BA32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 defTabSz="914400"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defTabSz="914400"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3000" cy="6699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3200">
                <a:solidFill>
                  <a:srgbClr val="0A304A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721057D-6276-41E9-90F0-AFBADF913EBD}" type="slidenum">
              <a:rPr 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5597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2000" kern="1200">
          <a:solidFill>
            <a:srgbClr val="0F496F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kern="1200">
          <a:solidFill>
            <a:srgbClr val="0F496F"/>
          </a:solidFill>
          <a:latin typeface="+mn-lt"/>
          <a:ea typeface="+mn-ea"/>
          <a:cs typeface="+mn-cs"/>
        </a:defRPr>
      </a:lvl2pPr>
      <a:lvl3pPr marL="12001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600" kern="1200">
          <a:solidFill>
            <a:srgbClr val="0F496F"/>
          </a:solidFill>
          <a:latin typeface="+mn-lt"/>
          <a:ea typeface="+mn-ea"/>
          <a:cs typeface="+mn-cs"/>
        </a:defRPr>
      </a:lvl3pPr>
      <a:lvl4pPr marL="1543050" indent="-1714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4pPr>
      <a:lvl5pPr marL="2000250" indent="-1714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9207500" y="2963863"/>
            <a:ext cx="2981325" cy="320833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5852" y="2963333"/>
              <a:ext cx="912975" cy="91296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83"/>
              <a:ext cx="2981858" cy="298181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3013" y="3285648"/>
              <a:ext cx="1895814" cy="1895788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853" y="3131636"/>
              <a:ext cx="1744974" cy="17449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600" y="3682589"/>
              <a:ext cx="1270227" cy="12702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3" y="4487863"/>
            <a:ext cx="8534400" cy="15065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4213" y="685800"/>
            <a:ext cx="8534400" cy="361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3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="0" i="0" smtClean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defTabSz="914400">
              <a:defRPr/>
            </a:pPr>
            <a:fld id="{2B9412A8-2C35-467B-83D5-7B6F5F55BA32}" type="datetimeFigureOut">
              <a:rPr lang="ru-RU">
                <a:solidFill>
                  <a:srgbClr val="146194">
                    <a:lumMod val="50000"/>
                  </a:srgbClr>
                </a:solidFill>
              </a:rPr>
              <a:pPr defTabSz="914400">
                <a:defRPr/>
              </a:pPr>
              <a:t>31.08.2018</a:t>
            </a:fld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defTabSz="914400">
              <a:defRPr/>
            </a:pPr>
            <a:endParaRPr lang="ru-RU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3000" cy="6699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3200">
                <a:solidFill>
                  <a:srgbClr val="0A304A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721057D-6276-41E9-90F0-AFBADF913EBD}" type="slidenum">
              <a:rPr 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5076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2000" kern="1200">
          <a:solidFill>
            <a:srgbClr val="0F496F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kern="1200">
          <a:solidFill>
            <a:srgbClr val="0F496F"/>
          </a:solidFill>
          <a:latin typeface="+mn-lt"/>
          <a:ea typeface="+mn-ea"/>
          <a:cs typeface="+mn-cs"/>
        </a:defRPr>
      </a:lvl2pPr>
      <a:lvl3pPr marL="12001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600" kern="1200">
          <a:solidFill>
            <a:srgbClr val="0F496F"/>
          </a:solidFill>
          <a:latin typeface="+mn-lt"/>
          <a:ea typeface="+mn-ea"/>
          <a:cs typeface="+mn-cs"/>
        </a:defRPr>
      </a:lvl3pPr>
      <a:lvl4pPr marL="1543050" indent="-1714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4pPr>
      <a:lvl5pPr marL="2000250" indent="-1714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2004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5" Type="http://schemas.openxmlformats.org/officeDocument/2006/relationships/hyperlink" Target="https://ru.wikipedia.org/wiki/%D0%A1%D0%B5%D0%B2%D0%B5%D1%80%D0%BD%D0%B0%D1%8F_%D0%9E%D1%81%D0%B5%D1%82%D0%B8%D1%8F" TargetMode="External"/><Relationship Id="rId4" Type="http://schemas.openxmlformats.org/officeDocument/2006/relationships/hyperlink" Target="https://ru.wikipedia.org/wiki/%D0%97%D0%B0%D1%85%D0%B2%D0%B0%D1%82_%D1%88%D0%BA%D0%BE%D0%BB%D1%8B_%D0%B2_%D0%91%D0%B5%D1%81%D0%BB%D0%B0%D0%BD%D0%B5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31FB8-4B3F-4A00-AA79-C978BF9FFB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1470562"/>
            <a:ext cx="11155487" cy="22088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>
                <a:solidFill>
                  <a:srgbClr val="FFC000"/>
                </a:solidFill>
                <a:latin typeface="Monotype Corsiva" panose="03010101010201010101" pitchFamily="66" charset="0"/>
              </a:rPr>
              <a:t>Урок Мира</a:t>
            </a:r>
            <a:br>
              <a:rPr lang="ru-RU" sz="8000" dirty="0">
                <a:solidFill>
                  <a:srgbClr val="FFC000"/>
                </a:solidFill>
                <a:latin typeface="Monotype Corsiva" panose="03010101010201010101" pitchFamily="66" charset="0"/>
              </a:rPr>
            </a:br>
            <a:r>
              <a:rPr lang="ru-RU" sz="8000" dirty="0">
                <a:solidFill>
                  <a:srgbClr val="FFC000"/>
                </a:solidFill>
                <a:latin typeface="Monotype Corsiva" panose="03010101010201010101" pitchFamily="66" charset="0"/>
              </a:rPr>
              <a:t>«Я голосую за мир!»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451343-6A9E-48BD-AB6A-810219A187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23162" y="285009"/>
            <a:ext cx="3816537" cy="2371106"/>
          </a:xfrm>
        </p:spPr>
        <p:txBody>
          <a:bodyPr/>
          <a:lstStyle/>
          <a:p>
            <a:pPr algn="r"/>
            <a:r>
              <a:rPr lang="ru-RU" dirty="0"/>
              <a:t>«Мир под чистым небом, ярким солнцем и созвездием добра».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3413266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A72C84-72D8-4BE1-93C4-14DD7B7BB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3994E34-E0E9-4957-849B-45F5D21FC8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2" y="182880"/>
            <a:ext cx="9734843" cy="5811520"/>
          </a:xfrm>
        </p:spPr>
      </p:pic>
    </p:spTree>
    <p:extLst>
      <p:ext uri="{BB962C8B-B14F-4D97-AF65-F5344CB8AC3E}">
        <p14:creationId xmlns:p14="http://schemas.microsoft.com/office/powerpoint/2010/main" val="3346589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6FA812-53CB-4AB8-A906-28E920BEA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843CD9-2BB0-4755-A9D5-00B6085A5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DA055E-DE81-42ED-BF50-85011C502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6852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072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449421-F085-4FA1-A12F-8ACCC04DF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5257" y="-454231"/>
            <a:ext cx="2786743" cy="1143000"/>
          </a:xfrm>
        </p:spPr>
        <p:txBody>
          <a:bodyPr>
            <a:normAutofit/>
          </a:bodyPr>
          <a:lstStyle/>
          <a:p>
            <a:pPr algn="r"/>
            <a:r>
              <a:rPr lang="ru-RU" sz="1800" i="1" dirty="0"/>
              <a:t>“Я голосую за мир”</a:t>
            </a:r>
            <a:br>
              <a:rPr lang="ru-RU" sz="1800" i="1" dirty="0"/>
            </a:br>
            <a:r>
              <a:rPr lang="ru-RU" sz="1800" i="1" dirty="0"/>
              <a:t> И. Зуев.</a:t>
            </a:r>
            <a:endParaRPr lang="ru-RU" sz="18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36E4B1-9FE2-4D8F-B290-AA9CEC7388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2812" y="228600"/>
            <a:ext cx="7469188" cy="5943600"/>
          </a:xfrm>
        </p:spPr>
        <p:txBody>
          <a:bodyPr>
            <a:normAutofit fontScale="25000" lnSpcReduction="20000"/>
          </a:bodyPr>
          <a:lstStyle/>
          <a:p>
            <a:pPr algn="ctr"/>
            <a:br>
              <a:rPr lang="ru-RU" sz="2800" dirty="0"/>
            </a:br>
            <a:r>
              <a:rPr lang="ru-RU" sz="11200" dirty="0">
                <a:latin typeface="Monotype Corsiva" panose="03010101010201010101" pitchFamily="66" charset="0"/>
              </a:rPr>
              <a:t>Я голосую за мир голосом миллионов.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Я голосую за мир – воля моя законна! 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Я голосую за мир сердцем всего народа.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Я голосую за мир равенства и свободы.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Я голосую за мир памятью всех </a:t>
            </a:r>
            <a:r>
              <a:rPr lang="ru-RU" sz="11200" dirty="0" err="1">
                <a:latin typeface="Monotype Corsiva" panose="03010101010201010101" pitchFamily="66" charset="0"/>
              </a:rPr>
              <a:t>Хатыней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Я голосую за мир, чтобы земля в пустыню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Не превратилась вдруг, чтобы на целом свете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Лишь с </a:t>
            </a:r>
            <a:r>
              <a:rPr lang="ru-RU" sz="11200" dirty="0" err="1">
                <a:latin typeface="Monotype Corsiva" panose="03010101010201010101" pitchFamily="66" charset="0"/>
              </a:rPr>
              <a:t>добротою</a:t>
            </a:r>
            <a:r>
              <a:rPr lang="ru-RU" sz="11200" dirty="0">
                <a:latin typeface="Monotype Corsiva" panose="03010101010201010101" pitchFamily="66" charset="0"/>
              </a:rPr>
              <a:t> рук были знакомы дети.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Разве нужны земле шрамы войны на теле?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Дайте ей журавлей – тех, что взлететь не успели.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Дайте ей синеву моря и чистого неба.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Чтобы не во сне – наяву люди наелись хлеба.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Чтобы цвела заря добрым и ясным светом.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Мир тебе, мать-земля!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Я голосую за это!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Мир в каждом доме, в каждой стране!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Мир – это жизнь на планете!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Мир – это солнце на нашей Земле!</a:t>
            </a:r>
            <a:br>
              <a:rPr lang="ru-RU" sz="11200" dirty="0">
                <a:latin typeface="Monotype Corsiva" panose="03010101010201010101" pitchFamily="66" charset="0"/>
              </a:rPr>
            </a:br>
            <a:r>
              <a:rPr lang="ru-RU" sz="11200" dirty="0">
                <a:latin typeface="Monotype Corsiva" panose="03010101010201010101" pitchFamily="66" charset="0"/>
              </a:rPr>
              <a:t>Мир – нужен взрослым и детям!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585A1E-AC79-4E0E-AEFE-41E4A8539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6192" cy="2504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2B287B-24CF-40B5-8EA9-EA250757B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44" y="2908781"/>
            <a:ext cx="3044042" cy="345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57821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DCE54F3-34A3-450C-8D93-CBC6BDE847F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7" r="24927"/>
          <a:stretch>
            <a:fillRect/>
          </a:stretch>
        </p:blipFill>
        <p:spPr>
          <a:xfrm>
            <a:off x="0" y="0"/>
            <a:ext cx="3628718" cy="5056577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167928F9-2AD2-4CF4-91B1-7070A608C9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6977" y="118753"/>
            <a:ext cx="4108862" cy="6495803"/>
          </a:xfrm>
        </p:spPr>
        <p:txBody>
          <a:bodyPr>
            <a:normAutofit fontScale="92500"/>
          </a:bodyPr>
          <a:lstStyle/>
          <a:p>
            <a:pPr algn="ctr" fontAlgn="base"/>
            <a:r>
              <a:rPr lang="ru-RU" sz="3200" b="1" dirty="0">
                <a:latin typeface="Monotype Corsiva" panose="03010101010201010101" pitchFamily="66" charset="0"/>
              </a:rPr>
              <a:t>Я рисую слово МИР</a:t>
            </a:r>
          </a:p>
          <a:p>
            <a:pPr algn="ctr" fontAlgn="base"/>
            <a:r>
              <a:rPr lang="ru-RU" sz="3200" b="1" dirty="0">
                <a:latin typeface="Monotype Corsiva" panose="03010101010201010101" pitchFamily="66" charset="0"/>
              </a:rPr>
              <a:t>Над землёю солнце светит,</a:t>
            </a:r>
          </a:p>
          <a:p>
            <a:pPr algn="ctr" fontAlgn="base"/>
            <a:r>
              <a:rPr lang="ru-RU" sz="3200" b="1" dirty="0">
                <a:latin typeface="Monotype Corsiva" panose="03010101010201010101" pitchFamily="66" charset="0"/>
              </a:rPr>
              <a:t>На траве играют дети,</a:t>
            </a:r>
          </a:p>
          <a:p>
            <a:pPr algn="ctr" fontAlgn="base"/>
            <a:r>
              <a:rPr lang="ru-RU" sz="3200" b="1" dirty="0">
                <a:latin typeface="Monotype Corsiva" panose="03010101010201010101" pitchFamily="66" charset="0"/>
              </a:rPr>
              <a:t>Речка синяя, а вот -</a:t>
            </a:r>
          </a:p>
          <a:p>
            <a:pPr algn="ctr" fontAlgn="base"/>
            <a:r>
              <a:rPr lang="ru-RU" sz="3200" b="1" dirty="0">
                <a:latin typeface="Monotype Corsiva" panose="03010101010201010101" pitchFamily="66" charset="0"/>
              </a:rPr>
              <a:t>Пароход по ней плывёт.</a:t>
            </a:r>
          </a:p>
          <a:p>
            <a:pPr algn="ctr" fontAlgn="base"/>
            <a:r>
              <a:rPr lang="ru-RU" sz="3200" b="1" dirty="0">
                <a:latin typeface="Monotype Corsiva" panose="03010101010201010101" pitchFamily="66" charset="0"/>
              </a:rPr>
              <a:t>Вот дома - до неба прямо!</a:t>
            </a:r>
          </a:p>
          <a:p>
            <a:pPr algn="ctr" fontAlgn="base"/>
            <a:r>
              <a:rPr lang="ru-RU" sz="3200" b="1" dirty="0">
                <a:latin typeface="Monotype Corsiva" panose="03010101010201010101" pitchFamily="66" charset="0"/>
              </a:rPr>
              <a:t>Вот цветы, а это - мама,</a:t>
            </a:r>
          </a:p>
          <a:p>
            <a:pPr algn="ctr" fontAlgn="base"/>
            <a:r>
              <a:rPr lang="ru-RU" sz="3200" b="1" dirty="0">
                <a:latin typeface="Monotype Corsiva" panose="03010101010201010101" pitchFamily="66" charset="0"/>
              </a:rPr>
              <a:t>Рядом с ней сестра моя...</a:t>
            </a:r>
          </a:p>
          <a:p>
            <a:pPr algn="ctr" fontAlgn="base"/>
            <a:r>
              <a:rPr lang="ru-RU" sz="3200" b="1" dirty="0">
                <a:latin typeface="Monotype Corsiva" panose="03010101010201010101" pitchFamily="66" charset="0"/>
              </a:rPr>
              <a:t>Слово "мир" рисую я.</a:t>
            </a:r>
          </a:p>
          <a:p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1794282-6B26-44DD-A14D-6808CD590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096" y="4049486"/>
            <a:ext cx="4415903" cy="280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70143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245428F6-F17C-412D-A6BB-96CD48D40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44090" y="853263"/>
            <a:ext cx="6021388" cy="5143776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7200" dirty="0">
                <a:solidFill>
                  <a:srgbClr val="FFC000"/>
                </a:solidFill>
                <a:latin typeface="Monotype Corsiva" panose="03010101010201010101" pitchFamily="66" charset="0"/>
              </a:rPr>
              <a:t>Давайте жить дружно!</a:t>
            </a:r>
          </a:p>
          <a:p>
            <a:pPr algn="r"/>
            <a:r>
              <a:rPr lang="ru-RU" sz="7200" dirty="0">
                <a:solidFill>
                  <a:srgbClr val="FFC000"/>
                </a:solidFill>
                <a:latin typeface="Monotype Corsiva" panose="03010101010201010101" pitchFamily="66" charset="0"/>
              </a:rPr>
              <a:t> И бережно относится к нашей планете!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A5D2F36-7C72-41A1-B73B-776AD7913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20" y="970474"/>
            <a:ext cx="5142017" cy="514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6437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F4722E-090A-4DA1-B538-7A31A7691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4851" y="4807966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rgbClr val="FFC000"/>
                </a:solidFill>
                <a:latin typeface="Monotype Corsiva" panose="03010101010201010101" pitchFamily="66" charset="0"/>
              </a:rPr>
              <a:t>С днем Знаний!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E4C4399-EC14-48EA-920D-BB69F6655CD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57" y="646538"/>
            <a:ext cx="5504190" cy="3871646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2D9A1B66-1838-4837-B2F9-5D19A84C333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948" y="646538"/>
            <a:ext cx="3679986" cy="4161428"/>
          </a:xfrm>
        </p:spPr>
      </p:pic>
    </p:spTree>
    <p:extLst>
      <p:ext uri="{BB962C8B-B14F-4D97-AF65-F5344CB8AC3E}">
        <p14:creationId xmlns:p14="http://schemas.microsoft.com/office/powerpoint/2010/main" val="66487260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C1745C-1A34-491A-8AD3-9EBA240A9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8473" y="0"/>
            <a:ext cx="60198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заметки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AC6857-D403-4290-AEAF-E6A3A3DAC5E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" b="1125"/>
          <a:stretch>
            <a:fillRect/>
          </a:stretch>
        </p:blipFill>
        <p:spPr>
          <a:xfrm>
            <a:off x="344385" y="811379"/>
            <a:ext cx="3866225" cy="5387541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6423ACE9-8FDC-4EF9-893B-22BF8B78C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2811" y="1377538"/>
            <a:ext cx="7152513" cy="5153891"/>
          </a:xfrm>
        </p:spPr>
        <p:txBody>
          <a:bodyPr>
            <a:normAutofit/>
          </a:bodyPr>
          <a:lstStyle/>
          <a:p>
            <a:pPr algn="ctr"/>
            <a:r>
              <a:rPr lang="ru-RU" sz="4300" dirty="0">
                <a:solidFill>
                  <a:srgbClr val="333333"/>
                </a:solidFill>
                <a:latin typeface="Monotype Corsiva" panose="03010101010201010101" pitchFamily="66" charset="0"/>
              </a:rPr>
              <a:t>С 1984 года 1 сентября отмечается как День знаний. Это день стал государственным праздником не только в Российской Федерации, но и во всех странах бывшего СССР.</a:t>
            </a:r>
            <a:b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</a:br>
            <a:b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6130792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A4ABA-60E9-4F45-85C3-F97288BEF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347" y="0"/>
            <a:ext cx="6019800" cy="1143000"/>
          </a:xfrm>
        </p:spPr>
        <p:txBody>
          <a:bodyPr/>
          <a:lstStyle/>
          <a:p>
            <a:pPr algn="r"/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</a:t>
            </a:r>
            <a:b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заметки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5C025B-9AFD-4E17-B74A-555B7BC99FD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6" r="23086"/>
          <a:stretch>
            <a:fillRect/>
          </a:stretch>
        </p:blipFill>
        <p:spPr>
          <a:xfrm>
            <a:off x="380010" y="794443"/>
            <a:ext cx="3818724" cy="5321349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6B6EB3EB-043B-460B-8EC7-A829B237EA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2812" y="1662545"/>
            <a:ext cx="7128762" cy="4453247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5200" u="sng" dirty="0">
                <a:latin typeface="Monotype Corsiva" panose="03010101010201010101" pitchFamily="66" charset="0"/>
                <a:hlinkClick r:id="rId3"/>
              </a:rPr>
              <a:t>1 сентября 2004</a:t>
            </a:r>
            <a:r>
              <a:rPr lang="ru-RU" sz="5200" dirty="0">
                <a:latin typeface="Monotype Corsiva" panose="03010101010201010101" pitchFamily="66" charset="0"/>
              </a:rPr>
              <a:t> г — </a:t>
            </a:r>
            <a:r>
              <a:rPr lang="ru-RU" sz="5200" dirty="0">
                <a:latin typeface="Monotype Corsiva" panose="03010101010201010101" pitchFamily="66" charset="0"/>
                <a:hlinkClick r:id="rId4" tooltip="Захват школы в Беслане"/>
              </a:rPr>
              <a:t>Захват школы в Беслане</a:t>
            </a:r>
            <a:r>
              <a:rPr lang="ru-RU" sz="5200" dirty="0">
                <a:latin typeface="Monotype Corsiva" panose="03010101010201010101" pitchFamily="66" charset="0"/>
              </a:rPr>
              <a:t> (</a:t>
            </a:r>
            <a:r>
              <a:rPr lang="ru-RU" sz="5200" dirty="0">
                <a:latin typeface="Monotype Corsiva" panose="03010101010201010101" pitchFamily="66" charset="0"/>
                <a:hlinkClick r:id="rId5" tooltip="Северная Осетия"/>
              </a:rPr>
              <a:t>Северная Осетия</a:t>
            </a:r>
            <a:r>
              <a:rPr lang="ru-RU" sz="5200" dirty="0">
                <a:latin typeface="Monotype Corsiva" panose="03010101010201010101" pitchFamily="66" charset="0"/>
              </a:rPr>
              <a:t>).</a:t>
            </a:r>
          </a:p>
          <a:p>
            <a:pPr algn="ctr"/>
            <a:r>
              <a:rPr lang="ru-RU" sz="5200" dirty="0">
                <a:latin typeface="Monotype Corsiva" panose="03010101010201010101" pitchFamily="66" charset="0"/>
              </a:rPr>
              <a:t>(террористический акт – взрыв днем 3 сентября)</a:t>
            </a:r>
          </a:p>
          <a:p>
            <a:pPr algn="ctr"/>
            <a:endParaRPr lang="ru-RU" sz="3200" dirty="0">
              <a:latin typeface="Monotype Corsiva" panose="03010101010201010101" pitchFamily="66" charset="0"/>
            </a:endParaRPr>
          </a:p>
          <a:p>
            <a:pPr algn="ctr"/>
            <a:r>
              <a:rPr lang="ru-RU" sz="4600" dirty="0">
                <a:latin typeface="Monotype Corsiva" panose="03010101010201010101" pitchFamily="66" charset="0"/>
              </a:rPr>
              <a:t>Погибли 314 человек, из них 186 детей,</a:t>
            </a:r>
          </a:p>
          <a:p>
            <a:pPr algn="ctr"/>
            <a:r>
              <a:rPr lang="ru-RU" sz="4600" dirty="0">
                <a:latin typeface="Monotype Corsiva" panose="03010101010201010101" pitchFamily="66" charset="0"/>
              </a:rPr>
              <a:t>19 спасателей </a:t>
            </a:r>
          </a:p>
          <a:p>
            <a:pPr algn="ctr"/>
            <a:endParaRPr lang="ru-RU" sz="4800" dirty="0"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30653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28D14B-66B6-4277-930E-E1E8BA3AB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CD38FA6-33DA-4289-8D2F-1DB6BD113B2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97748F0-FF87-434A-8B04-D1775DC76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10" name="Рисунок 9">
            <a:extLst>
              <a:ext uri="{FF2B5EF4-FFF2-40B4-BE49-F238E27FC236}">
                <a16:creationId xmlns:a16="http://schemas.microsoft.com/office/drawing/2014/main" id="{16F5B40D-FEBE-4FDF-A3B9-822A1A11B8C4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2581397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B3DCBC-4DD1-464A-BEC8-42990345D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2200" y="0"/>
            <a:ext cx="6019800" cy="1143000"/>
          </a:xfrm>
        </p:spPr>
        <p:txBody>
          <a:bodyPr/>
          <a:lstStyle/>
          <a:p>
            <a:pPr algn="r"/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</a:t>
            </a:r>
            <a:b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заметки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33BE65-FCB8-4020-8B05-3647EAB5DCC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0" r="24820"/>
          <a:stretch>
            <a:fillRect/>
          </a:stretch>
        </p:blipFill>
        <p:spPr>
          <a:xfrm>
            <a:off x="498764" y="875042"/>
            <a:ext cx="3794973" cy="5288252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1A73B99-361D-4AA2-AEF7-463CBBEC9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2812" y="1365662"/>
            <a:ext cx="7093136" cy="45007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400" dirty="0">
                <a:latin typeface="Monotype Corsiva" panose="03010101010201010101" pitchFamily="66" charset="0"/>
              </a:rPr>
              <a:t>1 сентября 1939 г – начало Второй Мировой Войны, которая стала самым кровопролитным и жестоким военным конфликтом за всю историю человечества. В ней приняло участие 61 государство.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701017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0175" y="1076325"/>
            <a:ext cx="3086100" cy="44227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err="1"/>
              <a:t>Садако</a:t>
            </a:r>
            <a:r>
              <a:rPr lang="ru-RU" sz="4000" b="1" dirty="0"/>
              <a:t> </a:t>
            </a:r>
            <a:r>
              <a:rPr lang="ru-RU" sz="4000" b="1" dirty="0" err="1"/>
              <a:t>Сасаки</a:t>
            </a:r>
            <a:br>
              <a:rPr lang="ru-RU" sz="4000" b="1" dirty="0"/>
            </a:br>
            <a:br>
              <a:rPr lang="ru-RU" sz="4000" b="1" dirty="0"/>
            </a:br>
            <a:r>
              <a:rPr lang="ru-RU" sz="4000" dirty="0"/>
              <a:t>(</a:t>
            </a:r>
            <a:r>
              <a:rPr lang="ru-RU" sz="4000" u="sng" dirty="0"/>
              <a:t>яп. </a:t>
            </a:r>
            <a:r>
              <a:rPr lang="ja-JP" altLang="en-US" sz="4000" dirty="0"/>
              <a:t>佐々木 禎子</a:t>
            </a:r>
            <a:r>
              <a:rPr lang="ru-RU" sz="4000" dirty="0"/>
              <a:t> </a:t>
            </a:r>
            <a:br>
              <a:rPr lang="ru-RU" sz="3200" dirty="0"/>
            </a:br>
            <a:br>
              <a:rPr lang="ru-RU" sz="3200" dirty="0"/>
            </a:br>
            <a:br>
              <a:rPr lang="ru-RU" sz="3200" dirty="0"/>
            </a:br>
            <a:r>
              <a:rPr lang="ru-RU" sz="3200" u="sng" dirty="0"/>
              <a:t>7 января</a:t>
            </a:r>
            <a:r>
              <a:rPr lang="ru-RU" sz="3200" dirty="0"/>
              <a:t> </a:t>
            </a:r>
            <a:r>
              <a:rPr lang="ru-RU" sz="3200" u="sng" dirty="0"/>
              <a:t>1943</a:t>
            </a:r>
            <a:br>
              <a:rPr lang="ru-RU" sz="3200" u="sng" dirty="0"/>
            </a:br>
            <a:br>
              <a:rPr lang="ru-RU" sz="3200" dirty="0"/>
            </a:br>
            <a:r>
              <a:rPr lang="ru-RU" sz="3200" dirty="0"/>
              <a:t>- 25</a:t>
            </a:r>
            <a:r>
              <a:rPr lang="ru-RU" sz="3200" u="sng" dirty="0"/>
              <a:t> октября</a:t>
            </a:r>
            <a:r>
              <a:rPr lang="ru-RU" sz="3200" dirty="0"/>
              <a:t> </a:t>
            </a:r>
            <a:r>
              <a:rPr lang="ru-RU" sz="3200" u="sng" dirty="0"/>
              <a:t>1955</a:t>
            </a:r>
            <a:r>
              <a:rPr lang="ru-RU" sz="3200" dirty="0"/>
              <a:t>)  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1843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34425" y="209550"/>
            <a:ext cx="3209925" cy="5162550"/>
          </a:xfrm>
        </p:spPr>
      </p:pic>
      <p:pic>
        <p:nvPicPr>
          <p:cNvPr id="1843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48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8896350" y="5372100"/>
            <a:ext cx="3048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white"/>
                </a:solidFill>
              </a:rPr>
              <a:t>японская девочка, жившая в городе </a:t>
            </a:r>
            <a:r>
              <a:rPr lang="ru-RU" u="sng">
                <a:solidFill>
                  <a:prstClr val="white"/>
                </a:solidFill>
              </a:rPr>
              <a:t>Хиросима</a:t>
            </a: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105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63" y="5400675"/>
            <a:ext cx="11060112" cy="113665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200" dirty="0"/>
              <a:t>В </a:t>
            </a:r>
            <a:r>
              <a:rPr lang="ru-RU" sz="2200" u="sng" dirty="0"/>
              <a:t>1959 году</a:t>
            </a:r>
            <a:r>
              <a:rPr lang="ru-RU" sz="2200" dirty="0"/>
              <a:t> в </a:t>
            </a:r>
            <a:r>
              <a:rPr lang="ru-RU" sz="2200" u="sng" dirty="0"/>
              <a:t>Парке Мира</a:t>
            </a:r>
            <a:r>
              <a:rPr lang="ru-RU" sz="2200" dirty="0"/>
              <a:t> в городе Хиросима была установлена статуя, изображающая </a:t>
            </a:r>
            <a:r>
              <a:rPr lang="ru-RU" sz="2200" dirty="0" err="1"/>
              <a:t>Садако</a:t>
            </a:r>
            <a:r>
              <a:rPr lang="ru-RU" sz="2200" dirty="0"/>
              <a:t> с бумажным журавликом в руке. </a:t>
            </a:r>
            <a:br>
              <a:rPr lang="ru-RU" sz="2200" dirty="0"/>
            </a:br>
            <a:r>
              <a:rPr lang="ru-RU" sz="2200" dirty="0"/>
              <a:t>На постаменте статуи написано: «Это наш плач. Это наша молитва. Мир во всём мире». 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19459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63" y="333375"/>
            <a:ext cx="3049587" cy="4086225"/>
          </a:xfrm>
        </p:spPr>
      </p:pic>
      <p:pic>
        <p:nvPicPr>
          <p:cNvPr id="19460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0" y="333375"/>
            <a:ext cx="5419725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3790950" y="449263"/>
            <a:ext cx="2181225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prstClr val="white"/>
                </a:solidFill>
              </a:rPr>
              <a:t>Сад Мира Садако </a:t>
            </a:r>
            <a:r>
              <a:rPr lang="ru-RU">
                <a:solidFill>
                  <a:prstClr val="white"/>
                </a:solidFill>
              </a:rPr>
              <a:t>(</a:t>
            </a:r>
            <a:r>
              <a:rPr lang="ru-RU" u="sng">
                <a:solidFill>
                  <a:prstClr val="white"/>
                </a:solidFill>
              </a:rPr>
              <a:t>англ.</a:t>
            </a:r>
            <a:r>
              <a:rPr lang="ru-RU">
                <a:solidFill>
                  <a:prstClr val="white"/>
                </a:solidFill>
              </a:rPr>
              <a:t> </a:t>
            </a:r>
            <a:r>
              <a:rPr lang="ru-RU" i="1">
                <a:solidFill>
                  <a:prstClr val="white"/>
                </a:solidFill>
              </a:rPr>
              <a:t>Sadako Peace Garden</a:t>
            </a:r>
            <a:r>
              <a:rPr lang="ru-RU">
                <a:solidFill>
                  <a:prstClr val="white"/>
                </a:solidFill>
              </a:rPr>
              <a:t>)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white"/>
                </a:solidFill>
              </a:rPr>
              <a:t>был открыт 6 августа 1995 года к 50-летию атомной бомбардировки Хиросимы и назван в честь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white"/>
                </a:solidFill>
              </a:rPr>
              <a:t>Садако Сасаки.</a:t>
            </a:r>
          </a:p>
        </p:txBody>
      </p:sp>
    </p:spTree>
    <p:extLst>
      <p:ext uri="{BB962C8B-B14F-4D97-AF65-F5344CB8AC3E}">
        <p14:creationId xmlns:p14="http://schemas.microsoft.com/office/powerpoint/2010/main" val="2979846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4013" y="5313281"/>
            <a:ext cx="8534400" cy="1506537"/>
          </a:xfrm>
        </p:spPr>
        <p:txBody>
          <a:bodyPr>
            <a:normAutofit fontScale="90000"/>
          </a:bodyPr>
          <a:lstStyle/>
          <a:p>
            <a:r>
              <a:rPr lang="ru-RU" dirty="0"/>
              <a:t>Атомный взрыв На </a:t>
            </a:r>
            <a:r>
              <a:rPr lang="ru-RU" dirty="0" err="1"/>
              <a:t>тоцком</a:t>
            </a:r>
            <a:r>
              <a:rPr lang="ru-RU" dirty="0"/>
              <a:t> полигоне оренбургская область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600"/>
            <a:ext cx="11633200" cy="4750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40277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2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284</TotalTime>
  <Words>176</Words>
  <Application>Microsoft Office PowerPoint</Application>
  <PresentationFormat>Широкоэкранный</PresentationFormat>
  <Paragraphs>35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メイリオ</vt:lpstr>
      <vt:lpstr>Arial</vt:lpstr>
      <vt:lpstr>Century Gothic</vt:lpstr>
      <vt:lpstr>Monotype Corsiva</vt:lpstr>
      <vt:lpstr>Times New Roman</vt:lpstr>
      <vt:lpstr>Wingdings 3</vt:lpstr>
      <vt:lpstr>Сектор</vt:lpstr>
      <vt:lpstr>1_Сектор</vt:lpstr>
      <vt:lpstr>2_Сектор</vt:lpstr>
      <vt:lpstr>Урок Мира «Я голосую за мир!»</vt:lpstr>
      <vt:lpstr>С днем Знаний! </vt:lpstr>
      <vt:lpstr>Исторические  заметки</vt:lpstr>
      <vt:lpstr>Исторические  заметки</vt:lpstr>
      <vt:lpstr>Презентация PowerPoint</vt:lpstr>
      <vt:lpstr>Исторические  заметки</vt:lpstr>
      <vt:lpstr>Садако Сасаки  (яп. 佐々木 禎子    7 января 1943  - 25 октября 1955)   </vt:lpstr>
      <vt:lpstr>В 1959 году в Парке Мира в городе Хиросима была установлена статуя, изображающая Садако с бумажным журавликом в руке.  На постаменте статуи написано: «Это наш плач. Это наша молитва. Мир во всём мире».  </vt:lpstr>
      <vt:lpstr>Атомный взрыв На тоцком полигоне оренбургская область </vt:lpstr>
      <vt:lpstr>Презентация PowerPoint</vt:lpstr>
      <vt:lpstr>Презентация PowerPoint</vt:lpstr>
      <vt:lpstr>“Я голосую за мир”  И. Зуев.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днем Знаний! </dc:title>
  <dc:creator>User</dc:creator>
  <cp:lastModifiedBy>Максим Унру</cp:lastModifiedBy>
  <cp:revision>21</cp:revision>
  <dcterms:created xsi:type="dcterms:W3CDTF">2017-08-30T12:35:57Z</dcterms:created>
  <dcterms:modified xsi:type="dcterms:W3CDTF">2018-08-31T06:54:42Z</dcterms:modified>
</cp:coreProperties>
</file>