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6" r:id="rId3"/>
    <p:sldId id="258" r:id="rId4"/>
    <p:sldId id="259" r:id="rId5"/>
    <p:sldId id="267" r:id="rId6"/>
    <p:sldId id="257" r:id="rId7"/>
    <p:sldId id="260" r:id="rId8"/>
    <p:sldId id="268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6" autoAdjust="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F4ECFF-6CC8-4A05-B810-88880C2136DB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7E4E40C2-42DE-464E-AA4A-6FBC0453F7A0}">
      <dgm:prSet phldrT="[Текст]" custT="1"/>
      <dgm:spPr/>
      <dgm:t>
        <a:bodyPr/>
        <a:lstStyle/>
        <a:p>
          <a:r>
            <a:rPr lang="ru-RU" sz="1800" b="1" i="0" dirty="0" smtClean="0">
              <a:latin typeface="Monotype Corsiva" pitchFamily="66" charset="0"/>
            </a:rPr>
            <a:t>Овощи- это очень полезные продукты, которые необходимы каждому человеку для защиты иммунитета и хорошего здоровья, особенно они важны для растущего детского организма. Овощей и фруктов нужно есть как можно больше. Потому что в них много витаминов, клетчатки, минеральных солей</a:t>
          </a:r>
          <a:r>
            <a:rPr lang="ru-RU" sz="1700" b="0" i="0" dirty="0" smtClean="0"/>
            <a:t>.</a:t>
          </a:r>
          <a:endParaRPr lang="ru-RU" sz="1700" dirty="0"/>
        </a:p>
      </dgm:t>
    </dgm:pt>
    <dgm:pt modelId="{557F8CD4-8A16-4C1F-A3A0-91564D2EB749}" type="parTrans" cxnId="{4C805D67-5BF3-4DCA-ACD7-8D7DD2FB72DA}">
      <dgm:prSet/>
      <dgm:spPr/>
      <dgm:t>
        <a:bodyPr/>
        <a:lstStyle/>
        <a:p>
          <a:endParaRPr lang="ru-RU"/>
        </a:p>
      </dgm:t>
    </dgm:pt>
    <dgm:pt modelId="{F0A4A2F5-A3D2-4115-A79C-150C781C8BCD}" type="sibTrans" cxnId="{4C805D67-5BF3-4DCA-ACD7-8D7DD2FB72DA}">
      <dgm:prSet/>
      <dgm:spPr/>
      <dgm:t>
        <a:bodyPr/>
        <a:lstStyle/>
        <a:p>
          <a:endParaRPr lang="ru-RU"/>
        </a:p>
      </dgm:t>
    </dgm:pt>
    <dgm:pt modelId="{5D6F296C-BBA2-4A56-818B-73F29F44C8F9}">
      <dgm:prSet phldrT="[Текст]"/>
      <dgm:spPr/>
      <dgm:t>
        <a:bodyPr/>
        <a:lstStyle/>
        <a:p>
          <a:r>
            <a:rPr lang="ru-RU" b="1" i="0" dirty="0" smtClean="0">
              <a:solidFill>
                <a:schemeClr val="bg1"/>
              </a:solidFill>
              <a:latin typeface="Monotype Corsiva" pitchFamily="66" charset="0"/>
            </a:rPr>
            <a:t>Фрукты любит почти каждый, но мало кто знает об их истинной пользе. Ученые определили, что есть фрукты, которые являются особенно богатыми витаминами и минералами, употребление которых, заменяет прием комплекса синтетических витаминов в таблетках</a:t>
          </a:r>
          <a:endParaRPr lang="ru-RU" b="1" dirty="0">
            <a:solidFill>
              <a:schemeClr val="bg1"/>
            </a:solidFill>
            <a:latin typeface="Monotype Corsiva" pitchFamily="66" charset="0"/>
          </a:endParaRPr>
        </a:p>
      </dgm:t>
    </dgm:pt>
    <dgm:pt modelId="{70DD3BAB-757E-402D-BF9A-BFE8EDDC0A2D}" type="parTrans" cxnId="{7637F959-4633-43C4-AF36-271FD6927A66}">
      <dgm:prSet/>
      <dgm:spPr/>
      <dgm:t>
        <a:bodyPr/>
        <a:lstStyle/>
        <a:p>
          <a:endParaRPr lang="ru-RU"/>
        </a:p>
      </dgm:t>
    </dgm:pt>
    <dgm:pt modelId="{EB9C399B-47C6-49AA-A4AE-7847FFDDE9B9}" type="sibTrans" cxnId="{7637F959-4633-43C4-AF36-271FD6927A66}">
      <dgm:prSet/>
      <dgm:spPr/>
      <dgm:t>
        <a:bodyPr/>
        <a:lstStyle/>
        <a:p>
          <a:endParaRPr lang="ru-RU"/>
        </a:p>
      </dgm:t>
    </dgm:pt>
    <dgm:pt modelId="{28368202-C74A-4272-9E32-A34D998139BE}">
      <dgm:prSet phldrT="[Текст]" custT="1"/>
      <dgm:spPr/>
      <dgm:t>
        <a:bodyPr/>
        <a:lstStyle/>
        <a:p>
          <a:r>
            <a:rPr lang="ru-RU" sz="2400" b="1" i="0" dirty="0" smtClean="0">
              <a:latin typeface="Monotype Corsiva" pitchFamily="66" charset="0"/>
            </a:rPr>
            <a:t>Ягоды богаты витаминами, микроэлементами, антиоксидантами. Особенно полезны те, которые выросли в средней полосе России. Это идеальный летний перекус и десерт. Кроме того, ягоды </a:t>
          </a:r>
          <a:r>
            <a:rPr lang="ru-RU" sz="2400" b="1" i="0" dirty="0" err="1" smtClean="0">
              <a:latin typeface="Monotype Corsiva" pitchFamily="66" charset="0"/>
            </a:rPr>
            <a:t>низкокалорийны</a:t>
          </a:r>
          <a:r>
            <a:rPr lang="ru-RU" sz="2400" b="1" i="0" dirty="0" smtClean="0">
              <a:latin typeface="Monotype Corsiva" pitchFamily="66" charset="0"/>
            </a:rPr>
            <a:t>.</a:t>
          </a:r>
          <a:endParaRPr lang="ru-RU" sz="2400" b="1" dirty="0">
            <a:latin typeface="Monotype Corsiva" pitchFamily="66" charset="0"/>
          </a:endParaRPr>
        </a:p>
      </dgm:t>
    </dgm:pt>
    <dgm:pt modelId="{F4CDA328-9E86-4657-A13A-A6E8BC624079}" type="parTrans" cxnId="{0369E400-E447-4FC1-98F7-141EC1FFBE57}">
      <dgm:prSet/>
      <dgm:spPr/>
      <dgm:t>
        <a:bodyPr/>
        <a:lstStyle/>
        <a:p>
          <a:endParaRPr lang="ru-RU"/>
        </a:p>
      </dgm:t>
    </dgm:pt>
    <dgm:pt modelId="{26EF432A-0EBA-4845-B418-684066DD3A78}" type="sibTrans" cxnId="{0369E400-E447-4FC1-98F7-141EC1FFBE57}">
      <dgm:prSet/>
      <dgm:spPr/>
      <dgm:t>
        <a:bodyPr/>
        <a:lstStyle/>
        <a:p>
          <a:endParaRPr lang="ru-RU"/>
        </a:p>
      </dgm:t>
    </dgm:pt>
    <dgm:pt modelId="{483D257F-7910-4804-8EC9-283F2219BC16}" type="pres">
      <dgm:prSet presAssocID="{60F4ECFF-6CC8-4A05-B810-88880C2136DB}" presName="linearFlow" presStyleCnt="0">
        <dgm:presLayoutVars>
          <dgm:dir/>
          <dgm:resizeHandles val="exact"/>
        </dgm:presLayoutVars>
      </dgm:prSet>
      <dgm:spPr/>
    </dgm:pt>
    <dgm:pt modelId="{4A41AFFF-E64B-4F2C-8E37-513262964F94}" type="pres">
      <dgm:prSet presAssocID="{7E4E40C2-42DE-464E-AA4A-6FBC0453F7A0}" presName="composite" presStyleCnt="0"/>
      <dgm:spPr/>
    </dgm:pt>
    <dgm:pt modelId="{B4D49D73-8D90-4B7C-98B9-29D4FB3FDF80}" type="pres">
      <dgm:prSet presAssocID="{7E4E40C2-42DE-464E-AA4A-6FBC0453F7A0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A354F1E-11D3-4AEF-A84A-9568148C0DC6}" type="pres">
      <dgm:prSet presAssocID="{7E4E40C2-42DE-464E-AA4A-6FBC0453F7A0}" presName="txShp" presStyleLbl="node1" presStyleIdx="0" presStyleCnt="3" custScaleX="130335" custScaleY="101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0B1E5-70A6-4108-A922-DCEA5FA77E49}" type="pres">
      <dgm:prSet presAssocID="{F0A4A2F5-A3D2-4115-A79C-150C781C8BCD}" presName="spacing" presStyleCnt="0"/>
      <dgm:spPr/>
    </dgm:pt>
    <dgm:pt modelId="{D584C4D1-F1D5-40A7-9E02-2BE2EEF889EB}" type="pres">
      <dgm:prSet presAssocID="{5D6F296C-BBA2-4A56-818B-73F29F44C8F9}" presName="composite" presStyleCnt="0"/>
      <dgm:spPr/>
    </dgm:pt>
    <dgm:pt modelId="{FC81BBFC-DC41-4C4B-A3FE-CD942FCDA75D}" type="pres">
      <dgm:prSet presAssocID="{5D6F296C-BBA2-4A56-818B-73F29F44C8F9}" presName="imgShp" presStyleLbl="fgImgPlace1" presStyleIdx="1" presStyleCnt="3" custScaleX="10363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DCB7628-964F-4A66-9C28-FC8AA1AFA140}" type="pres">
      <dgm:prSet presAssocID="{5D6F296C-BBA2-4A56-818B-73F29F44C8F9}" presName="txShp" presStyleLbl="node1" presStyleIdx="1" presStyleCnt="3" custScaleX="131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6EB3A6-5854-4AD9-A56B-17D15C0B530E}" type="pres">
      <dgm:prSet presAssocID="{EB9C399B-47C6-49AA-A4AE-7847FFDDE9B9}" presName="spacing" presStyleCnt="0"/>
      <dgm:spPr/>
    </dgm:pt>
    <dgm:pt modelId="{004CD1BA-C0F1-4626-B91B-C145C55B079C}" type="pres">
      <dgm:prSet presAssocID="{28368202-C74A-4272-9E32-A34D998139BE}" presName="composite" presStyleCnt="0"/>
      <dgm:spPr/>
    </dgm:pt>
    <dgm:pt modelId="{F5EF0B98-EE1A-4193-AB2A-83850FEA986C}" type="pres">
      <dgm:prSet presAssocID="{28368202-C74A-4272-9E32-A34D998139B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EA18958-71B1-4841-A4BF-67648968ADB3}" type="pres">
      <dgm:prSet presAssocID="{28368202-C74A-4272-9E32-A34D998139BE}" presName="txShp" presStyleLbl="node1" presStyleIdx="2" presStyleCnt="3" custScaleX="131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805D67-5BF3-4DCA-ACD7-8D7DD2FB72DA}" srcId="{60F4ECFF-6CC8-4A05-B810-88880C2136DB}" destId="{7E4E40C2-42DE-464E-AA4A-6FBC0453F7A0}" srcOrd="0" destOrd="0" parTransId="{557F8CD4-8A16-4C1F-A3A0-91564D2EB749}" sibTransId="{F0A4A2F5-A3D2-4115-A79C-150C781C8BCD}"/>
    <dgm:cxn modelId="{0369E400-E447-4FC1-98F7-141EC1FFBE57}" srcId="{60F4ECFF-6CC8-4A05-B810-88880C2136DB}" destId="{28368202-C74A-4272-9E32-A34D998139BE}" srcOrd="2" destOrd="0" parTransId="{F4CDA328-9E86-4657-A13A-A6E8BC624079}" sibTransId="{26EF432A-0EBA-4845-B418-684066DD3A78}"/>
    <dgm:cxn modelId="{FFDD927A-684F-4ADD-B551-F7624AA2CE15}" type="presOf" srcId="{5D6F296C-BBA2-4A56-818B-73F29F44C8F9}" destId="{BDCB7628-964F-4A66-9C28-FC8AA1AFA140}" srcOrd="0" destOrd="0" presId="urn:microsoft.com/office/officeart/2005/8/layout/vList3#1"/>
    <dgm:cxn modelId="{28953A47-4354-4E8E-83C9-94A7BAF2199C}" type="presOf" srcId="{28368202-C74A-4272-9E32-A34D998139BE}" destId="{4EA18958-71B1-4841-A4BF-67648968ADB3}" srcOrd="0" destOrd="0" presId="urn:microsoft.com/office/officeart/2005/8/layout/vList3#1"/>
    <dgm:cxn modelId="{276E7044-BF96-4ADC-AE52-3874C8B85142}" type="presOf" srcId="{7E4E40C2-42DE-464E-AA4A-6FBC0453F7A0}" destId="{CA354F1E-11D3-4AEF-A84A-9568148C0DC6}" srcOrd="0" destOrd="0" presId="urn:microsoft.com/office/officeart/2005/8/layout/vList3#1"/>
    <dgm:cxn modelId="{9D6C3960-BF95-43A8-BDF5-62C77B6DBBF6}" type="presOf" srcId="{60F4ECFF-6CC8-4A05-B810-88880C2136DB}" destId="{483D257F-7910-4804-8EC9-283F2219BC16}" srcOrd="0" destOrd="0" presId="urn:microsoft.com/office/officeart/2005/8/layout/vList3#1"/>
    <dgm:cxn modelId="{7637F959-4633-43C4-AF36-271FD6927A66}" srcId="{60F4ECFF-6CC8-4A05-B810-88880C2136DB}" destId="{5D6F296C-BBA2-4A56-818B-73F29F44C8F9}" srcOrd="1" destOrd="0" parTransId="{70DD3BAB-757E-402D-BF9A-BFE8EDDC0A2D}" sibTransId="{EB9C399B-47C6-49AA-A4AE-7847FFDDE9B9}"/>
    <dgm:cxn modelId="{AC7A1A32-B8D2-45AA-BB0F-2FDEAFE77562}" type="presParOf" srcId="{483D257F-7910-4804-8EC9-283F2219BC16}" destId="{4A41AFFF-E64B-4F2C-8E37-513262964F94}" srcOrd="0" destOrd="0" presId="urn:microsoft.com/office/officeart/2005/8/layout/vList3#1"/>
    <dgm:cxn modelId="{62564A71-0293-4899-A2F1-40E0A1D544D4}" type="presParOf" srcId="{4A41AFFF-E64B-4F2C-8E37-513262964F94}" destId="{B4D49D73-8D90-4B7C-98B9-29D4FB3FDF80}" srcOrd="0" destOrd="0" presId="urn:microsoft.com/office/officeart/2005/8/layout/vList3#1"/>
    <dgm:cxn modelId="{C842CD1D-EE34-4193-B5CF-4D6AE98CCEE6}" type="presParOf" srcId="{4A41AFFF-E64B-4F2C-8E37-513262964F94}" destId="{CA354F1E-11D3-4AEF-A84A-9568148C0DC6}" srcOrd="1" destOrd="0" presId="urn:microsoft.com/office/officeart/2005/8/layout/vList3#1"/>
    <dgm:cxn modelId="{3A277D55-10C8-4082-899A-33DEEB037FEE}" type="presParOf" srcId="{483D257F-7910-4804-8EC9-283F2219BC16}" destId="{66D0B1E5-70A6-4108-A922-DCEA5FA77E49}" srcOrd="1" destOrd="0" presId="urn:microsoft.com/office/officeart/2005/8/layout/vList3#1"/>
    <dgm:cxn modelId="{654A1E7E-6CA0-4D9A-89CD-E48D2D69B2F9}" type="presParOf" srcId="{483D257F-7910-4804-8EC9-283F2219BC16}" destId="{D584C4D1-F1D5-40A7-9E02-2BE2EEF889EB}" srcOrd="2" destOrd="0" presId="urn:microsoft.com/office/officeart/2005/8/layout/vList3#1"/>
    <dgm:cxn modelId="{114DEC29-2A05-4984-B9CB-0E3C87A39590}" type="presParOf" srcId="{D584C4D1-F1D5-40A7-9E02-2BE2EEF889EB}" destId="{FC81BBFC-DC41-4C4B-A3FE-CD942FCDA75D}" srcOrd="0" destOrd="0" presId="urn:microsoft.com/office/officeart/2005/8/layout/vList3#1"/>
    <dgm:cxn modelId="{2ED0A3E7-5B78-4426-9660-5F73CCE8A8D4}" type="presParOf" srcId="{D584C4D1-F1D5-40A7-9E02-2BE2EEF889EB}" destId="{BDCB7628-964F-4A66-9C28-FC8AA1AFA140}" srcOrd="1" destOrd="0" presId="urn:microsoft.com/office/officeart/2005/8/layout/vList3#1"/>
    <dgm:cxn modelId="{23CE0054-49C7-4852-B998-E5D38F04C342}" type="presParOf" srcId="{483D257F-7910-4804-8EC9-283F2219BC16}" destId="{306EB3A6-5854-4AD9-A56B-17D15C0B530E}" srcOrd="3" destOrd="0" presId="urn:microsoft.com/office/officeart/2005/8/layout/vList3#1"/>
    <dgm:cxn modelId="{20BA4D3C-7E67-44CB-9551-D1F04483A535}" type="presParOf" srcId="{483D257F-7910-4804-8EC9-283F2219BC16}" destId="{004CD1BA-C0F1-4626-B91B-C145C55B079C}" srcOrd="4" destOrd="0" presId="urn:microsoft.com/office/officeart/2005/8/layout/vList3#1"/>
    <dgm:cxn modelId="{9F12CD27-174C-4CAB-AA84-F67426FAC156}" type="presParOf" srcId="{004CD1BA-C0F1-4626-B91B-C145C55B079C}" destId="{F5EF0B98-EE1A-4193-AB2A-83850FEA986C}" srcOrd="0" destOrd="0" presId="urn:microsoft.com/office/officeart/2005/8/layout/vList3#1"/>
    <dgm:cxn modelId="{73C589CD-A5CA-416D-9ECB-F3071F00CC98}" type="presParOf" srcId="{004CD1BA-C0F1-4626-B91B-C145C55B079C}" destId="{4EA18958-71B1-4841-A4BF-67648968ADB3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54F1E-11D3-4AEF-A84A-9568148C0DC6}">
      <dsp:nvSpPr>
        <dsp:cNvPr id="0" name=""/>
        <dsp:cNvSpPr/>
      </dsp:nvSpPr>
      <dsp:spPr>
        <a:xfrm rot="10800000">
          <a:off x="555755" y="1472"/>
          <a:ext cx="7120489" cy="172351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476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Monotype Corsiva" pitchFamily="66" charset="0"/>
            </a:rPr>
            <a:t>Овощи- это очень полезные продукты, которые необходимы каждому человеку для защиты иммунитета и хорошего здоровья, особенно они важны для растущего детского организма. Овощей и фруктов нужно есть как можно больше. Потому что в них много витаминов, клетчатки, минеральных солей</a:t>
          </a:r>
          <a:r>
            <a:rPr lang="ru-RU" sz="1700" b="0" i="0" kern="1200" dirty="0" smtClean="0"/>
            <a:t>.</a:t>
          </a:r>
          <a:endParaRPr lang="ru-RU" sz="1700" kern="1200" dirty="0"/>
        </a:p>
      </dsp:txBody>
      <dsp:txXfrm rot="10800000">
        <a:off x="986633" y="1472"/>
        <a:ext cx="6689611" cy="1723511"/>
      </dsp:txXfrm>
    </dsp:sp>
    <dsp:sp modelId="{B4D49D73-8D90-4B7C-98B9-29D4FB3FDF80}">
      <dsp:nvSpPr>
        <dsp:cNvPr id="0" name=""/>
        <dsp:cNvSpPr/>
      </dsp:nvSpPr>
      <dsp:spPr>
        <a:xfrm>
          <a:off x="539125" y="17963"/>
          <a:ext cx="1690528" cy="16905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CB7628-964F-4A66-9C28-FC8AA1AFA140}">
      <dsp:nvSpPr>
        <dsp:cNvPr id="0" name=""/>
        <dsp:cNvSpPr/>
      </dsp:nvSpPr>
      <dsp:spPr>
        <a:xfrm rot="10800000">
          <a:off x="543592" y="2229619"/>
          <a:ext cx="7157202" cy="1690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476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dirty="0" smtClean="0">
              <a:solidFill>
                <a:schemeClr val="bg1"/>
              </a:solidFill>
              <a:latin typeface="Monotype Corsiva" pitchFamily="66" charset="0"/>
            </a:rPr>
            <a:t>Фрукты любит почти каждый, но мало кто знает об их истинной пользе. Ученые определили, что есть фрукты, которые являются особенно богатыми витаминами и минералами, употребление которых, заменяет прием комплекса синтетических витаминов в таблетках</a:t>
          </a:r>
          <a:endParaRPr lang="ru-RU" sz="2100" b="1" kern="1200" dirty="0">
            <a:solidFill>
              <a:schemeClr val="bg1"/>
            </a:solidFill>
            <a:latin typeface="Monotype Corsiva" pitchFamily="66" charset="0"/>
          </a:endParaRPr>
        </a:p>
      </dsp:txBody>
      <dsp:txXfrm rot="10800000">
        <a:off x="966224" y="2229619"/>
        <a:ext cx="6734570" cy="1690528"/>
      </dsp:txXfrm>
    </dsp:sp>
    <dsp:sp modelId="{FC81BBFC-DC41-4C4B-A3FE-CD942FCDA75D}">
      <dsp:nvSpPr>
        <dsp:cNvPr id="0" name=""/>
        <dsp:cNvSpPr/>
      </dsp:nvSpPr>
      <dsp:spPr>
        <a:xfrm>
          <a:off x="514575" y="2229619"/>
          <a:ext cx="1752013" cy="169052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A18958-71B1-4841-A4BF-67648968ADB3}">
      <dsp:nvSpPr>
        <dsp:cNvPr id="0" name=""/>
        <dsp:cNvSpPr/>
      </dsp:nvSpPr>
      <dsp:spPr>
        <a:xfrm rot="10800000">
          <a:off x="517420" y="4424784"/>
          <a:ext cx="7180529" cy="1690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47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latin typeface="Monotype Corsiva" pitchFamily="66" charset="0"/>
            </a:rPr>
            <a:t>Ягоды богаты витаминами, микроэлементами, антиоксидантами. Особенно полезны те, которые выросли в средней полосе России. Это идеальный летний перекус и десерт. Кроме того, ягоды </a:t>
          </a:r>
          <a:r>
            <a:rPr lang="ru-RU" sz="2400" b="1" i="0" kern="1200" dirty="0" err="1" smtClean="0">
              <a:latin typeface="Monotype Corsiva" pitchFamily="66" charset="0"/>
            </a:rPr>
            <a:t>низкокалорийны</a:t>
          </a:r>
          <a:r>
            <a:rPr lang="ru-RU" sz="2400" b="1" i="0" kern="1200" dirty="0" smtClean="0">
              <a:latin typeface="Monotype Corsiva" pitchFamily="66" charset="0"/>
            </a:rPr>
            <a:t>.</a:t>
          </a:r>
          <a:endParaRPr lang="ru-RU" sz="2400" b="1" kern="1200" dirty="0">
            <a:latin typeface="Monotype Corsiva" pitchFamily="66" charset="0"/>
          </a:endParaRPr>
        </a:p>
      </dsp:txBody>
      <dsp:txXfrm rot="10800000">
        <a:off x="940052" y="4424784"/>
        <a:ext cx="6757897" cy="1690528"/>
      </dsp:txXfrm>
    </dsp:sp>
    <dsp:sp modelId="{F5EF0B98-EE1A-4193-AB2A-83850FEA986C}">
      <dsp:nvSpPr>
        <dsp:cNvPr id="0" name=""/>
        <dsp:cNvSpPr/>
      </dsp:nvSpPr>
      <dsp:spPr>
        <a:xfrm>
          <a:off x="530809" y="4424784"/>
          <a:ext cx="1690528" cy="16905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F7CBF1-EC89-4D19-AD59-0BDDAFDDCE06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A2BAC4E-1640-4D62-B5A8-E02BB2677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MPj040059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00958" y="1285860"/>
            <a:ext cx="1389577" cy="17385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6858048" cy="271464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Проект по  образовательной программе: «Правильное питание»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тема: «Овощи, ягоды и фрукты – витаминные продукты!»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643314"/>
            <a:ext cx="6500858" cy="2857520"/>
          </a:xfrm>
        </p:spPr>
        <p:txBody>
          <a:bodyPr>
            <a:normAutofit/>
          </a:bodyPr>
          <a:lstStyle/>
          <a:p>
            <a:pPr algn="r"/>
            <a:r>
              <a:rPr lang="ru-RU" sz="2800" u="sng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Авторы проекта: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  <a:p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Учитель внеурочной деятельности  </a:t>
            </a:r>
            <a:r>
              <a:rPr lang="ru-RU" sz="2400" b="0" dirty="0" err="1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Общанской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ООШ филиала МБОУ СОШ № 4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Федоркова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Е.В. 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Учащаяся 4 класса Твердохлебова Елизавета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254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Загадки об овощах и </a:t>
            </a:r>
            <a:r>
              <a:rPr lang="ru-RU" dirty="0" err="1" smtClean="0"/>
              <a:t>фуктах</a:t>
            </a:r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572428" cy="546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968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Рецепты блюд  из овощей и фруктов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8064" y="1285860"/>
            <a:ext cx="3608769" cy="4369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4681391" cy="427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Выводы:</a:t>
            </a:r>
            <a:endParaRPr lang="ru-RU" sz="6000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 результате представления проекта дети  узнали много  нового о  пользе овощей и фруктов.</a:t>
            </a:r>
          </a:p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 работе над проектом был привлечена ученица 4класса. Она представила интересную информацию об овощах и фруктах.</a:t>
            </a:r>
          </a:p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Была подготовлена выставка творческих работ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Проблема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cs typeface="Arial" pitchFamily="34" charset="0"/>
              </a:rPr>
              <a:t>Недостаток витаминов в детском организме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cs typeface="Arial" pitchFamily="34" charset="0"/>
              </a:rPr>
              <a:t>Не достаточные знания детей о пользе  фруктов, овощей и ягод</a:t>
            </a:r>
          </a:p>
          <a:p>
            <a:pPr algn="ctr">
              <a:buNone/>
            </a:pPr>
            <a:endParaRPr lang="ru-RU" sz="4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algn="ctr">
              <a:buNone/>
            </a:pPr>
            <a:endParaRPr lang="ru-RU" sz="4400" dirty="0">
              <a:latin typeface="Monotype Corsiva" pitchFamily="66" charset="0"/>
            </a:endParaRPr>
          </a:p>
        </p:txBody>
      </p:sp>
      <p:pic>
        <p:nvPicPr>
          <p:cNvPr id="4" name="Рисунок 3" descr="c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571876"/>
            <a:ext cx="2786082" cy="2925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254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Цели и задачи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th_4edceb461ff28ff839a5a84bafbdb0b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785926"/>
            <a:ext cx="3619500" cy="40529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500042"/>
            <a:ext cx="3657600" cy="567215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Цель проекта  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Создать условия для формирования здорового образа жизни, потребности в правильном питании.</a:t>
            </a:r>
          </a:p>
          <a:p>
            <a:pPr>
              <a:buFont typeface="Courier New" pitchFamily="49" charset="0"/>
              <a:buChar char="o"/>
            </a:pPr>
            <a:r>
              <a:rPr lang="ru-RU" sz="2200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rial" pitchFamily="34" charset="0"/>
              </a:rPr>
              <a:t>Дополнение и закрепление знаний детей о витаминах,</a:t>
            </a:r>
            <a:br>
              <a:rPr lang="ru-RU" sz="2200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rial" pitchFamily="34" charset="0"/>
              </a:rPr>
            </a:br>
            <a:r>
              <a:rPr lang="ru-RU" sz="2200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rial" pitchFamily="34" charset="0"/>
              </a:rPr>
              <a:t> их пользе для здоровья человека</a:t>
            </a:r>
            <a:endParaRPr lang="ru-RU" sz="2200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Задачи 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Показать роль ягод, фруктов и овощей в питании детей.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Расширить знания детей о фруктах, овощах и ягодах.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Сделать проект сотворчеством  «учитель-ученик».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just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Чем полезны овощи, фрукты и  ягоды?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Овощи, фрукты и ягоды издавна включают в большинство оздоровительных и общеукрепляющих  рационов. Они обладают высокими энергетическими свойствами и полезны всем. В них содержится масса различных ценных веществ. Наиболее распространенными в нашем питании являются  фрукты, овощи и ягоды…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82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 </a:t>
            </a:r>
            <a:r>
              <a:rPr lang="ru-RU" dirty="0" err="1" smtClean="0"/>
              <a:t>овощях,фруктах</a:t>
            </a:r>
            <a:r>
              <a:rPr lang="ru-RU" dirty="0" smtClean="0"/>
              <a:t> и ягодах 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285720" y="357166"/>
          <a:ext cx="8215370" cy="6116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655620"/>
          </a:xfrm>
        </p:spPr>
        <p:txBody>
          <a:bodyPr>
            <a:noAutofit/>
          </a:bodyPr>
          <a:lstStyle/>
          <a:p>
            <a:pPr algn="ctr"/>
            <a: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Загадки  об  </a:t>
            </a:r>
            <a:r>
              <a:rPr lang="ru-RU" sz="60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овощаях</a:t>
            </a:r>
            <a:endParaRPr lang="ru-RU" sz="60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1071546"/>
            <a:ext cx="3657600" cy="21431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Что это за елочки, Нет на них иголочек?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Что за красные шары,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Но не видно мишуры?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Так красиво вдоль забора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Летом спеют... 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43400" y="1071546"/>
            <a:ext cx="3657600" cy="21431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На июньской грядке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Все у нас в порядке! </a:t>
            </a:r>
          </a:p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Строем, словно молодцы, Зеленеют... </a:t>
            </a:r>
          </a:p>
          <a:p>
            <a:endParaRPr lang="ru-RU" dirty="0"/>
          </a:p>
        </p:txBody>
      </p:sp>
      <p:pic>
        <p:nvPicPr>
          <p:cNvPr id="10" name="Содержимое 9" descr="i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28596" y="3286124"/>
            <a:ext cx="3643338" cy="3038846"/>
          </a:xfrm>
        </p:spPr>
      </p:pic>
      <p:pic>
        <p:nvPicPr>
          <p:cNvPr id="14" name="Содержимое 13" descr="e7cf97b8c0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429124" y="3286124"/>
            <a:ext cx="3485071" cy="30003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655620"/>
          </a:xfrm>
        </p:spPr>
        <p:txBody>
          <a:bodyPr>
            <a:noAutofit/>
          </a:bodyPr>
          <a:lstStyle/>
          <a:p>
            <a:pPr algn="ctr"/>
            <a:r>
              <a:rPr lang="ru-RU" sz="5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Загадки  о  Фруктах</a:t>
            </a:r>
            <a:endParaRPr lang="ru-RU" sz="54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1071546"/>
            <a:ext cx="3657600" cy="200026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Далеко на юге где-то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Он растет зимой и летом.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Удивит собою нас Толстокожий ... </a:t>
            </a:r>
            <a:endParaRPr lang="ru-RU" dirty="0" smtClean="0">
              <a:solidFill>
                <a:srgbClr val="800000"/>
              </a:solidFill>
              <a:latin typeface="Palatino Linotype" pitchFamily="18" charset="0"/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43400" y="1000108"/>
            <a:ext cx="3657600" cy="2071702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Знают этот фрукт детишки,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Любят есть его мартышки.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Родом он из жарких стран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 В тропиках растет </a:t>
            </a:r>
            <a:r>
              <a:rPr lang="ru-RU" dirty="0" smtClean="0">
                <a:solidFill>
                  <a:schemeClr val="bg1"/>
                </a:solidFill>
                <a:latin typeface="Palatino Linotype" pitchFamily="18" charset="0"/>
              </a:rPr>
              <a:t>...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Brinumainie-ananasi-1.jpe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3429000"/>
            <a:ext cx="3657600" cy="2786081"/>
          </a:xfrm>
        </p:spPr>
      </p:pic>
      <p:pic>
        <p:nvPicPr>
          <p:cNvPr id="12" name="Содержимое 11" descr="3_11_1310342463_78_1310179960-hau-chuoi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371975" y="3429000"/>
            <a:ext cx="3657600" cy="2714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584182"/>
          </a:xfrm>
        </p:spPr>
        <p:txBody>
          <a:bodyPr>
            <a:noAutofit/>
          </a:bodyPr>
          <a:lstStyle/>
          <a:p>
            <a:pPr algn="ctr"/>
            <a:r>
              <a:rPr lang="ru-RU" sz="5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Загадки о ягодах</a:t>
            </a:r>
            <a:endParaRPr lang="ru-RU" sz="54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Содержимое 7" descr="2216704_0_14a05_7460d592_xl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3395662"/>
            <a:ext cx="3657600" cy="27432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928670"/>
            <a:ext cx="3657600" cy="2143140"/>
          </a:xfrm>
        </p:spPr>
        <p:txBody>
          <a:bodyPr/>
          <a:lstStyle/>
          <a:p>
            <a:r>
              <a:rPr lang="ru-RU" sz="2400" dirty="0" smtClean="0">
                <a:latin typeface="Monotype Corsiva" pitchFamily="66" charset="0"/>
              </a:rPr>
              <a:t>Ягодку сорвать легко —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Ведь растет невысоко.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Под листочки загляни-ка 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Там созрела...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43400" y="928670"/>
            <a:ext cx="3657600" cy="214314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Близнецы на тонкой ветке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Все лозы родные детки.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Гостю каждый в доме рад.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Это сладкий ...</a:t>
            </a:r>
          </a:p>
          <a:p>
            <a:endParaRPr lang="ru-RU" dirty="0"/>
          </a:p>
        </p:txBody>
      </p:sp>
      <p:pic>
        <p:nvPicPr>
          <p:cNvPr id="10" name="Содержимое 9" descr="677867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357686" y="34290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Выставка творческих работ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0221" y="1714488"/>
            <a:ext cx="3863151" cy="382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0724" y="1714488"/>
            <a:ext cx="3993676" cy="380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501</TotalTime>
  <Words>409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Проект по  образовательной программе: «Правильное питание» тема: «Овощи, ягоды и фрукты – витаминные продукты!»</vt:lpstr>
      <vt:lpstr>Проблема</vt:lpstr>
      <vt:lpstr>Цели и задачи</vt:lpstr>
      <vt:lpstr>Чем полезны овощи, фрукты и  ягоды?</vt:lpstr>
      <vt:lpstr>Об овощях,фруктах и ягодах </vt:lpstr>
      <vt:lpstr>Загадки  об  овощаях</vt:lpstr>
      <vt:lpstr>Загадки  о  Фруктах</vt:lpstr>
      <vt:lpstr>Загадки о ягодах</vt:lpstr>
      <vt:lpstr>Выставка творческих работ</vt:lpstr>
      <vt:lpstr>Загадки об овощах и фуктах</vt:lpstr>
      <vt:lpstr>Рецепты блюд  из овощей и фруктов</vt:lpstr>
      <vt:lpstr>Выводы: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Овощи, ягоды и фрукты – витаминные продукты</dc:title>
  <dc:creator>пк</dc:creator>
  <cp:lastModifiedBy>user</cp:lastModifiedBy>
  <cp:revision>35</cp:revision>
  <dcterms:created xsi:type="dcterms:W3CDTF">2014-04-02T12:14:22Z</dcterms:created>
  <dcterms:modified xsi:type="dcterms:W3CDTF">2022-05-16T09:05:43Z</dcterms:modified>
</cp:coreProperties>
</file>