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57" r:id="rId5"/>
    <p:sldId id="258" r:id="rId6"/>
    <p:sldId id="271" r:id="rId7"/>
    <p:sldId id="278" r:id="rId8"/>
    <p:sldId id="262" r:id="rId9"/>
    <p:sldId id="260" r:id="rId10"/>
    <p:sldId id="259" r:id="rId11"/>
    <p:sldId id="267" r:id="rId12"/>
    <p:sldId id="264" r:id="rId13"/>
    <p:sldId id="265" r:id="rId14"/>
    <p:sldId id="266" r:id="rId15"/>
    <p:sldId id="268" r:id="rId16"/>
    <p:sldId id="269" r:id="rId17"/>
    <p:sldId id="270" r:id="rId18"/>
    <p:sldId id="273" r:id="rId19"/>
    <p:sldId id="274" r:id="rId20"/>
    <p:sldId id="272" r:id="rId21"/>
    <p:sldId id="275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427" autoAdjust="0"/>
  </p:normalViewPr>
  <p:slideViewPr>
    <p:cSldViewPr>
      <p:cViewPr varScale="1">
        <p:scale>
          <a:sx n="65" d="100"/>
          <a:sy n="65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68351239251694751"/>
          <c:y val="0.28340171197909242"/>
        </c:manualLayout>
      </c:layout>
    </c:title>
    <c:plotArea>
      <c:layout>
        <c:manualLayout>
          <c:layoutTarget val="inner"/>
          <c:xMode val="edge"/>
          <c:yMode val="edge"/>
          <c:x val="4.2195216675829941E-2"/>
          <c:y val="7.4959371439349413E-4"/>
          <c:w val="0.45474659985547666"/>
          <c:h val="0.844529399731599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темперамента</c:v>
                </c:pt>
              </c:strCache>
            </c:strRef>
          </c:tx>
          <c:explosion val="12"/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Холерик</c:v>
                </c:pt>
                <c:pt idx="1">
                  <c:v>Сангвиник</c:v>
                </c:pt>
                <c:pt idx="2">
                  <c:v>Флегматик</c:v>
                </c:pt>
                <c:pt idx="3">
                  <c:v>Меланхолик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0.38</c:v>
                </c:pt>
                <c:pt idx="1">
                  <c:v>0.17</c:v>
                </c:pt>
                <c:pt idx="2">
                  <c:v>0.3</c:v>
                </c:pt>
                <c:pt idx="3">
                  <c:v>0.15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2799806528003419"/>
          <c:y val="0.41089746641907526"/>
          <c:w val="0.25293498420095484"/>
          <c:h val="0.3499972666176424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presentation-creation.ru/powerpoint-templates.html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7890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835696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9173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052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141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3571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104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8635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2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5154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54128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693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3711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7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77DEA-95C1-403D-930F-CB08F82E4049}" type="datetimeFigureOut">
              <a:rPr lang="ru-RU" smtClean="0"/>
              <a:pPr/>
              <a:t>30.03.2020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F1A39-0453-4E5D-9B6E-D197031AB2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1261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playback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«Конфликт»</a:t>
            </a:r>
            <a:endParaRPr lang="ru-RU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Мини-тенинг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47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0472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Результаты диагностики темперамента по методике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Айзенка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251520" y="1124744"/>
          <a:ext cx="842493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9299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Вы знаете способы выхода из конфликтных ситуаций?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araprrp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96975"/>
            <a:ext cx="7992887" cy="511234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выхода из конфликтов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4038600" cy="50300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cs typeface="Aharoni" pitchFamily="2" charset="-79"/>
              </a:rPr>
              <a:t>1. Держать удар!</a:t>
            </a:r>
          </a:p>
          <a:p>
            <a:pPr>
              <a:buNone/>
            </a:pPr>
            <a:r>
              <a:rPr lang="ru-RU" sz="2900" dirty="0" smtClean="0">
                <a:cs typeface="Aharoni" pitchFamily="2" charset="-79"/>
              </a:rPr>
              <a:t>Открытое вступление в диалог, упорное отстаивание своих позиций (решение важно для обоих оппонентов и требует незамедлительного ответа</a:t>
            </a:r>
            <a:endParaRPr lang="ru-RU" sz="2900" dirty="0"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2.Отложим на потом!</a:t>
            </a:r>
          </a:p>
          <a:p>
            <a:pPr>
              <a:buNone/>
            </a:pPr>
            <a:r>
              <a:rPr lang="ru-RU" sz="3100" dirty="0" smtClean="0"/>
              <a:t>Уклонение от не приятной ситуации, обходя причины ее возникновения (когда </a:t>
            </a:r>
            <a:r>
              <a:rPr lang="ru-RU" sz="3100" dirty="0" smtClean="0"/>
              <a:t>решение проблемы </a:t>
            </a:r>
            <a:r>
              <a:rPr lang="ru-RU" sz="3100" dirty="0" smtClean="0"/>
              <a:t>можно отложить и вернутся к ней через время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выхода из конфликта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96752"/>
            <a:ext cx="4495800" cy="4929411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500" b="1" dirty="0" smtClean="0"/>
              <a:t>3. Разбор полетов</a:t>
            </a:r>
          </a:p>
          <a:p>
            <a:pPr>
              <a:buNone/>
            </a:pPr>
            <a:r>
              <a:rPr lang="ru-RU" sz="3200" dirty="0" smtClean="0"/>
              <a:t>Для преодоления затянувшихся проблем. В стратегии на равных правах учувствуют оба соперника (совместные выводы, удовлетворяющие обе стороны).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500" b="1" dirty="0" smtClean="0"/>
              <a:t>4. </a:t>
            </a:r>
            <a:r>
              <a:rPr lang="ru-RU" sz="3500" b="1" dirty="0" err="1" smtClean="0"/>
              <a:t>Компромис</a:t>
            </a:r>
            <a:endParaRPr lang="ru-RU" sz="3500" b="1" dirty="0" smtClean="0"/>
          </a:p>
          <a:p>
            <a:pPr>
              <a:buNone/>
            </a:pPr>
            <a:r>
              <a:rPr lang="ru-RU" sz="3600" dirty="0" smtClean="0"/>
              <a:t>В случае невозможности выполнить условия обоих сторон, идти на взаимные уступки (во избежание полного краха)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выхода из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5. Приспособление</a:t>
            </a:r>
          </a:p>
          <a:p>
            <a:pPr algn="ctr">
              <a:buNone/>
            </a:pPr>
            <a:r>
              <a:rPr lang="ru-RU" dirty="0" smtClean="0"/>
              <a:t>Меняет свои позиции для сглаживания конфликта, поступаясь своими принципами. Визуально, это выглядит, как будто вы смирились с убеждениями соперника. Но Ваша цель – выйти из конфликта, сохранив хорошее отношение, а так же выиграть время для размышления над новым вариантом решения проблемы.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 «Если Вам наступили на ногу»</a:t>
            </a:r>
            <a:endParaRPr lang="ru-RU" dirty="0"/>
          </a:p>
        </p:txBody>
      </p:sp>
      <p:pic>
        <p:nvPicPr>
          <p:cNvPr id="4" name="Содержимое 3" descr="4816-dzherri-nastupil-na-nogu-tom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908720"/>
            <a:ext cx="4596667" cy="576064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1261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общественном транспорте начался спор на повышенных тонах. Ваша реакция?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не принимаю участия; б) кратко высказываюсь в защиту стороны, которую считаю правой; в) активно вмешиваюсь, чем «вызываю огонь на себя». 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Выступаете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ли вы на собраниях с критикой руководства?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нет; б) только если имею для этого веские основания; в) критикую по любому поводу не только начальство, но и тех, кто его защищает.    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ли вы спорите с друзьями?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только, если это люди не обидчивые; б) Лишь по принципиальным вопросам; в) споры – это моя стихия. 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вы реагируете, если в магазине кто-то лезет в обход очереди, в которой вы стоите?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возмущаюсь в душе, но молчу: себе дороже; б) делаю замечание; в) прохожу вперед и начинаю наблюдать за порядком. 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126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5.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Дома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на обед подали недосоленное</a:t>
            </a:r>
          </a:p>
          <a:p>
            <a:pPr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   блюдо. Ваша реакция?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не буду поднимать бучу из-за пустяков; б) молча возьму солонку; в) не удержусь от едких замечаний и, может быть, демонстративно откажусь от еды.  </a:t>
            </a: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на улице или в транспорте вам наступили на ногу?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с возмущением посмотрю на обидчика; б) сухо сделаю замечание; в) тут же выскажусь без стеснения в выражениях.  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.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Если кто-то из близких купил вещь, которая вам не понравилась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: а) промолчу; б) ограничусь коротким тактичным замечанием; в) устрою скандал.   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не повезло в лотерее. Как вы к этому отнесетесь?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а) постараюсь показаться человеком равнодушным, но в душе дам себе слово никогда больше не участвовать в лотерее; б) не скрою досаду, но отнесусь к происшедшему с юмором, пообещав взять реванш; в) проигрыш надолго испортит мне настроение.  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864096"/>
          </a:xfrm>
        </p:spPr>
        <p:txBody>
          <a:bodyPr/>
          <a:lstStyle/>
          <a:p>
            <a:r>
              <a:rPr lang="ru-RU" dirty="0" smtClean="0"/>
              <a:t>Результаты теста: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495801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 22 до 32 очков.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Вы тактичны и миролюбивы, ловко уходите от споров и конфликтов, избегаете критических ситуаций дома и на работе. Изречение «Платон мне друг, но истина дороже!» никогда не было вашим девизом. Может быть поэтому вас иногда называют приспособленцем. И все-таки наберитесь смелости, если обстоятельства требуют высказываться принципиально, невзирая на лица. Ведь если вы сами не сможете руководить собой, то всегда найдется кто-то, кто будет руководить вами. Не правда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ли?</a:t>
            </a:r>
          </a:p>
          <a:p>
            <a:pPr algn="just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12 до 20 очков.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Вы слывете человеком конфликтным. Но на самом деле конфликтуете лишь тогда, когда нет другого выхода и другие источники исчерпаны. Вы твердо отстаиваете свое мнение, не думая о том, как это отразится на вашем служебном положении или приятельских отношениях. Но при этом вы не выходите за рамки конкретности и не унижаетесь до оскорблений. Все это и вызывает к вам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уважение.</a:t>
            </a:r>
          </a:p>
          <a:p>
            <a:pPr algn="just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10 очков.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Споры и конфликты – это воздух, без которого вы не можете жить. Вы любите критиковать других, но, если слышите замечания в свой адрес, то можете съесть «живьем». Вся ваша критика – ради самой критики, а не для пользы дела. Да, очень трудно приходится тем, кто рядом с вами – на работе и дома. Ваша несдержанность и грубость просто отталкивают людей. Кстати, не поэтому ли у вас нет настоящих друзей?... Нет, это не настоящие друзья, выручающие в тяжелую годину деньгами и помощью…Словом, старайтесь хоть как-то перебороть свой вздорный характер. Вот тогда, может,  и настоящие друзья появятся. Но никак не раньше. Телега не бежит впереди лошади.  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Упражнение «Крушение»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«Представьте, что вы летите на воздушном шаре. На небе – ни облачка… Вы летите и наслаждаетесь полетом. Но вдруг небо затягивают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черные­черные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тучи. Разразилась гроза, и одна из молний ударила в шар: вы терпите крушение. На борту есть груз, который вы взяли с собой в путешествие.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Что­то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 этих вещей очень тяжелое,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что­то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легкое,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что­то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деревянное,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что­то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металлическое… Вы должны проанализировать, какие вещи выбросить, чтобы добраться до необитаемого острова. В скором времени воздушный шар будет пролетать над заливом, и вы понимаете, что последние три вещи, которые вы выбросите, доплывут до острова.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Принимать решения, какие вещи стоит выбросить, вы должны совместно. Если хотя бы один человек будет не согласен, то вещь останется на борту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спички,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бутыла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топор, лопата, веревка, аптечка, компас,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часы,фонарик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карта,нож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сигнальные средства, нитки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иголка,одежда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палатка, казанок, запас еды,  свой вариант.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Упражнение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Топтыжка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Выполним задание по кругу. Правой ногой будем символически наступать на левую ногу соседа. Можно снять обувь. Тот, кому наступили, попытается оправдать обидчика, называя ему по имени. Например, я наступаю на ногу Анне. Анна говорит: «Я прощаю тебя, Елена, потому что ты спешила на работу», а после она наступает на ногу Ирине. Ирина говорит: «Я не обижаюсь на тебя, Анна. В этом троллейбусе так тесно» и т. д. Главное: объяснения могут быть любыми, но не должны повторяться».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«Я люблю себя за то что….»</a:t>
            </a:r>
            <a:endParaRPr lang="ru-RU" dirty="0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96752"/>
            <a:ext cx="6617708" cy="4963281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делать, если Вы столкнулись с агрессором???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268759"/>
            <a:ext cx="8316416" cy="5433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9036496" cy="677737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в группе: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dirty="0" smtClean="0"/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Взаимное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уважение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Забудьте про телефон;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Правило активности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positphotos_152285418-stock-photo-group-of-happy-young-frie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2996952"/>
            <a:ext cx="3923928" cy="34640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285293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Конфликт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(лат. </a:t>
            </a:r>
            <a:r>
              <a:rPr lang="la-Latn" sz="2400" i="1" dirty="0" smtClean="0">
                <a:latin typeface="Times New Roman" pitchFamily="18" charset="0"/>
                <a:cs typeface="Times New Roman" pitchFamily="18" charset="0"/>
              </a:rPr>
              <a:t>conflictus — столкнувшийся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 — наиболее острый способ разрешения противоречий в интересах, целях, взглядах, возникающих в процессе социального взаимодействия, заключающийся в противодействии участников этого взаимодействия и обычно сопровождающийся негативными эмоциями, выходящий за рамки правил и норм.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Oval 41"/>
          <p:cNvSpPr>
            <a:spLocks noChangeArrowheads="1"/>
          </p:cNvSpPr>
          <p:nvPr/>
        </p:nvSpPr>
        <p:spPr bwMode="gray">
          <a:xfrm flipV="1">
            <a:off x="971600" y="5047903"/>
            <a:ext cx="3306762" cy="487363"/>
          </a:xfrm>
          <a:prstGeom prst="ellipse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Oval 42"/>
          <p:cNvSpPr>
            <a:spLocks noChangeArrowheads="1"/>
          </p:cNvSpPr>
          <p:nvPr/>
        </p:nvSpPr>
        <p:spPr bwMode="gray">
          <a:xfrm flipV="1">
            <a:off x="4651201" y="5020916"/>
            <a:ext cx="3305175" cy="485775"/>
          </a:xfrm>
          <a:prstGeom prst="ellipse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4" name="Рисунок 23" descr="14588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777999"/>
            <a:ext cx="7164288" cy="4080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51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6916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 кем бывают или могут быть конфликты?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Freeform 3"/>
          <p:cNvSpPr>
            <a:spLocks/>
          </p:cNvSpPr>
          <p:nvPr/>
        </p:nvSpPr>
        <p:spPr bwMode="gray">
          <a:xfrm>
            <a:off x="2336800" y="3264694"/>
            <a:ext cx="1900238" cy="1376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>
            <a:off x="4256088" y="3199606"/>
            <a:ext cx="366712" cy="1562100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 flipH="1">
            <a:off x="4656138" y="3264694"/>
            <a:ext cx="1900237" cy="1376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619672" y="2037556"/>
            <a:ext cx="1717253" cy="132238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gray">
          <a:xfrm>
            <a:off x="1547664" y="2420888"/>
            <a:ext cx="182460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Коллектив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3491880" y="2037556"/>
            <a:ext cx="2016224" cy="1322388"/>
            <a:chOff x="4320" y="1152"/>
            <a:chExt cx="414" cy="402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5541963" y="2047081"/>
            <a:ext cx="1982365" cy="1322388"/>
            <a:chOff x="4320" y="1152"/>
            <a:chExt cx="414" cy="402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Rectangle 16"/>
          <p:cNvSpPr>
            <a:spLocks noChangeArrowheads="1"/>
          </p:cNvSpPr>
          <p:nvPr/>
        </p:nvSpPr>
        <p:spPr bwMode="gray">
          <a:xfrm>
            <a:off x="3563888" y="2420888"/>
            <a:ext cx="194643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ru-RU" sz="2800" b="1" dirty="0" smtClean="0">
                <a:solidFill>
                  <a:srgbClr val="FFFFFF"/>
                </a:solidFill>
                <a:latin typeface="Arial" charset="0"/>
              </a:rPr>
              <a:t>Учащиеся</a:t>
            </a:r>
            <a:endParaRPr lang="en-US" sz="2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gray">
          <a:xfrm>
            <a:off x="5580112" y="2276872"/>
            <a:ext cx="187220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Родители</a:t>
            </a:r>
          </a:p>
          <a:p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Учащихся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ltGray">
          <a:xfrm>
            <a:off x="1325563" y="4852194"/>
            <a:ext cx="6238875" cy="9763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2267744" y="4941168"/>
            <a:ext cx="504056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Закрытые   Открытые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6"/>
          <p:cNvGrpSpPr>
            <a:grpSpLocks/>
          </p:cNvGrpSpPr>
          <p:nvPr/>
        </p:nvGrpSpPr>
        <p:grpSpPr bwMode="auto">
          <a:xfrm>
            <a:off x="2915816" y="1196752"/>
            <a:ext cx="3096344" cy="720080"/>
            <a:chOff x="4320" y="1152"/>
            <a:chExt cx="414" cy="402"/>
          </a:xfrm>
        </p:grpSpPr>
        <p:sp>
          <p:nvSpPr>
            <p:cNvPr id="22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Семья, друзья</a:t>
              </a:r>
              <a:endPara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187435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04664"/>
            <a:ext cx="4040188" cy="10081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Позитивные стороны конфликта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1628800"/>
            <a:ext cx="4173860" cy="44973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разрядка напряженности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получение новой информации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стимулирование к развитию и позитивным изменениям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преодоление застоя жизнедеятельности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прояснение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отношений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Arial" charset="0"/>
              <a:ea typeface="Malgun Gothic" pitchFamily="34" charset="-127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-171400"/>
            <a:ext cx="4041775" cy="15567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Негативные стороны конфликта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628800"/>
            <a:ext cx="4319463" cy="44973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ухудшение состояния здоровья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снижение работоспособности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большие эмоциональные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затраты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Arial" charset="0"/>
              <a:ea typeface="Malgun Gothic" pitchFamily="34" charset="-127"/>
            </a:endParaRPr>
          </a:p>
        </p:txBody>
      </p:sp>
      <p:pic>
        <p:nvPicPr>
          <p:cNvPr id="7" name="Рисунок 6" descr="1576341674_9842dd37ab7bd7435b53f8c14e667ae8-quality_70xresize_crop_1xallow_enlarge_0xw_1200xh_6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7351" y="4149080"/>
            <a:ext cx="5056650" cy="2708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Функции конфликта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ru-RU" b="1" dirty="0" smtClean="0"/>
              <a:t>Возможность</a:t>
            </a:r>
            <a:r>
              <a:rPr lang="ru-RU" dirty="0" smtClean="0"/>
              <a:t> победить и завоевать: права, блага, пространство. Важным является само чувство победы, которое может быть не связано с материальной или социальной выгодой, а иногда и наоборот может быть сопряжено с серьезными убытками.</a:t>
            </a:r>
          </a:p>
          <a:p>
            <a:pPr lvl="0"/>
            <a:r>
              <a:rPr lang="ru-RU" b="1" dirty="0" smtClean="0"/>
              <a:t>«Лекарством</a:t>
            </a:r>
            <a:r>
              <a:rPr lang="ru-RU" dirty="0" smtClean="0"/>
              <a:t> </a:t>
            </a:r>
            <a:r>
              <a:rPr lang="ru-RU" b="1" dirty="0" smtClean="0"/>
              <a:t>от скуки»</a:t>
            </a:r>
            <a:r>
              <a:rPr lang="ru-RU" dirty="0" smtClean="0"/>
              <a:t> конфликты называют совсем не случайно. Конфликты могут развлечь, но тут как с лечением ядами – важно точно определить дозу.</a:t>
            </a:r>
          </a:p>
          <a:p>
            <a:pPr lvl="0"/>
            <a:r>
              <a:rPr lang="ru-RU" b="1" dirty="0" err="1" smtClean="0"/>
              <a:t>Энергетизация</a:t>
            </a:r>
            <a:r>
              <a:rPr lang="ru-RU" dirty="0" smtClean="0"/>
              <a:t>. Конфликт всегда эмоционален, а эмоции (неважно, положительные или отрицательные) приносят с собой энергию. Задача руководителя – правильно эту энергию направить.</a:t>
            </a:r>
          </a:p>
          <a:p>
            <a:pPr lvl="0"/>
            <a:r>
              <a:rPr lang="ru-RU" b="1" dirty="0" smtClean="0"/>
              <a:t>Самовыражение</a:t>
            </a:r>
            <a:r>
              <a:rPr lang="ru-RU" dirty="0" smtClean="0"/>
              <a:t>. Конфликт – очевидная возможность заявить о себе, иногда — единственная. Довольно часто конфликтными являются люди с невысоким статусом в организации.</a:t>
            </a:r>
          </a:p>
          <a:p>
            <a:pPr lvl="0"/>
            <a:r>
              <a:rPr lang="ru-RU" b="1" dirty="0" smtClean="0"/>
              <a:t>Способ занять себя</a:t>
            </a:r>
            <a:r>
              <a:rPr lang="ru-RU" dirty="0" smtClean="0"/>
              <a:t> — для «бездельников с амбициями». Они становятся всем видны и слышны, а количество поводов работать снижается: «Какая работа, когда вокруг полыхает конфликт!»</a:t>
            </a:r>
          </a:p>
          <a:p>
            <a:pPr lvl="0"/>
            <a:r>
              <a:rPr lang="ru-RU" b="1" dirty="0" smtClean="0"/>
              <a:t>Отстоять свои позиции, защитить себя.</a:t>
            </a:r>
            <a:r>
              <a:rPr lang="ru-RU" dirty="0" smtClean="0"/>
              <a:t> Как говорят, «бывает, и заяц кусает» — в ситуации, когда есть, что терять и некуда отступать, даже самые кроткие сотрудники способны пойти на обострение отношений.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Влияет ли темперамент на конфликт?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575829288_4-tipa-temperamenta-cheloveka-ih-plyusy-i-minusy-a-takzhe-glavnye-osobennosti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340644"/>
            <a:ext cx="7620000" cy="42386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ru-RU" dirty="0" smtClean="0"/>
              <a:t>Виды темперамента</a:t>
            </a:r>
            <a:endParaRPr lang="ru-RU" dirty="0"/>
          </a:p>
        </p:txBody>
      </p:sp>
      <p:pic>
        <p:nvPicPr>
          <p:cNvPr id="11" name="Рисунок 10" descr="6bc49726e685ec667c3e820ae0a5492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827a2a317afa6cdf6d8023cce8e64b5c4f6df1"/>
</p:tagLst>
</file>

<file path=ppt/theme/theme1.xml><?xml version="1.0" encoding="utf-8"?>
<a:theme xmlns:a="http://schemas.openxmlformats.org/drawingml/2006/main" name="Тема Office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697</Words>
  <Application>Microsoft Office PowerPoint</Application>
  <PresentationFormat>Экран (4:3)</PresentationFormat>
  <Paragraphs>72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«Конфликт»</vt:lpstr>
      <vt:lpstr>«Я люблю себя за то что….»</vt:lpstr>
      <vt:lpstr>Правила в группе:</vt:lpstr>
      <vt:lpstr>Конфликт (лат. conflictus — столкнувшийся) — наиболее острый способ разрешения противоречий в интересах, целях, взглядах, возникающих в процессе социального взаимодействия, заключающийся в противодействии участников этого взаимодействия и обычно сопровождающийся негативными эмоциями, выходящий за рамки правил и норм. </vt:lpstr>
      <vt:lpstr>С кем бывают или могут быть конфликты? </vt:lpstr>
      <vt:lpstr>Слайд 6</vt:lpstr>
      <vt:lpstr>Функции конфликта</vt:lpstr>
      <vt:lpstr>Влияет ли темперамент на конфликт?</vt:lpstr>
      <vt:lpstr>Виды темперамента</vt:lpstr>
      <vt:lpstr>Результаты диагностики темперамента по методике Айзенка</vt:lpstr>
      <vt:lpstr>Какие Вы знаете способы выхода из конфликтных ситуаций?</vt:lpstr>
      <vt:lpstr>Виды выхода из конфликтов</vt:lpstr>
      <vt:lpstr>Виды выхода из конфликта</vt:lpstr>
      <vt:lpstr>Виды выхода из конфликтов</vt:lpstr>
      <vt:lpstr>Тест «Если Вам наступили на ногу»</vt:lpstr>
      <vt:lpstr>Слайд 16</vt:lpstr>
      <vt:lpstr>Результаты теста:</vt:lpstr>
      <vt:lpstr>Упражнение «Крушение»</vt:lpstr>
      <vt:lpstr>Упражнение «Топтыжка»</vt:lpstr>
      <vt:lpstr>Что делать, если Вы столкнулись с агрессором???</vt:lpstr>
      <vt:lpstr>Слайд 21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Цветные фигуры - шаблон презентации с сайта http://presentation-creation.ru</dc:title>
  <dc:creator>obstinate</dc:creator>
  <dc:description>Шаблон презентации с сайта http://presentation-creation.ru/</dc:description>
  <cp:lastModifiedBy>Admin</cp:lastModifiedBy>
  <cp:revision>13</cp:revision>
  <dcterms:created xsi:type="dcterms:W3CDTF">2017-06-26T18:24:14Z</dcterms:created>
  <dcterms:modified xsi:type="dcterms:W3CDTF">2020-03-30T07:54:15Z</dcterms:modified>
</cp:coreProperties>
</file>