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44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19DD3E-F6D6-4E84-AE7F-6021BE3E3F5B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9F1C48-4E29-432A-AA82-670307239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496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9F1C48-4E29-432A-AA82-670307239C6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216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6934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336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0707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4916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2963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102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06034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9454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992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212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739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10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2555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0484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979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7175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678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38ECCB8-3482-4475-8DC7-1958E315FB56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0BCB718-295F-4A36-8413-F1EF2A43E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510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6" name="Picture 22" descr="https://bryansku.ru/wp-content/uploads/2017/07/1-1-1.jpg">
            <a:extLst>
              <a:ext uri="{FF2B5EF4-FFF2-40B4-BE49-F238E27FC236}">
                <a16:creationId xmlns:a16="http://schemas.microsoft.com/office/drawing/2014/main" id="{A84EC40D-2A90-488B-B5E9-AA8B69FF6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410" y="4339274"/>
            <a:ext cx="3542006" cy="265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186F6B-9A9F-4C15-87AA-93F0AE0FE6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73483" y="627127"/>
            <a:ext cx="1129049" cy="6003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C6C053E-E6C8-447D-B294-5B7D0246B4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ofigeno.ru/wp-content/uploads/2021/05/0-28.jpg">
            <a:extLst>
              <a:ext uri="{FF2B5EF4-FFF2-40B4-BE49-F238E27FC236}">
                <a16:creationId xmlns:a16="http://schemas.microsoft.com/office/drawing/2014/main" id="{2C491907-7F14-46D5-8D21-5EF39B9B5D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595" y="-11653"/>
            <a:ext cx="2867487" cy="210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ravasemei.ru/wp-content/uploads/2019/06/Postuplenie-v-1-klass..jpg">
            <a:extLst>
              <a:ext uri="{FF2B5EF4-FFF2-40B4-BE49-F238E27FC236}">
                <a16:creationId xmlns:a16="http://schemas.microsoft.com/office/drawing/2014/main" id="{0CF72ECC-AF2F-4DBA-9142-66B8A54F40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" y="-8714"/>
            <a:ext cx="3518738" cy="234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m0-tub-ru.yandex.net/i?id=336a5c68baacab40014ccd6cabc1df8b-l&amp;ref=rim&amp;n=13&amp;w=1080&amp;h=757">
            <a:extLst>
              <a:ext uri="{FF2B5EF4-FFF2-40B4-BE49-F238E27FC236}">
                <a16:creationId xmlns:a16="http://schemas.microsoft.com/office/drawing/2014/main" id="{4192450E-1285-42D3-9D5B-1F698E4CC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28377"/>
            <a:ext cx="3519595" cy="246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vatars.mds.yandex.net/get-zen_doc/4756594/pub_604240f844edc6668199c010_6042418a9e9a5735c173e988/scale_1200">
            <a:extLst>
              <a:ext uri="{FF2B5EF4-FFF2-40B4-BE49-F238E27FC236}">
                <a16:creationId xmlns:a16="http://schemas.microsoft.com/office/drawing/2014/main" id="{76344A60-5C69-4D1F-A282-67C94BFC7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29" y="4413313"/>
            <a:ext cx="3700631" cy="2467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mg3.foto.by/photos/847ef/c2316/f2443/dc19e6f8152300262.jpg">
            <a:extLst>
              <a:ext uri="{FF2B5EF4-FFF2-40B4-BE49-F238E27FC236}">
                <a16:creationId xmlns:a16="http://schemas.microsoft.com/office/drawing/2014/main" id="{7720ABAC-BDD2-4AB3-BAED-0F5860DE5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4756" y="0"/>
            <a:ext cx="3395709" cy="2263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files.vm.ru/photo/vecherka/2019/08/doc76ujfoof8v55iwdap4o.jpg">
            <a:extLst>
              <a:ext uri="{FF2B5EF4-FFF2-40B4-BE49-F238E27FC236}">
                <a16:creationId xmlns:a16="http://schemas.microsoft.com/office/drawing/2014/main" id="{4811AAA4-8557-4AC6-80BD-A40294A4D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1368" y="4390150"/>
            <a:ext cx="3700631" cy="246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liktv.org/wp-content/uploads/2020/07/v-moldove-1-sentjabrja-uchashhiesja-vernutsja-v-shkolu.jpg">
            <a:extLst>
              <a:ext uri="{FF2B5EF4-FFF2-40B4-BE49-F238E27FC236}">
                <a16:creationId xmlns:a16="http://schemas.microsoft.com/office/drawing/2014/main" id="{97E87641-1E79-4A1B-B2F5-1F474D208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957" y="1993502"/>
            <a:ext cx="3198508" cy="2398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ds05.infourok.ru/uploads/ex/0f81/00154530-719fe9ed/hello_html_m268faa2c.jpg">
            <a:extLst>
              <a:ext uri="{FF2B5EF4-FFF2-40B4-BE49-F238E27FC236}">
                <a16:creationId xmlns:a16="http://schemas.microsoft.com/office/drawing/2014/main" id="{51E2E8E5-EC8E-4C4F-A28D-349B01D2DD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692" y="4569076"/>
            <a:ext cx="3384069" cy="2250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rasfokus.ru/images/photos/medium/de6c9623a925811566fa5d6ffff378e0.jpg">
            <a:extLst>
              <a:ext uri="{FF2B5EF4-FFF2-40B4-BE49-F238E27FC236}">
                <a16:creationId xmlns:a16="http://schemas.microsoft.com/office/drawing/2014/main" id="{2B41729B-B7AA-47C0-AD43-1A473C908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862" y="-11653"/>
            <a:ext cx="3129784" cy="2073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A6583CB4-806E-45E1-A610-1F6A8C6AE462}"/>
              </a:ext>
            </a:extLst>
          </p:cNvPr>
          <p:cNvSpPr/>
          <p:nvPr/>
        </p:nvSpPr>
        <p:spPr>
          <a:xfrm>
            <a:off x="2203280" y="1589109"/>
            <a:ext cx="8105312" cy="331534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>
                <a:solidFill>
                  <a:srgbClr val="FF0000"/>
                </a:solidFill>
              </a:rPr>
              <a:t>1 класс</a:t>
            </a:r>
          </a:p>
        </p:txBody>
      </p:sp>
    </p:spTree>
    <p:extLst>
      <p:ext uri="{BB962C8B-B14F-4D97-AF65-F5344CB8AC3E}">
        <p14:creationId xmlns:p14="http://schemas.microsoft.com/office/powerpoint/2010/main" val="27237091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EC53914-8F2B-4BD5-A7C0-F38B24B438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Уважаемые родители! Будьте чуткими наставниками, добрыми друзьями, чуть – чуть волшебниками, не разрушайте в ребёнке первоначальное восприятие школы как настоящего храма Знаний.</a:t>
            </a:r>
          </a:p>
          <a:p>
            <a:pPr marL="0" indent="0">
              <a:buNone/>
            </a:pPr>
            <a:r>
              <a:rPr lang="ru-RU" dirty="0"/>
              <a:t>Возьмите себе в союзники терпение, внимание и понимание, и тогда всё у вас получится!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0382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30CCF4-A277-49B2-91A4-562CD9D15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Возрастные особенности первоклассников.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8FED89-0E36-4306-9BD6-225E19C77E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Формируется самооценка личности</a:t>
            </a:r>
          </a:p>
          <a:p>
            <a:r>
              <a:rPr lang="ru-RU" dirty="0"/>
              <a:t>Большие различия паспортного и физиологического развития. </a:t>
            </a:r>
          </a:p>
          <a:p>
            <a:r>
              <a:rPr lang="ru-RU" dirty="0"/>
              <a:t>Обширная информированность</a:t>
            </a:r>
          </a:p>
          <a:p>
            <a:r>
              <a:rPr lang="ru-RU" dirty="0"/>
              <a:t>Сильнее ощущение своего «Я» </a:t>
            </a:r>
          </a:p>
          <a:p>
            <a:r>
              <a:rPr lang="ru-RU" dirty="0"/>
              <a:t>Перестали играть в коллективные «дворовые» игры.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0424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6F2FD2-9CC6-42B9-BCE9-8FD0F0BD1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Трудности, которые могут возникнуть </a:t>
            </a:r>
            <a:br>
              <a:rPr lang="ru-RU" b="1" dirty="0"/>
            </a:br>
            <a:r>
              <a:rPr lang="ru-RU" b="1" dirty="0"/>
              <a:t>у первоклассников.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B33456-1D61-41D6-94A3-92ED0F8D16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Снижается сопротивляемость организма, могут нарушаться сон, аппетит, повышается температура.</a:t>
            </a:r>
          </a:p>
          <a:p>
            <a:r>
              <a:rPr lang="ru-RU" dirty="0"/>
              <a:t>Быстрая утомляемость, возбудимость, эмоциональность, впечатлительность.</a:t>
            </a:r>
          </a:p>
          <a:p>
            <a:r>
              <a:rPr lang="ru-RU" dirty="0"/>
              <a:t>Поведение отличается неорганизованностью, несобранностью, недисциплинированностью.</a:t>
            </a:r>
          </a:p>
          <a:p>
            <a:r>
              <a:rPr lang="ru-RU" dirty="0"/>
              <a:t>Для детей характерна высокая утомляемость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42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2DBA7F-4FBB-49E4-B8D9-56A93525C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3576" y="2067982"/>
            <a:ext cx="3309728" cy="488950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>
                <a:solidFill>
                  <a:srgbClr val="00B050"/>
                </a:solidFill>
              </a:rPr>
              <a:t>Обычно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3FC6A0-9F45-41DD-B9C6-F03298C14C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Снижается первоначально непосредственный интерес к школе, занятиям.</a:t>
            </a:r>
          </a:p>
          <a:p>
            <a:r>
              <a:rPr lang="ru-RU" dirty="0"/>
              <a:t>Начинает время от времени ныть, что учиться надоело (особенно в конце недели и четверти), но активно интересуется всем остальным.</a:t>
            </a:r>
          </a:p>
          <a:p>
            <a:r>
              <a:rPr lang="ru-RU" dirty="0"/>
              <a:t>Радуется, когда не надо делать домашнее задание.</a:t>
            </a:r>
          </a:p>
          <a:p>
            <a:r>
              <a:rPr lang="ru-RU" dirty="0"/>
              <a:t>Время от времени хочет остаться дома, пропустить уроки.</a:t>
            </a:r>
          </a:p>
          <a:p>
            <a:r>
              <a:rPr lang="ru-RU" dirty="0"/>
              <a:t>Иногда выражает недовольство учителем или опасения по его поводу.</a:t>
            </a:r>
          </a:p>
        </p:txBody>
      </p:sp>
      <p:pic>
        <p:nvPicPr>
          <p:cNvPr id="2050" name="Picture 2" descr="https://initiativbewerbungen.com/wp-content/uploads/die-perfekte-bewerbung.jpg">
            <a:extLst>
              <a:ext uri="{FF2B5EF4-FFF2-40B4-BE49-F238E27FC236}">
                <a16:creationId xmlns:a16="http://schemas.microsoft.com/office/drawing/2014/main" id="{6268A705-4FE3-4829-AA93-9674287C28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3304" y="631405"/>
            <a:ext cx="2260994" cy="202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821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E40E34-240F-46C8-BF20-BF5EBF088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502" y="1762124"/>
            <a:ext cx="6819898" cy="1303867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>
                <a:solidFill>
                  <a:srgbClr val="FFC000"/>
                </a:solidFill>
              </a:rPr>
              <a:t>Опасно</a:t>
            </a:r>
            <a:br>
              <a:rPr lang="ru-RU" b="1" dirty="0">
                <a:solidFill>
                  <a:srgbClr val="FFC000"/>
                </a:solidFill>
              </a:rPr>
            </a:b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4AF63A0-A46C-4C85-AB91-53C391A276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Полное отсутствие интереса к учёбе</a:t>
            </a:r>
          </a:p>
          <a:p>
            <a:r>
              <a:rPr lang="ru-RU" dirty="0"/>
              <a:t>Делает уроки только «из-под палки»</a:t>
            </a:r>
          </a:p>
          <a:p>
            <a:r>
              <a:rPr lang="ru-RU" dirty="0"/>
              <a:t>Нежелание ходить в школу и вообще учиться выражается постоянно и открыто в формах активного протеста, либо симптомами болезней (кашель, насморк, рвота, понос), которые кончаются сразу после того, как разрешат остаться дома, либо, что гораздо реже, простой симуляцией этих симптомов.</a:t>
            </a:r>
          </a:p>
          <a:p>
            <a:r>
              <a:rPr lang="ru-RU" dirty="0"/>
              <a:t>Ничего не интересно, безразличен ко всему, даже играм, если они требуют хоть какого-то напряжения.</a:t>
            </a:r>
          </a:p>
          <a:p>
            <a:r>
              <a:rPr lang="ru-RU" dirty="0"/>
              <a:t>Вялость и безынициативность, когда дело касается школы и уроков</a:t>
            </a:r>
          </a:p>
          <a:p>
            <a:endParaRPr lang="ru-RU" dirty="0"/>
          </a:p>
        </p:txBody>
      </p:sp>
      <p:pic>
        <p:nvPicPr>
          <p:cNvPr id="3076" name="Picture 4" descr="https://yt3.ggpht.com/a/AATXAJwDmctMKzHHKpFKASmBATYYLjGcs785a2lJxw=s900-c-k-c0xffffffff-no-rj-mo">
            <a:extLst>
              <a:ext uri="{FF2B5EF4-FFF2-40B4-BE49-F238E27FC236}">
                <a16:creationId xmlns:a16="http://schemas.microsoft.com/office/drawing/2014/main" id="{0D6A37D4-D71A-4631-AA4F-A7EFA679B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725" y="619125"/>
            <a:ext cx="2285999" cy="228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4547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BFF6047-BC8A-46B4-B470-FD83A05972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1" y="1904999"/>
            <a:ext cx="9601196" cy="474345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4400" b="1" dirty="0">
                <a:solidFill>
                  <a:srgbClr val="C00000"/>
                </a:solidFill>
              </a:rPr>
              <a:t>Беспокоиться нужно тогда, 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rgbClr val="C00000"/>
                </a:solidFill>
              </a:rPr>
              <a:t>когда нежелание учиться 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rgbClr val="C00000"/>
                </a:solidFill>
              </a:rPr>
              <a:t>является устойчивым, 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rgbClr val="C00000"/>
                </a:solidFill>
              </a:rPr>
              <a:t>выражается активно, 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rgbClr val="C00000"/>
                </a:solidFill>
              </a:rPr>
              <a:t>отражает основное отношение 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rgbClr val="C00000"/>
                </a:solidFill>
              </a:rPr>
              <a:t>ребёнка к школе.</a:t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 descr="https://peterburg2.ru/uploads/14/06/26/ga2_128248-simple-red-square-icon-alphanumeric-word-sos1-sc49.png">
            <a:extLst>
              <a:ext uri="{FF2B5EF4-FFF2-40B4-BE49-F238E27FC236}">
                <a16:creationId xmlns:a16="http://schemas.microsoft.com/office/drawing/2014/main" id="{FAE6F921-5D00-4442-98A5-A829226E20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100" y="276225"/>
            <a:ext cx="2552700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6302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4969A6-7214-4E4F-B881-ADC0E1F95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rgbClr val="FF0000"/>
                </a:solidFill>
              </a:rPr>
              <a:t>Что делать?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D33E5D-9F9A-4239-AD96-033EE86F07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56932"/>
            <a:ext cx="9601196" cy="3653368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Нужно стараться, чтобы ребёнок дольше оставался </a:t>
            </a:r>
            <a:r>
              <a:rPr lang="ru-RU" b="1" dirty="0"/>
              <a:t>«почемучкой»</a:t>
            </a:r>
            <a:r>
              <a:rPr lang="ru-RU" dirty="0"/>
              <a:t>. </a:t>
            </a:r>
          </a:p>
          <a:p>
            <a:r>
              <a:rPr lang="ru-RU" dirty="0"/>
              <a:t>Семья должны формировать </a:t>
            </a:r>
            <a:r>
              <a:rPr lang="ru-RU" b="1" dirty="0"/>
              <a:t>культ интеллекта</a:t>
            </a:r>
            <a:r>
              <a:rPr lang="ru-RU" dirty="0"/>
              <a:t> </a:t>
            </a:r>
          </a:p>
          <a:p>
            <a:r>
              <a:rPr lang="ru-RU" dirty="0"/>
              <a:t>Нужно ставить ребёнка в </a:t>
            </a:r>
            <a:r>
              <a:rPr lang="ru-RU" b="1" dirty="0"/>
              <a:t>ситуацию размышления</a:t>
            </a:r>
            <a:r>
              <a:rPr lang="ru-RU" dirty="0"/>
              <a:t>. </a:t>
            </a:r>
          </a:p>
          <a:p>
            <a:r>
              <a:rPr lang="ru-RU" dirty="0"/>
              <a:t>Нужно научить ребёнка </a:t>
            </a:r>
            <a:r>
              <a:rPr lang="ru-RU" b="1" dirty="0"/>
              <a:t>анализировать</a:t>
            </a:r>
            <a:r>
              <a:rPr lang="ru-RU" dirty="0"/>
              <a:t> свою работу. </a:t>
            </a:r>
          </a:p>
          <a:p>
            <a:r>
              <a:rPr lang="ru-RU" dirty="0"/>
              <a:t>Необходимо </a:t>
            </a:r>
            <a:r>
              <a:rPr lang="ru-RU" b="1" dirty="0"/>
              <a:t>развивать внимание и память </a:t>
            </a:r>
            <a:r>
              <a:rPr lang="ru-RU" dirty="0"/>
              <a:t>ребёнка </a:t>
            </a:r>
          </a:p>
          <a:p>
            <a:r>
              <a:rPr lang="ru-RU" dirty="0"/>
              <a:t>Благоприятно действует на него </a:t>
            </a:r>
            <a:r>
              <a:rPr lang="ru-RU" b="1" dirty="0"/>
              <a:t>ситуация успеха.</a:t>
            </a:r>
            <a:r>
              <a:rPr lang="ru-RU" dirty="0"/>
              <a:t> </a:t>
            </a:r>
          </a:p>
          <a:p>
            <a:r>
              <a:rPr lang="ru-RU" dirty="0"/>
              <a:t>Оценивая результаты деятельности ребёнка, </a:t>
            </a:r>
            <a:r>
              <a:rPr lang="ru-RU" b="1" dirty="0"/>
              <a:t>не переносить их на личность самого ребёнка.</a:t>
            </a:r>
            <a:r>
              <a:rPr lang="ru-RU" dirty="0"/>
              <a:t> </a:t>
            </a:r>
          </a:p>
          <a:p>
            <a:r>
              <a:rPr lang="ru-RU" dirty="0"/>
              <a:t> </a:t>
            </a:r>
            <a:r>
              <a:rPr lang="ru-RU" b="1" dirty="0"/>
              <a:t>Почаще ставить себя на место своего ребёнка и вспоминать себя в его возрасте.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90552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C6FF30-FA7C-49F1-88D6-41A77FAE5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/>
              <a:t>Памятка родителям первоклассника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E48392-B560-45B5-A8DF-0F061876A9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381251"/>
            <a:ext cx="9601196" cy="385762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1. Не предоставляйте первокласснику полную самостоятельность, не устанавливайте тотальный контроль за всей его деятельностью.  Будьте рядом!</a:t>
            </a:r>
            <a:br>
              <a:rPr lang="ru-RU" dirty="0"/>
            </a:br>
            <a:r>
              <a:rPr lang="ru-RU" dirty="0"/>
              <a:t>2. Очень важно приучить ребенка к самоконтролю. </a:t>
            </a:r>
            <a:br>
              <a:rPr lang="ru-RU" dirty="0"/>
            </a:br>
            <a:r>
              <a:rPr lang="ru-RU" dirty="0"/>
              <a:t>3. Ошибки ребенка не должны вас раздражать, они должны удивлять. </a:t>
            </a:r>
            <a:br>
              <a:rPr lang="ru-RU" dirty="0"/>
            </a:br>
            <a:r>
              <a:rPr lang="ru-RU" dirty="0"/>
              <a:t>4. Встречая ребенка из школы, постарайтесь усилить в нем положительные впечатления и не акцентировать внимание на негативных. </a:t>
            </a:r>
            <a:br>
              <a:rPr lang="ru-RU" dirty="0"/>
            </a:br>
            <a:r>
              <a:rPr lang="ru-RU" dirty="0"/>
              <a:t>5. Хвалите ребенка, радуйтесь его успехам и новым знаниям.</a:t>
            </a:r>
            <a:br>
              <a:rPr lang="ru-RU" dirty="0"/>
            </a:br>
            <a:r>
              <a:rPr lang="ru-RU" dirty="0"/>
              <a:t>6. Ключ к успеху – понимание трудностей ребенка и спокойная родительская уверенность в его возможностях. </a:t>
            </a:r>
            <a:br>
              <a:rPr lang="ru-RU" dirty="0"/>
            </a:br>
            <a:r>
              <a:rPr lang="ru-RU" dirty="0"/>
              <a:t>7. Перед сном шепните ребенку на ушко: «Я так счастлива, что ты у меня есть!» </a:t>
            </a:r>
          </a:p>
        </p:txBody>
      </p:sp>
    </p:spTree>
    <p:extLst>
      <p:ext uri="{BB962C8B-B14F-4D97-AF65-F5344CB8AC3E}">
        <p14:creationId xmlns:p14="http://schemas.microsoft.com/office/powerpoint/2010/main" val="168477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:a16="http://schemas.microsoft.com/office/drawing/2014/main" id="{F29D8D0A-8864-4A55-919A-7BE5FA3EE5AF}"/>
              </a:ext>
            </a:extLst>
          </p:cNvPr>
          <p:cNvSpPr/>
          <p:nvPr/>
        </p:nvSpPr>
        <p:spPr>
          <a:xfrm>
            <a:off x="8810625" y="128588"/>
            <a:ext cx="3286125" cy="90487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Симон Соловейчик</a:t>
            </a:r>
          </a:p>
        </p:txBody>
      </p:sp>
      <p:sp>
        <p:nvSpPr>
          <p:cNvPr id="5" name="Облачко с текстом: овальное 4">
            <a:extLst>
              <a:ext uri="{FF2B5EF4-FFF2-40B4-BE49-F238E27FC236}">
                <a16:creationId xmlns:a16="http://schemas.microsoft.com/office/drawing/2014/main" id="{C2E47D65-0999-4C28-9D72-004D307751E6}"/>
              </a:ext>
            </a:extLst>
          </p:cNvPr>
          <p:cNvSpPr/>
          <p:nvPr/>
        </p:nvSpPr>
        <p:spPr>
          <a:xfrm>
            <a:off x="2490787" y="153903"/>
            <a:ext cx="2981325" cy="695325"/>
          </a:xfrm>
          <a:prstGeom prst="wedgeEllipseCallout">
            <a:avLst>
              <a:gd name="adj1" fmla="val 45940"/>
              <a:gd name="adj2" fmla="val 156466"/>
            </a:avLst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Не отнимай чужого, но свое не отдавай.</a:t>
            </a:r>
          </a:p>
        </p:txBody>
      </p:sp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627209CC-2461-42D0-80B1-BE7DEC402CFD}"/>
              </a:ext>
            </a:extLst>
          </p:cNvPr>
          <p:cNvSpPr/>
          <p:nvPr/>
        </p:nvSpPr>
        <p:spPr>
          <a:xfrm>
            <a:off x="9124947" y="2244683"/>
            <a:ext cx="2981325" cy="904875"/>
          </a:xfrm>
          <a:prstGeom prst="wedgeEllipseCallout">
            <a:avLst>
              <a:gd name="adj1" fmla="val -81536"/>
              <a:gd name="adj2" fmla="val 9241"/>
            </a:avLst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Попросили – дай, пытаются отнять – защищайся</a:t>
            </a:r>
          </a:p>
        </p:txBody>
      </p:sp>
      <p:sp>
        <p:nvSpPr>
          <p:cNvPr id="7" name="Облачко с текстом: овальное 6">
            <a:extLst>
              <a:ext uri="{FF2B5EF4-FFF2-40B4-BE49-F238E27FC236}">
                <a16:creationId xmlns:a16="http://schemas.microsoft.com/office/drawing/2014/main" id="{625290DC-811C-4951-A649-0796763C68C9}"/>
              </a:ext>
            </a:extLst>
          </p:cNvPr>
          <p:cNvSpPr/>
          <p:nvPr/>
        </p:nvSpPr>
        <p:spPr>
          <a:xfrm>
            <a:off x="9115425" y="3274399"/>
            <a:ext cx="2981325" cy="571500"/>
          </a:xfrm>
          <a:prstGeom prst="wedgeEllipseCallout">
            <a:avLst>
              <a:gd name="adj1" fmla="val -83772"/>
              <a:gd name="adj2" fmla="val 119"/>
            </a:avLst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Не дерись без причины.</a:t>
            </a:r>
          </a:p>
        </p:txBody>
      </p:sp>
      <p:sp>
        <p:nvSpPr>
          <p:cNvPr id="8" name="Облачко с текстом: овальное 7">
            <a:extLst>
              <a:ext uri="{FF2B5EF4-FFF2-40B4-BE49-F238E27FC236}">
                <a16:creationId xmlns:a16="http://schemas.microsoft.com/office/drawing/2014/main" id="{239A3CEB-6995-4FFE-A127-FA3738B61A8E}"/>
              </a:ext>
            </a:extLst>
          </p:cNvPr>
          <p:cNvSpPr/>
          <p:nvPr/>
        </p:nvSpPr>
        <p:spPr>
          <a:xfrm>
            <a:off x="9115425" y="3989649"/>
            <a:ext cx="2981325" cy="1115752"/>
          </a:xfrm>
          <a:prstGeom prst="wedgeEllipseCallout">
            <a:avLst>
              <a:gd name="adj1" fmla="val -79619"/>
              <a:gd name="adj2" fmla="val -40576"/>
            </a:avLst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Зовут играть – иди, не зовут – спроси разрешения играть вместе.</a:t>
            </a:r>
          </a:p>
        </p:txBody>
      </p:sp>
      <p:sp>
        <p:nvSpPr>
          <p:cNvPr id="9" name="Облачко с текстом: овальное 8">
            <a:extLst>
              <a:ext uri="{FF2B5EF4-FFF2-40B4-BE49-F238E27FC236}">
                <a16:creationId xmlns:a16="http://schemas.microsoft.com/office/drawing/2014/main" id="{AA9A7719-C539-44F3-A13B-C546FEAB5BE4}"/>
              </a:ext>
            </a:extLst>
          </p:cNvPr>
          <p:cNvSpPr/>
          <p:nvPr/>
        </p:nvSpPr>
        <p:spPr>
          <a:xfrm>
            <a:off x="47625" y="778677"/>
            <a:ext cx="2981325" cy="868096"/>
          </a:xfrm>
          <a:prstGeom prst="wedgeEllipseCallout">
            <a:avLst>
              <a:gd name="adj1" fmla="val 57122"/>
              <a:gd name="adj2" fmla="val 138438"/>
            </a:avLst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Играй честно, не подводи своих товарищей.</a:t>
            </a:r>
          </a:p>
        </p:txBody>
      </p:sp>
      <p:sp>
        <p:nvSpPr>
          <p:cNvPr id="10" name="Облачко с текстом: овальное 9">
            <a:extLst>
              <a:ext uri="{FF2B5EF4-FFF2-40B4-BE49-F238E27FC236}">
                <a16:creationId xmlns:a16="http://schemas.microsoft.com/office/drawing/2014/main" id="{7E72C16F-30D9-424E-9CC1-86A9F54CA35A}"/>
              </a:ext>
            </a:extLst>
          </p:cNvPr>
          <p:cNvSpPr/>
          <p:nvPr/>
        </p:nvSpPr>
        <p:spPr>
          <a:xfrm>
            <a:off x="5829300" y="35724"/>
            <a:ext cx="2981325" cy="1507333"/>
          </a:xfrm>
          <a:prstGeom prst="wedgeEllipseCallout">
            <a:avLst>
              <a:gd name="adj1" fmla="val -2303"/>
              <a:gd name="adj2" fmla="val 88397"/>
            </a:avLst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Не дразни никого, не канючь, не выпрашивай ничего. Два раза ни у кого не проси</a:t>
            </a:r>
          </a:p>
        </p:txBody>
      </p:sp>
      <p:sp>
        <p:nvSpPr>
          <p:cNvPr id="11" name="Облачко с текстом: овальное 10">
            <a:extLst>
              <a:ext uri="{FF2B5EF4-FFF2-40B4-BE49-F238E27FC236}">
                <a16:creationId xmlns:a16="http://schemas.microsoft.com/office/drawing/2014/main" id="{5CAFFD70-298C-4542-9A14-844427A06454}"/>
              </a:ext>
            </a:extLst>
          </p:cNvPr>
          <p:cNvSpPr/>
          <p:nvPr/>
        </p:nvSpPr>
        <p:spPr>
          <a:xfrm>
            <a:off x="7820025" y="5249151"/>
            <a:ext cx="3771900" cy="1454946"/>
          </a:xfrm>
          <a:prstGeom prst="wedgeEllipseCallout">
            <a:avLst>
              <a:gd name="adj1" fmla="val -54819"/>
              <a:gd name="adj2" fmla="val -71523"/>
            </a:avLst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Из – за отметок не плачь, будь гордым. С учителем из – за отметок не спорь и на учителя за отметки не обижайся.</a:t>
            </a:r>
          </a:p>
        </p:txBody>
      </p:sp>
      <p:sp>
        <p:nvSpPr>
          <p:cNvPr id="12" name="Облачко с текстом: овальное 11">
            <a:extLst>
              <a:ext uri="{FF2B5EF4-FFF2-40B4-BE49-F238E27FC236}">
                <a16:creationId xmlns:a16="http://schemas.microsoft.com/office/drawing/2014/main" id="{E6AA5B7B-8931-495B-95B3-9B2FB19FFD7E}"/>
              </a:ext>
            </a:extLst>
          </p:cNvPr>
          <p:cNvSpPr/>
          <p:nvPr/>
        </p:nvSpPr>
        <p:spPr>
          <a:xfrm>
            <a:off x="4381500" y="5237032"/>
            <a:ext cx="2981325" cy="1620968"/>
          </a:xfrm>
          <a:prstGeom prst="wedgeEllipseCallout">
            <a:avLst>
              <a:gd name="adj1" fmla="val -1664"/>
              <a:gd name="adj2" fmla="val -79306"/>
            </a:avLst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Старайся все делать во время и думай о хороших результатах, они обязательно у тебя будут.</a:t>
            </a:r>
          </a:p>
        </p:txBody>
      </p:sp>
      <p:sp>
        <p:nvSpPr>
          <p:cNvPr id="13" name="Облачко с текстом: овальное 12">
            <a:extLst>
              <a:ext uri="{FF2B5EF4-FFF2-40B4-BE49-F238E27FC236}">
                <a16:creationId xmlns:a16="http://schemas.microsoft.com/office/drawing/2014/main" id="{EC4F2EAE-481B-4FBD-80F0-BF23AB93AFD7}"/>
              </a:ext>
            </a:extLst>
          </p:cNvPr>
          <p:cNvSpPr/>
          <p:nvPr/>
        </p:nvSpPr>
        <p:spPr>
          <a:xfrm>
            <a:off x="123828" y="4228772"/>
            <a:ext cx="2981325" cy="876629"/>
          </a:xfrm>
          <a:prstGeom prst="wedgeEllipseCallout">
            <a:avLst>
              <a:gd name="adj1" fmla="val 77569"/>
              <a:gd name="adj2" fmla="val -53232"/>
            </a:avLst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Не ябедничай и не наговаривай ни на кого.</a:t>
            </a:r>
          </a:p>
        </p:txBody>
      </p:sp>
      <p:sp>
        <p:nvSpPr>
          <p:cNvPr id="14" name="Облачко с текстом: овальное 13">
            <a:extLst>
              <a:ext uri="{FF2B5EF4-FFF2-40B4-BE49-F238E27FC236}">
                <a16:creationId xmlns:a16="http://schemas.microsoft.com/office/drawing/2014/main" id="{32FAC99F-AE5C-4CD0-80F7-EEED306EED08}"/>
              </a:ext>
            </a:extLst>
          </p:cNvPr>
          <p:cNvSpPr/>
          <p:nvPr/>
        </p:nvSpPr>
        <p:spPr>
          <a:xfrm>
            <a:off x="8448675" y="1216046"/>
            <a:ext cx="2166934" cy="654022"/>
          </a:xfrm>
          <a:prstGeom prst="wedgeEllipseCallout">
            <a:avLst>
              <a:gd name="adj1" fmla="val -38405"/>
              <a:gd name="adj2" fmla="val 93452"/>
            </a:avLst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Старайся быть аккуратным.</a:t>
            </a:r>
          </a:p>
        </p:txBody>
      </p:sp>
      <p:sp>
        <p:nvSpPr>
          <p:cNvPr id="15" name="Облачко с текстом: овальное 14">
            <a:extLst>
              <a:ext uri="{FF2B5EF4-FFF2-40B4-BE49-F238E27FC236}">
                <a16:creationId xmlns:a16="http://schemas.microsoft.com/office/drawing/2014/main" id="{F034A150-E49A-427B-BE71-BEE00E8BE09B}"/>
              </a:ext>
            </a:extLst>
          </p:cNvPr>
          <p:cNvSpPr/>
          <p:nvPr/>
        </p:nvSpPr>
        <p:spPr>
          <a:xfrm>
            <a:off x="190503" y="2681630"/>
            <a:ext cx="2166934" cy="1308019"/>
          </a:xfrm>
          <a:prstGeom prst="wedgeEllipseCallout">
            <a:avLst>
              <a:gd name="adj1" fmla="val 96540"/>
              <a:gd name="adj2" fmla="val -3398"/>
            </a:avLst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Почаще говори: давай дружить, давай играть.</a:t>
            </a:r>
          </a:p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6" name="Облачко с текстом: овальное 15">
            <a:extLst>
              <a:ext uri="{FF2B5EF4-FFF2-40B4-BE49-F238E27FC236}">
                <a16:creationId xmlns:a16="http://schemas.microsoft.com/office/drawing/2014/main" id="{B2222465-E95F-4DD2-B792-D489A604E74A}"/>
              </a:ext>
            </a:extLst>
          </p:cNvPr>
          <p:cNvSpPr/>
          <p:nvPr/>
        </p:nvSpPr>
        <p:spPr>
          <a:xfrm>
            <a:off x="32150" y="5468898"/>
            <a:ext cx="4202900" cy="1235199"/>
          </a:xfrm>
          <a:prstGeom prst="wedgeEllipseCallout">
            <a:avLst>
              <a:gd name="adj1" fmla="val 46354"/>
              <a:gd name="adj2" fmla="val -97788"/>
            </a:avLst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Помни! Ты не лучше всех, ты не хуже всех! Ты неповторимый для самого себя, родителей, учителей, друзей!</a:t>
            </a:r>
          </a:p>
        </p:txBody>
      </p:sp>
      <p:pic>
        <p:nvPicPr>
          <p:cNvPr id="5122" name="Picture 2" descr="https://legkovmeste.ru/wp-content/uploads/2019/09/post_5d87a4e329039.jpg">
            <a:extLst>
              <a:ext uri="{FF2B5EF4-FFF2-40B4-BE49-F238E27FC236}">
                <a16:creationId xmlns:a16="http://schemas.microsoft.com/office/drawing/2014/main" id="{1387163F-FC6A-4553-B738-97D26DE74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435" y="1937277"/>
            <a:ext cx="3967454" cy="2646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89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42</TotalTime>
  <Words>438</Words>
  <Application>Microsoft Office PowerPoint</Application>
  <PresentationFormat>Широкоэкранный</PresentationFormat>
  <Paragraphs>57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Garamond</vt:lpstr>
      <vt:lpstr>Натуральные материалы</vt:lpstr>
      <vt:lpstr>Презентация PowerPoint</vt:lpstr>
      <vt:lpstr>Возрастные особенности первоклассников. </vt:lpstr>
      <vt:lpstr>Трудности, которые могут возникнуть  у первоклассников.</vt:lpstr>
      <vt:lpstr>Обычно </vt:lpstr>
      <vt:lpstr>Опасно </vt:lpstr>
      <vt:lpstr>Презентация PowerPoint</vt:lpstr>
      <vt:lpstr>Что делать?</vt:lpstr>
      <vt:lpstr>Памятка родителям первоклассника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Крыловы</dc:creator>
  <cp:lastModifiedBy>Крыловы</cp:lastModifiedBy>
  <cp:revision>5</cp:revision>
  <dcterms:created xsi:type="dcterms:W3CDTF">2021-10-06T06:35:25Z</dcterms:created>
  <dcterms:modified xsi:type="dcterms:W3CDTF">2021-10-06T07:18:13Z</dcterms:modified>
</cp:coreProperties>
</file>