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61" r:id="rId7"/>
    <p:sldId id="263" r:id="rId8"/>
    <p:sldId id="264" r:id="rId9"/>
    <p:sldId id="269" r:id="rId10"/>
    <p:sldId id="270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99CC"/>
    <a:srgbClr val="FF9999"/>
    <a:srgbClr val="FF7C80"/>
    <a:srgbClr val="FFFFC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навыки сформированы</c:v>
                </c:pt>
                <c:pt idx="1">
                  <c:v>навыки в стадии формирования</c:v>
                </c:pt>
                <c:pt idx="2">
                  <c:v>навыки несформированы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0.28999999999999998</c:v>
                </c:pt>
                <c:pt idx="1">
                  <c:v>0.42</c:v>
                </c:pt>
                <c:pt idx="2">
                  <c:v>0.28999999999999998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навыки сформированы</c:v>
                </c:pt>
                <c:pt idx="1">
                  <c:v>навыки в стадии формирования</c:v>
                </c:pt>
                <c:pt idx="2">
                  <c:v>навыки не сформированы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0.42</c:v>
                </c:pt>
                <c:pt idx="1">
                  <c:v>0.35</c:v>
                </c:pt>
                <c:pt idx="2">
                  <c:v>0.21</c:v>
                </c:pt>
                <c:pt idx="3" formatCode="General">
                  <c:v>0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159025682537347"/>
          <c:y val="0.80644848674398806"/>
          <c:w val="0.56435842715922191"/>
          <c:h val="0.140826361498222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501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53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4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14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95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097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610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569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500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550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7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DD59B-C522-4AB5-A8A5-78C9F70422F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68B75-B923-4E9E-92EA-FB89A3659A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76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1600" dirty="0" smtClean="0"/>
              <a:t>Управление образования администрации города Хабаровска</a:t>
            </a:r>
          </a:p>
          <a:p>
            <a:r>
              <a:rPr lang="ru-RU" sz="1600" dirty="0" smtClean="0"/>
              <a:t>Муниципальное автономное дошкольное учреждение</a:t>
            </a:r>
          </a:p>
          <a:p>
            <a:r>
              <a:rPr lang="ru-RU" sz="1600" dirty="0" smtClean="0"/>
              <a:t>Г. Хабаровска «Детский сад № 41»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r>
              <a:rPr lang="ru-RU" sz="3600" dirty="0" smtClean="0"/>
              <a:t>Опыт работы: Развитие речи дошкольников посредством театрализованной деятельности</a:t>
            </a:r>
          </a:p>
          <a:p>
            <a:endParaRPr lang="ru-RU" sz="3600" dirty="0"/>
          </a:p>
          <a:p>
            <a:endParaRPr lang="ru-RU" sz="3600" dirty="0" smtClean="0"/>
          </a:p>
          <a:p>
            <a:r>
              <a:rPr lang="ru-RU" sz="3600" dirty="0" smtClean="0"/>
              <a:t>                                                               </a:t>
            </a:r>
            <a:r>
              <a:rPr lang="ru-RU" dirty="0" smtClean="0"/>
              <a:t>Выполнила:</a:t>
            </a:r>
          </a:p>
          <a:p>
            <a:r>
              <a:rPr lang="ru-RU" dirty="0" smtClean="0"/>
              <a:t>                                                                                                Воспитатель</a:t>
            </a:r>
          </a:p>
          <a:p>
            <a:r>
              <a:rPr lang="ru-RU" dirty="0" smtClean="0"/>
              <a:t>                                                                                                     Бахирева Ю.В.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794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6" t="-316" r="6880" b="316"/>
          <a:stretch/>
        </p:blipFill>
        <p:spPr>
          <a:xfrm>
            <a:off x="6019800" y="2540000"/>
            <a:ext cx="5219700" cy="41148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4"/>
          <a:stretch/>
        </p:blipFill>
        <p:spPr>
          <a:xfrm>
            <a:off x="518946" y="2540000"/>
            <a:ext cx="4943808" cy="423949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2900" y="101600"/>
            <a:ext cx="1168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                                                Взаимодействие </a:t>
            </a:r>
            <a:r>
              <a:rPr lang="ru-RU" sz="2400" i="1" dirty="0">
                <a:solidFill>
                  <a:srgbClr val="C00000"/>
                </a:solidFill>
              </a:rPr>
              <a:t>с семьёй</a:t>
            </a:r>
          </a:p>
          <a:p>
            <a:r>
              <a:rPr lang="ru-RU" sz="2400" dirty="0"/>
              <a:t>Развитие театральной деятельности- длительная работа, которая требует совместного участия педагога, детей и родителей.</a:t>
            </a:r>
          </a:p>
          <a:p>
            <a:r>
              <a:rPr lang="ru-RU" sz="2400" dirty="0"/>
              <a:t>Родители не остаются в стороне, поддерживают интерес ребенка в театрализованной деятельности, помогают создавать развивающую среду.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86064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" y="0"/>
            <a:ext cx="12090400" cy="67691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Взаимодействие с педагогическим сообществом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    Публикации на своем сайте разработок для педагогов по данной теме</a:t>
            </a:r>
          </a:p>
          <a:p>
            <a:pPr marL="0" indent="0">
              <a:buNone/>
            </a:pP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1" y="1067974"/>
            <a:ext cx="3352800" cy="4394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1119361"/>
            <a:ext cx="3473450" cy="42914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flipH="1">
            <a:off x="2273300" y="6014322"/>
            <a:ext cx="631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https://infourok.ru/user/bahireva-yuliya-vyacheslavovna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922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691" y="169817"/>
            <a:ext cx="11665132" cy="657388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</a:t>
            </a:r>
            <a:r>
              <a:rPr lang="ru-RU" sz="2000" b="1" dirty="0" smtClean="0">
                <a:solidFill>
                  <a:srgbClr val="FF0000"/>
                </a:solidFill>
              </a:rPr>
              <a:t>Эффективность </a:t>
            </a:r>
            <a:r>
              <a:rPr lang="ru-RU" sz="2000" b="1" dirty="0" smtClean="0">
                <a:solidFill>
                  <a:srgbClr val="FF0000"/>
                </a:solidFill>
              </a:rPr>
              <a:t>влияния театрализованной </a:t>
            </a:r>
            <a:r>
              <a:rPr lang="ru-RU" sz="2000" b="1" dirty="0" smtClean="0">
                <a:solidFill>
                  <a:srgbClr val="FF0000"/>
                </a:solidFill>
              </a:rPr>
              <a:t>деятельности на речевое развитие дошкольников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Вторая младшая группа                                                                                     Средняя  группа                                                                                                                                                                </a:t>
            </a:r>
            <a:endParaRPr lang="ru-RU" sz="2000" b="1" dirty="0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021570402"/>
              </p:ext>
            </p:extLst>
          </p:nvPr>
        </p:nvGraphicFramePr>
        <p:xfrm>
          <a:off x="279400" y="1574801"/>
          <a:ext cx="4572000" cy="306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281757591"/>
              </p:ext>
            </p:extLst>
          </p:nvPr>
        </p:nvGraphicFramePr>
        <p:xfrm>
          <a:off x="6173652" y="1677126"/>
          <a:ext cx="4267200" cy="383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8501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00" y="88900"/>
            <a:ext cx="12014200" cy="67691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                          Вывод:</a:t>
            </a:r>
          </a:p>
          <a:p>
            <a:pPr marL="0" indent="0">
              <a:buNone/>
            </a:pPr>
            <a:r>
              <a:rPr lang="ru-RU" sz="3200" dirty="0" smtClean="0"/>
              <a:t>Влияние театрализованной деятельности на развитие речи детей неоспоримо. Дети стали более активными, инициативными в играх. Сформировалось положительное отношение к театрализованным играм.</a:t>
            </a:r>
          </a:p>
          <a:p>
            <a:pPr marL="0" indent="0">
              <a:buNone/>
            </a:pPr>
            <a:r>
              <a:rPr lang="ru-RU" sz="3200" dirty="0" smtClean="0"/>
              <a:t>У детей появилось умение выражать свое понимание сюжета игры и характера персонажа (в движении, речи, мимике, интонации). Появилось желание придумать сказку, историю.</a:t>
            </a:r>
          </a:p>
          <a:p>
            <a:pPr marL="0" indent="0">
              <a:buNone/>
            </a:pPr>
            <a:r>
              <a:rPr lang="ru-RU" sz="3200" dirty="0" smtClean="0"/>
              <a:t>Дети стали более эмоциональными и открытыми.</a:t>
            </a:r>
          </a:p>
          <a:p>
            <a:pPr marL="0" indent="0">
              <a:buNone/>
            </a:pPr>
            <a:r>
              <a:rPr lang="ru-RU" sz="3200" dirty="0" smtClean="0"/>
              <a:t>Дети не дают </a:t>
            </a:r>
            <a:r>
              <a:rPr lang="ru-RU" sz="3200" dirty="0" smtClean="0"/>
              <a:t> нам терять </a:t>
            </a:r>
            <a:r>
              <a:rPr lang="ru-RU" sz="3200" dirty="0" smtClean="0"/>
              <a:t>веру в сказку, волшебство, чудеса. А мы с ними делимся своим опытом, умением и знаниями.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91062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14" y="0"/>
            <a:ext cx="12177986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           </a:t>
            </a:r>
            <a:r>
              <a:rPr lang="ru-RU" i="1" dirty="0" smtClean="0">
                <a:solidFill>
                  <a:srgbClr val="FF0000"/>
                </a:solidFill>
              </a:rPr>
              <a:t>Актуальность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деятельность- игра, а игра это основной вид деятельности детей, один из самых распространенных видов детского творчества. Она близка и понятна ребенку. Театральная игра побуждает детей думать, анализировать довольно сложные ситуации, делать выводы и обобщения. Это способствует активизации умственного развития, обогащению словаря, соответственно совершенствованию речи.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мониторинга, НОД, наблюдений, бесед, было выявлено, что не все дети могут полностью выразить свою мысль, скованно их творческое воображение, недостаточно развиты навыки связной речи, моторики.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находится большее время в ДОУ. Поэтому возникла необходимость создать такие условия, чтобы направить развитие речи ребенка в нужное русло. Я считаю, что это возможно сделать посредством театрализованной деятельности.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jamaster.ru/wp-content/uploads/2020/10/kukolnyj-teatr-svoimi-rukami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007" y="4660900"/>
            <a:ext cx="39751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ro100hobbi.ru/wp-content/uploads/f/f/7/ff7f9902ab3dca0ce10515b57a8f846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4660900"/>
            <a:ext cx="39878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880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Цель: </a:t>
            </a:r>
            <a:r>
              <a:rPr lang="ru-RU" dirty="0" smtClean="0"/>
              <a:t>развитие речи дошкольников посредством театрализованной деятельности</a:t>
            </a:r>
          </a:p>
          <a:p>
            <a:pPr marL="0" indent="0">
              <a:buNone/>
            </a:pP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Задачи: </a:t>
            </a:r>
          </a:p>
          <a:p>
            <a:pPr>
              <a:buFontTx/>
              <a:buChar char="-"/>
            </a:pPr>
            <a:r>
              <a:rPr lang="ru-RU" dirty="0" smtClean="0"/>
              <a:t>Составить план работы по театрализованной деятельности</a:t>
            </a:r>
          </a:p>
          <a:p>
            <a:pPr>
              <a:buFontTx/>
              <a:buChar char="-"/>
            </a:pPr>
            <a:r>
              <a:rPr lang="ru-RU" dirty="0" smtClean="0"/>
              <a:t>Создать развивающую среду</a:t>
            </a:r>
          </a:p>
          <a:p>
            <a:pPr>
              <a:buFontTx/>
              <a:buChar char="-"/>
            </a:pPr>
            <a:r>
              <a:rPr lang="ru-RU" dirty="0" smtClean="0"/>
              <a:t>Развивать </a:t>
            </a:r>
            <a:r>
              <a:rPr lang="ru-RU" dirty="0" smtClean="0"/>
              <a:t>связную, грамматически правильную диалогическую и монологическую </a:t>
            </a:r>
            <a:r>
              <a:rPr lang="ru-RU" dirty="0" smtClean="0"/>
              <a:t>речь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Способствовать раскрытию творческого потенциала каждого ребенка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9127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00" y="101600"/>
            <a:ext cx="11925300" cy="67564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</a:t>
            </a:r>
            <a:r>
              <a:rPr lang="ru-RU" i="1" dirty="0" smtClean="0">
                <a:solidFill>
                  <a:srgbClr val="FF0000"/>
                </a:solidFill>
              </a:rPr>
              <a:t>Значение театрализованной деятельности</a:t>
            </a:r>
          </a:p>
          <a:p>
            <a:pPr marL="0" indent="0">
              <a:buNone/>
            </a:pPr>
            <a:r>
              <a:rPr lang="ru-RU" dirty="0" smtClean="0"/>
              <a:t>Возможности театрализованной деятельности широки. Участвуя в ней, дети знакомятся с окружающим миром во всем его многообразии через образы, краски, звуки.</a:t>
            </a:r>
          </a:p>
          <a:p>
            <a:pPr marL="0" indent="0">
              <a:buNone/>
            </a:pPr>
            <a:r>
              <a:rPr lang="ru-RU" dirty="0" smtClean="0"/>
              <a:t>Исполняемая роль, произносимые реплики ставят ребенка перед необходимостью четко и понятно изъясняться. У детей улучшается речь, ее грамматический строй.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187700"/>
            <a:ext cx="4749800" cy="3530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6"/>
          <a:stretch/>
        </p:blipFill>
        <p:spPr>
          <a:xfrm>
            <a:off x="5473699" y="2794000"/>
            <a:ext cx="5575301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58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</a:t>
            </a:r>
            <a:r>
              <a:rPr lang="ru-RU" b="1" i="1" dirty="0" smtClean="0">
                <a:solidFill>
                  <a:srgbClr val="C00000"/>
                </a:solidFill>
              </a:rPr>
              <a:t>Этапы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подготовки к театрализованной деятельности:</a:t>
            </a:r>
          </a:p>
          <a:p>
            <a:pPr marL="514350" indent="-514350">
              <a:buAutoNum type="arabicPeriod"/>
            </a:pPr>
            <a:r>
              <a:rPr lang="ru-RU" sz="2400" b="1" dirty="0" smtClean="0"/>
              <a:t>Усвоение литературного произведения </a:t>
            </a:r>
          </a:p>
          <a:p>
            <a:pPr marL="0" indent="0">
              <a:buNone/>
            </a:pPr>
            <a:r>
              <a:rPr lang="ru-RU" sz="2400" b="1" dirty="0" smtClean="0"/>
              <a:t>(беседа по содержанию, рассматривание</a:t>
            </a:r>
          </a:p>
          <a:p>
            <a:pPr marL="0" indent="0">
              <a:buNone/>
            </a:pPr>
            <a:r>
              <a:rPr lang="ru-RU" sz="2400" b="1" dirty="0"/>
              <a:t>и</a:t>
            </a:r>
            <a:r>
              <a:rPr lang="ru-RU" sz="2400" b="1" dirty="0" smtClean="0"/>
              <a:t>ллюстраций)</a:t>
            </a:r>
          </a:p>
          <a:p>
            <a:pPr marL="0" indent="0">
              <a:buNone/>
            </a:pPr>
            <a:r>
              <a:rPr lang="ru-RU" sz="2400" b="1" dirty="0" smtClean="0"/>
              <a:t>2. -Упражнения на имитацию</a:t>
            </a:r>
          </a:p>
          <a:p>
            <a:pPr marL="0" indent="0">
              <a:buNone/>
            </a:pPr>
            <a:r>
              <a:rPr lang="ru-RU" sz="2400" b="1" dirty="0"/>
              <a:t>д</a:t>
            </a:r>
            <a:r>
              <a:rPr lang="ru-RU" sz="2400" b="1" dirty="0" smtClean="0"/>
              <a:t>вижений, голоса, мимики  героев;</a:t>
            </a:r>
          </a:p>
          <a:p>
            <a:pPr marL="0" indent="0">
              <a:buNone/>
            </a:pPr>
            <a:r>
              <a:rPr lang="ru-RU" sz="2400" b="1" dirty="0" smtClean="0"/>
              <a:t>- Игры на воображение</a:t>
            </a:r>
          </a:p>
          <a:p>
            <a:pPr>
              <a:buFontTx/>
              <a:buChar char="-"/>
            </a:pPr>
            <a:r>
              <a:rPr lang="ru-RU" sz="2400" b="1" dirty="0" smtClean="0"/>
              <a:t>Создание декораций, костюмов, атрибутов</a:t>
            </a:r>
          </a:p>
          <a:p>
            <a:pPr marL="0" indent="0">
              <a:buNone/>
            </a:pPr>
            <a:r>
              <a:rPr lang="ru-RU" sz="2400" b="1" dirty="0" smtClean="0"/>
              <a:t>- Драматизация отдельных отрывков произведения</a:t>
            </a:r>
          </a:p>
          <a:p>
            <a:pPr marL="0" indent="0">
              <a:buNone/>
            </a:pPr>
            <a:r>
              <a:rPr lang="ru-RU" sz="2400" b="1" dirty="0" smtClean="0"/>
              <a:t>3. Игра-драматизация, инсценировка, в которой </a:t>
            </a:r>
          </a:p>
          <a:p>
            <a:pPr marL="0" indent="0">
              <a:buNone/>
            </a:pPr>
            <a:r>
              <a:rPr lang="ru-RU" sz="2400" b="1" dirty="0" smtClean="0"/>
              <a:t>реализуются ранее</a:t>
            </a:r>
          </a:p>
          <a:p>
            <a:pPr marL="0" indent="0">
              <a:buNone/>
            </a:pPr>
            <a:r>
              <a:rPr lang="ru-RU" sz="2400" b="1" dirty="0" smtClean="0"/>
              <a:t>полученные впечатления, навыки, знания.</a:t>
            </a:r>
          </a:p>
          <a:p>
            <a:pPr marL="0" indent="0">
              <a:buNone/>
            </a:pPr>
            <a:endParaRPr lang="ru-RU" b="1" i="1" dirty="0" smtClean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419100"/>
            <a:ext cx="5016500" cy="3348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00" y="3924277"/>
            <a:ext cx="4254500" cy="2776967"/>
          </a:xfrm>
          <a:prstGeom prst="rect">
            <a:avLst/>
          </a:prstGeom>
          <a:solidFill>
            <a:srgbClr val="FF99CC"/>
          </a:solidFill>
        </p:spPr>
      </p:pic>
    </p:spTree>
    <p:extLst>
      <p:ext uri="{BB962C8B-B14F-4D97-AF65-F5344CB8AC3E}">
        <p14:creationId xmlns:p14="http://schemas.microsoft.com/office/powerpoint/2010/main" val="3269304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00" y="88900"/>
            <a:ext cx="12103100" cy="676910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</a:t>
            </a:r>
            <a:r>
              <a:rPr lang="ru-RU" sz="3600" i="1" dirty="0" smtClean="0">
                <a:solidFill>
                  <a:srgbClr val="FF0000"/>
                </a:solidFill>
              </a:rPr>
              <a:t>Предметно-развивающая среда</a:t>
            </a:r>
          </a:p>
          <a:p>
            <a:pPr marL="0" indent="0">
              <a:buNone/>
            </a:pPr>
            <a:r>
              <a:rPr lang="ru-RU" sz="3200" dirty="0" smtClean="0"/>
              <a:t>В уголке театральной деятельности представлены разные виды театра. Детям предоставлен свободный доступ ко всем атрибутам.</a:t>
            </a:r>
          </a:p>
          <a:p>
            <a:pPr marL="0" indent="0">
              <a:buNone/>
            </a:pPr>
            <a:r>
              <a:rPr lang="ru-RU" sz="3200" dirty="0" smtClean="0"/>
              <a:t>Уголок постепенно пополняется новыми атрибутами.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" r="6498"/>
          <a:stretch/>
        </p:blipFill>
        <p:spPr>
          <a:xfrm>
            <a:off x="1663701" y="2590799"/>
            <a:ext cx="7492999" cy="410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50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" y="101600"/>
            <a:ext cx="11976100" cy="66421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</a:t>
            </a:r>
            <a:r>
              <a:rPr lang="ru-RU" i="1" dirty="0" smtClean="0">
                <a:solidFill>
                  <a:srgbClr val="FF0000"/>
                </a:solidFill>
              </a:rPr>
              <a:t>Театральная игра «Придумай сказку»</a:t>
            </a:r>
          </a:p>
          <a:p>
            <a:pPr marL="0" indent="0">
              <a:buNone/>
            </a:pPr>
            <a:r>
              <a:rPr lang="ru-RU" dirty="0" smtClean="0"/>
              <a:t>Такая игра развивает воображение, монологическую и диалогическую формы речи, совершенствует звуковую культуру речи.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99" y="1549400"/>
            <a:ext cx="3467101" cy="2705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4419600"/>
            <a:ext cx="3327401" cy="2324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298" y="1549400"/>
            <a:ext cx="7277101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00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" y="101600"/>
            <a:ext cx="11988800" cy="66675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</a:rPr>
              <a:t>Внедрение регионального компонента в театрализованную деятельность.</a:t>
            </a:r>
          </a:p>
          <a:p>
            <a:pPr marL="0" indent="0">
              <a:buNone/>
            </a:pPr>
            <a:r>
              <a:rPr lang="ru-RU" dirty="0" smtClean="0"/>
              <a:t>Настольный театр «Своими руками» по мотивам нанайской сказки «</a:t>
            </a:r>
            <a:r>
              <a:rPr lang="ru-RU" dirty="0" err="1" smtClean="0"/>
              <a:t>Айога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1651000"/>
            <a:ext cx="5829300" cy="4924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0" y="1562100"/>
            <a:ext cx="5740400" cy="4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42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292100"/>
            <a:ext cx="9715500" cy="6096000"/>
          </a:xfrm>
        </p:spPr>
      </p:pic>
    </p:spTree>
    <p:extLst>
      <p:ext uri="{BB962C8B-B14F-4D97-AF65-F5344CB8AC3E}">
        <p14:creationId xmlns:p14="http://schemas.microsoft.com/office/powerpoint/2010/main" val="33318966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544</Words>
  <Application>Microsoft Office PowerPoint</Application>
  <PresentationFormat>Широкоэкранный</PresentationFormat>
  <Paragraphs>59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50</cp:revision>
  <dcterms:created xsi:type="dcterms:W3CDTF">2022-02-19T10:45:59Z</dcterms:created>
  <dcterms:modified xsi:type="dcterms:W3CDTF">2022-02-27T13:45:35Z</dcterms:modified>
</cp:coreProperties>
</file>