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shep84@mail.ru" userId="7ae0fff2fbe67908" providerId="LiveId" clId="{F294DEDD-F6C4-F24C-9831-0A13A95C5D0F}"/>
    <pc:docChg chg="modSld modMainMaster">
      <pc:chgData name="galshep84@mail.ru" userId="7ae0fff2fbe67908" providerId="LiveId" clId="{F294DEDD-F6C4-F24C-9831-0A13A95C5D0F}" dt="2021-09-25T05:33:01.955" v="1" actId="12563"/>
      <pc:docMkLst>
        <pc:docMk/>
      </pc:docMkLst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563449813" sldId="256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654682889" sldId="257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19097002" sldId="258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394589872" sldId="259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816326958" sldId="260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987155487" sldId="261"/>
        </pc:sldMkLst>
      </pc:sldChg>
      <pc:sldChg chg="modTransition">
        <pc:chgData name="galshep84@mail.ru" userId="7ae0fff2fbe67908" providerId="LiveId" clId="{F294DEDD-F6C4-F24C-9831-0A13A95C5D0F}" dt="2021-09-25T05:33:01.955" v="1" actId="12563"/>
        <pc:sldMkLst>
          <pc:docMk/>
          <pc:sldMk cId="594619092" sldId="262"/>
        </pc:sldMkLst>
      </pc:sldChg>
      <pc:sldMasterChg chg="modTransition modSldLayout">
        <pc:chgData name="galshep84@mail.ru" userId="7ae0fff2fbe67908" providerId="LiveId" clId="{F294DEDD-F6C4-F24C-9831-0A13A95C5D0F}" dt="2021-09-25T05:33:01.955" v="1" actId="12563"/>
        <pc:sldMasterMkLst>
          <pc:docMk/>
          <pc:sldMasterMk cId="0" sldId="2147483648"/>
        </pc:sldMasterMkLst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49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0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1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2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3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4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5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6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7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8"/>
          </pc:sldLayoutMkLst>
        </pc:sldLayoutChg>
        <pc:sldLayoutChg chg="modTransition">
          <pc:chgData name="galshep84@mail.ru" userId="7ae0fff2fbe67908" providerId="LiveId" clId="{F294DEDD-F6C4-F24C-9831-0A13A95C5D0F}" dt="2021-09-25T05:33:01.955" v="1" actId="12563"/>
          <pc:sldLayoutMkLst>
            <pc:docMk/>
            <pc:sldMasterMk cId="0" sldId="2147483648"/>
            <pc:sldLayoutMk cId="0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rt-dot.ru/zhivopi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rtchive.ru/genres/still_life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s://artchive.ru/art_forms/paint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tchive.ru/materials/canvas" TargetMode="External"/><Relationship Id="rId5" Type="http://schemas.openxmlformats.org/officeDocument/2006/relationships/hyperlink" Target="https://artchive.ru/techniques/oil" TargetMode="External"/><Relationship Id="rId4" Type="http://schemas.openxmlformats.org/officeDocument/2006/relationships/hyperlink" Target="https://artchive.ru/styles/cubis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persons/9346/viktor_vasnetsov" TargetMode="External"/><Relationship Id="rId2" Type="http://schemas.openxmlformats.org/officeDocument/2006/relationships/hyperlink" Target="https://www.culture.ru/persons/8239/ivan-kramsko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culture.ru/persons/8795/kazimir-malevich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40389-5165-7B4A-8C15-3C1047371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67" y="1609815"/>
            <a:ext cx="8542051" cy="3638369"/>
          </a:xfrm>
        </p:spPr>
        <p:txBody>
          <a:bodyPr/>
          <a:lstStyle/>
          <a:p>
            <a:r>
              <a:rPr lang="ru-RU" dirty="0"/>
              <a:t>Дары осени в картинах известных художников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99F3C5-9AEA-DE45-B7FA-565154625D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700" dirty="0"/>
              <a:t>Натюрморт</a:t>
            </a:r>
          </a:p>
        </p:txBody>
      </p:sp>
    </p:spTree>
    <p:extLst>
      <p:ext uri="{BB962C8B-B14F-4D97-AF65-F5344CB8AC3E}">
        <p14:creationId xmlns:p14="http://schemas.microsoft.com/office/powerpoint/2010/main" val="563449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F53A23-7E69-254E-B72F-32D2BA83D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081" y="279145"/>
            <a:ext cx="12099427" cy="2741395"/>
          </a:xfrm>
        </p:spPr>
        <p:txBody>
          <a:bodyPr>
            <a:normAutofit/>
          </a:bodyPr>
          <a:lstStyle/>
          <a:p>
            <a:r>
              <a:rPr lang="ru-RU" sz="3800" b="1" i="0" u="none" strike="noStrike" cap="all">
                <a:solidFill>
                  <a:srgbClr val="2A2A2A"/>
                </a:solidFill>
                <a:effectLst/>
                <a:latin typeface="Helvetica" pitchFamily="2" charset="0"/>
              </a:rPr>
              <a:t>«ЯБЛОКИ И ЛИСТЬЯ»,И</a:t>
            </a:r>
            <a:r>
              <a:rPr lang="en-GB" sz="3800" b="1" i="0" u="none" strike="noStrike" cap="all">
                <a:solidFill>
                  <a:srgbClr val="2A2A2A"/>
                </a:solidFill>
                <a:effectLst/>
                <a:latin typeface="Helvetica" pitchFamily="2" charset="0"/>
              </a:rPr>
              <a:t>.</a:t>
            </a:r>
            <a:r>
              <a:rPr lang="ru-RU" sz="3800" b="1" i="0" u="none" strike="noStrike" cap="all">
                <a:solidFill>
                  <a:srgbClr val="2A2A2A"/>
                </a:solidFill>
                <a:effectLst/>
                <a:latin typeface="Helvetica" pitchFamily="2" charset="0"/>
              </a:rPr>
              <a:t> Е. РЕПИН </a:t>
            </a:r>
            <a:endParaRPr lang="ru-RU" sz="3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3C1275-D616-8441-B254-8FD9F1065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026" y="4983484"/>
            <a:ext cx="6452973" cy="896108"/>
          </a:xfrm>
        </p:spPr>
        <p:txBody>
          <a:bodyPr>
            <a:normAutofit fontScale="70000" lnSpcReduction="20000"/>
          </a:bodyPr>
          <a:lstStyle/>
          <a:p>
            <a:r>
              <a:rPr lang="ru-RU" b="0" i="0" u="none" strike="noStrike">
                <a:solidFill>
                  <a:srgbClr val="2A2A2A"/>
                </a:solidFill>
                <a:effectLst/>
                <a:latin typeface="Helvetica" pitchFamily="2" charset="0"/>
              </a:rPr>
              <a:t>Это полотно в духе голландских натюрмортов изображает шесть спелых яблок на фоне листьев разных растений. Казалось бы, ничего особенного, обычная картина, однако она говорит о высоком мастерстве художника.</a:t>
            </a:r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5C57F-90C6-9041-B2FD-7848F52EDA36}"/>
              </a:ext>
            </a:extLst>
          </p:cNvPr>
          <p:cNvSpPr txBox="1"/>
          <p:nvPr/>
        </p:nvSpPr>
        <p:spPr>
          <a:xfrm>
            <a:off x="1819188" y="5251622"/>
            <a:ext cx="31578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/>
            </a:br>
            <a:r>
              <a:rPr lang="ru-RU" b="0" i="0" u="none" strike="noStrike" dirty="0">
                <a:solidFill>
                  <a:srgbClr val="757575"/>
                </a:solidFill>
                <a:effectLst/>
                <a:latin typeface="Helvetica" pitchFamily="2" charset="0"/>
              </a:rPr>
              <a:t>Яблоки и листья - Илья Ефимович Репин. 1879. Холст, масло. 75.5 </a:t>
            </a:r>
            <a:r>
              <a:rPr lang="en-GB" b="0" i="0" u="none" strike="noStrike" dirty="0">
                <a:solidFill>
                  <a:srgbClr val="757575"/>
                </a:solidFill>
                <a:effectLst/>
                <a:latin typeface="Helvetica" pitchFamily="2" charset="0"/>
              </a:rPr>
              <a:t>x 64 </a:t>
            </a:r>
            <a:r>
              <a:rPr lang="ru-RU" b="0" i="0" u="none" strike="noStrike" dirty="0">
                <a:solidFill>
                  <a:srgbClr val="757575"/>
                </a:solidFill>
                <a:effectLst/>
                <a:latin typeface="Helvetica" pitchFamily="2" charset="0"/>
              </a:rPr>
              <a:t>см</a:t>
            </a:r>
            <a:endParaRPr lang="ru-RU" dirty="0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A91A5461-03BE-1843-A598-F9DE25E26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446" y="1175875"/>
            <a:ext cx="4302554" cy="3807609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7EB70757-CA12-F742-A565-9F7B50D14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45352" y="1332129"/>
            <a:ext cx="4037949" cy="307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20A947-AACE-524B-A074-E148662BE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775619"/>
            <a:ext cx="10178322" cy="3593591"/>
          </a:xfrm>
        </p:spPr>
        <p:txBody>
          <a:bodyPr/>
          <a:lstStyle/>
          <a:p>
            <a:pPr fontAlgn="base"/>
            <a:r>
              <a:rPr lang="ru-RU" b="1" i="0" u="none" strike="noStrike">
                <a:solidFill>
                  <a:srgbClr val="626A6D"/>
                </a:solidFill>
                <a:effectLst/>
                <a:latin typeface="inherit"/>
              </a:rPr>
              <a:t>История возникновения жанра</a:t>
            </a:r>
            <a:endParaRPr lang="ru-RU" b="1" i="0" u="none" strike="noStrike">
              <a:solidFill>
                <a:srgbClr val="626A6D"/>
              </a:solidFill>
              <a:effectLst/>
              <a:latin typeface="OpenSans"/>
            </a:endParaRPr>
          </a:p>
          <a:p>
            <a:pPr fontAlgn="base"/>
            <a:r>
              <a:rPr lang="ru-RU" b="0" i="0" u="none" strike="noStrike">
                <a:solidFill>
                  <a:srgbClr val="333333"/>
                </a:solidFill>
                <a:effectLst/>
                <a:latin typeface="OpenSans"/>
              </a:rPr>
              <a:t>Термин «натюрморт» пришел в языки мира из Франции. «Натуре морте» буквально означает «мертвая натура, природа», то есть полностью отображает суть направления – мертвые животные, собранные фрукты, срезанные цветы.</a:t>
            </a:r>
          </a:p>
          <a:p>
            <a:pPr fontAlgn="base"/>
            <a:r>
              <a:rPr lang="ru-RU" b="0" i="0" u="none" strike="noStrike">
                <a:solidFill>
                  <a:srgbClr val="333333"/>
                </a:solidFill>
                <a:effectLst/>
                <a:latin typeface="OpenSans"/>
              </a:rPr>
              <a:t>К отдаленным предшественникам жанра относят сюжетные композиции Древнего Египта. Настенная живопись содержала изображение предметов, которые должны были служить умершему в загробном мире. В </a:t>
            </a:r>
            <a:r>
              <a:rPr lang="ru-RU" b="0" i="0" u="sng" strike="noStrike">
                <a:solidFill>
                  <a:srgbClr val="F67280"/>
                </a:solidFill>
                <a:effectLst/>
                <a:latin typeface="inherit"/>
                <a:hlinkClick r:id="rId2"/>
              </a:rPr>
              <a:t>живописи</a:t>
            </a:r>
            <a:r>
              <a:rPr lang="ru-RU" b="0" i="0" u="none" strike="noStrike">
                <a:solidFill>
                  <a:srgbClr val="333333"/>
                </a:solidFill>
                <a:effectLst/>
                <a:latin typeface="OpenSans"/>
              </a:rPr>
              <a:t> Плиния Старшего встречается описание натюрмортов. Он восхищается полотнами Зевксиса (420-380 года до н.э.), на которых искусно изображены птицы, виноград, бокалы с вином.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5DA6913-75AC-F344-B3C1-C506DAEF8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0867" y="488790"/>
            <a:ext cx="10178322" cy="1492132"/>
          </a:xfrm>
        </p:spPr>
        <p:txBody>
          <a:bodyPr/>
          <a:lstStyle/>
          <a:p>
            <a:r>
              <a:rPr lang="ru-RU" dirty="0"/>
              <a:t>Натюрморт</a:t>
            </a:r>
          </a:p>
        </p:txBody>
      </p:sp>
    </p:spTree>
    <p:extLst>
      <p:ext uri="{BB962C8B-B14F-4D97-AF65-F5344CB8AC3E}">
        <p14:creationId xmlns:p14="http://schemas.microsoft.com/office/powerpoint/2010/main" val="65468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0CA5BC-EB4A-0A4D-A42D-F4F9C888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u="none" strike="noStrike">
                <a:solidFill>
                  <a:srgbClr val="685A5E"/>
                </a:solidFill>
                <a:effectLst/>
                <a:latin typeface="VDNH65__W"/>
              </a:rPr>
              <a:t>Пабло Руис Пикассо</a:t>
            </a:r>
            <a:br>
              <a:rPr lang="ru-RU"/>
            </a:br>
            <a:r>
              <a:rPr lang="ru-RU" b="0" i="0" u="none" strike="noStrike">
                <a:solidFill>
                  <a:srgbClr val="685A5E"/>
                </a:solidFill>
                <a:effectLst/>
                <a:latin typeface="VDNH65__W"/>
              </a:rPr>
              <a:t>Натюрморт. Ваза с фруктами</a:t>
            </a:r>
            <a:br>
              <a:rPr lang="ru-RU"/>
            </a:br>
            <a:r>
              <a:rPr lang="ru-RU" b="0" i="0" u="none" strike="noStrike">
                <a:solidFill>
                  <a:srgbClr val="685A5E"/>
                </a:solidFill>
                <a:effectLst/>
                <a:latin typeface="VDNH65__W"/>
              </a:rPr>
              <a:t>1909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D97DAD-F967-3B43-A260-78BEB7840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402703"/>
            <a:ext cx="6505619" cy="3476889"/>
          </a:xfrm>
        </p:spPr>
        <p:txBody>
          <a:bodyPr/>
          <a:lstStyle/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Вид искусства: </a:t>
            </a:r>
            <a:r>
              <a:rPr lang="ru-RU" b="0" i="0" u="none" strike="noStrike">
                <a:solidFill>
                  <a:srgbClr val="007AE6"/>
                </a:solidFill>
                <a:effectLst/>
                <a:latin typeface="Gerbera"/>
                <a:hlinkClick r:id="rId2"/>
              </a:rPr>
              <a:t>Живопись</a:t>
            </a:r>
            <a:endParaRPr lang="ru-RU" b="0" i="0" u="none" strike="noStrike">
              <a:solidFill>
                <a:srgbClr val="262626"/>
              </a:solidFill>
              <a:effectLst/>
              <a:latin typeface="Gerbera"/>
            </a:endParaRP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Сюжет и объекты: </a:t>
            </a:r>
            <a:r>
              <a:rPr lang="ru-RU" b="0" i="0" u="none" strike="noStrike">
                <a:solidFill>
                  <a:srgbClr val="007AE6"/>
                </a:solidFill>
                <a:effectLst/>
                <a:latin typeface="Gerbera"/>
                <a:hlinkClick r:id="rId3"/>
              </a:rPr>
              <a:t>Натюрморт</a:t>
            </a:r>
            <a:endParaRPr lang="ru-RU" b="0" i="0" u="none" strike="noStrike">
              <a:solidFill>
                <a:srgbClr val="262626"/>
              </a:solidFill>
              <a:effectLst/>
              <a:latin typeface="Gerbera"/>
            </a:endParaRP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Стиль: </a:t>
            </a:r>
            <a:r>
              <a:rPr lang="ru-RU" b="0" i="0" u="none" strike="noStrike">
                <a:solidFill>
                  <a:srgbClr val="007AE6"/>
                </a:solidFill>
                <a:effectLst/>
                <a:latin typeface="Gerbera"/>
                <a:hlinkClick r:id="rId4"/>
              </a:rPr>
              <a:t>Кубизм</a:t>
            </a:r>
            <a:endParaRPr lang="ru-RU" b="0" i="0" u="none" strike="noStrike">
              <a:solidFill>
                <a:srgbClr val="262626"/>
              </a:solidFill>
              <a:effectLst/>
              <a:latin typeface="Gerbera"/>
            </a:endParaRP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Техника: </a:t>
            </a:r>
            <a:r>
              <a:rPr lang="ru-RU" b="0" i="0" u="none" strike="noStrike">
                <a:solidFill>
                  <a:srgbClr val="007AE6"/>
                </a:solidFill>
                <a:effectLst/>
                <a:latin typeface="Gerbera"/>
                <a:hlinkClick r:id="rId5"/>
              </a:rPr>
              <a:t>Масло</a:t>
            </a:r>
            <a:endParaRPr lang="ru-RU" b="0" i="0" u="none" strike="noStrike">
              <a:solidFill>
                <a:srgbClr val="262626"/>
              </a:solidFill>
              <a:effectLst/>
              <a:latin typeface="Gerbera"/>
            </a:endParaRP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Материалы: </a:t>
            </a:r>
            <a:r>
              <a:rPr lang="ru-RU" b="0" i="0" u="none" strike="noStrike">
                <a:solidFill>
                  <a:srgbClr val="007AE6"/>
                </a:solidFill>
                <a:effectLst/>
                <a:latin typeface="Gerbera"/>
                <a:hlinkClick r:id="rId6"/>
              </a:rPr>
              <a:t>Холст</a:t>
            </a:r>
            <a:endParaRPr lang="ru-RU" b="0" i="0" u="none" strike="noStrike">
              <a:solidFill>
                <a:srgbClr val="262626"/>
              </a:solidFill>
              <a:effectLst/>
              <a:latin typeface="Gerbera"/>
            </a:endParaRP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Дата создания: 1909</a:t>
            </a:r>
          </a:p>
          <a:p>
            <a:r>
              <a:rPr lang="ru-RU" b="0" i="0" u="none" strike="noStrike">
                <a:solidFill>
                  <a:srgbClr val="262626"/>
                </a:solidFill>
                <a:effectLst/>
                <a:latin typeface="Gerbera"/>
              </a:rPr>
              <a:t>Размер: 91×72.5 см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64895B4-BB19-A747-83B8-D5044DDDDC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0811" y="1701617"/>
            <a:ext cx="5139511" cy="51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89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71154B-119E-2645-B094-238A3435C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«Букет цветов. Флоксы»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6D58C4A-F5A6-EB43-8E9C-4BE88AB28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8648" y="2642973"/>
            <a:ext cx="5011351" cy="3236619"/>
          </a:xfrm>
        </p:spPr>
        <p:txBody>
          <a:bodyPr/>
          <a:lstStyle/>
          <a:p>
            <a:r>
              <a:rPr lang="ru-RU" b="0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Картина </a:t>
            </a:r>
            <a:r>
              <a:rPr lang="ru-RU" b="0" i="0" u="none" strike="noStrike">
                <a:solidFill>
                  <a:srgbClr val="ED2324"/>
                </a:solidFill>
                <a:effectLst/>
                <a:latin typeface="Noto Serif" panose="02020600060500020200" pitchFamily="18" charset="0"/>
                <a:hlinkClick r:id="rId2"/>
              </a:rPr>
              <a:t>Ивана Крамского</a:t>
            </a:r>
            <a:r>
              <a:rPr lang="ru-RU" b="0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. «Не станет же талантливый человек тратить время на изображение, положим, тазов, рыб и пр. Это хорошо делать людям, имеющим уже всё, а у нас дела непочатый угол», — писал Крамской </a:t>
            </a:r>
            <a:r>
              <a:rPr lang="ru-RU" b="0" i="0" u="none" strike="noStrike">
                <a:solidFill>
                  <a:srgbClr val="ED2324"/>
                </a:solidFill>
                <a:effectLst/>
                <a:latin typeface="Noto Serif" panose="02020600060500020200" pitchFamily="18" charset="0"/>
                <a:hlinkClick r:id="rId3"/>
              </a:rPr>
              <a:t>Васнецову</a:t>
            </a:r>
            <a:r>
              <a:rPr lang="ru-RU" b="0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. </a:t>
            </a:r>
            <a:endParaRPr lang="ru-RU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B9181931-C0E4-E843-8D3F-EAB8ED491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678" y="1709000"/>
            <a:ext cx="5166970" cy="487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2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C690A-2C06-2341-ACF1-408D3AD6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«Натюрморт»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A126EF-47DF-E54D-B06B-5A708E785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5134" y="1874517"/>
            <a:ext cx="5594865" cy="4132239"/>
          </a:xfrm>
        </p:spPr>
        <p:txBody>
          <a:bodyPr/>
          <a:lstStyle/>
          <a:p>
            <a:r>
              <a:rPr lang="ru-RU" b="0" i="0" u="none" strike="noStrike">
                <a:solidFill>
                  <a:srgbClr val="ED2324"/>
                </a:solidFill>
                <a:effectLst/>
                <a:latin typeface="Noto Serif" panose="02020600060500020200" pitchFamily="18" charset="0"/>
                <a:hlinkClick r:id="rId2"/>
              </a:rPr>
              <a:t>Казимир Малевич</a:t>
            </a:r>
            <a:r>
              <a:rPr lang="ru-RU" b="0" i="0" u="none" strike="noStrike">
                <a:solidFill>
                  <a:srgbClr val="3C3C3C"/>
                </a:solidFill>
                <a:effectLst/>
                <a:latin typeface="Noto Serif" panose="02020600060500020200" pitchFamily="18" charset="0"/>
              </a:rPr>
              <a:t> на пути к «Черному квадрату» через импрессионизм и кубизм, минуя реализм. Ваза с фруктами — плод творческих исканий, даже в рамках одной картины: густые черные линии французской техники «клуазоне», плоская посуда и объемные фрукты. Все составляющие картины объединяет только цвет. Свойственный художнику — яркий и насыщенный. </a:t>
            </a:r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702D7B8-F1E1-6E4A-85BA-67068BB79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407297"/>
            <a:ext cx="5073133" cy="506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5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F1392-0A1F-E04C-B24D-B0B3B4CB2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u="none" strike="noStrike">
                <a:solidFill>
                  <a:srgbClr val="333333"/>
                </a:solidFill>
                <a:effectLst/>
                <a:latin typeface="OpenSans"/>
              </a:rPr>
              <a:t>Персики и груши</a:t>
            </a:r>
            <a:br>
              <a:rPr lang="ru-RU"/>
            </a:br>
            <a:r>
              <a:rPr lang="ru-RU" b="0" i="0" u="none" strike="noStrike">
                <a:solidFill>
                  <a:srgbClr val="333333"/>
                </a:solidFill>
                <a:effectLst/>
                <a:latin typeface="OpenSans"/>
              </a:rPr>
              <a:t>Поль Сезанн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7C72E3-63B0-0A46-BDE5-88EF3A0A5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5055" y="2814594"/>
            <a:ext cx="4984944" cy="3064997"/>
          </a:xfrm>
        </p:spPr>
        <p:txBody>
          <a:bodyPr>
            <a:noAutofit/>
          </a:bodyPr>
          <a:lstStyle/>
          <a:p>
            <a:r>
              <a:rPr lang="ru-RU" sz="2500" b="0" i="0" u="none" strike="noStrike">
                <a:solidFill>
                  <a:srgbClr val="333333"/>
                </a:solidFill>
                <a:effectLst/>
                <a:latin typeface="OpenSans"/>
              </a:rPr>
              <a:t>Сезанн П. создает великие произведения «Персики и груши», «Фрукты», он полностью уверен, что пространственное восприятие полностью зависит от цветовой гаммы.</a:t>
            </a:r>
            <a:endParaRPr lang="ru-RU" sz="250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EC027F5-5ACE-3C41-9052-E8894CFC7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246246" y="2162431"/>
            <a:ext cx="5160459" cy="401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1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Эмблема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7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Эмблема</vt:lpstr>
      <vt:lpstr>Дары осени в картинах известных художников</vt:lpstr>
      <vt:lpstr>«ЯБЛОКИ И ЛИСТЬЯ»,И. Е. РЕПИН </vt:lpstr>
      <vt:lpstr>Натюрморт</vt:lpstr>
      <vt:lpstr>Пабло Руис Пикассо Натюрморт. Ваза с фруктами 1909</vt:lpstr>
      <vt:lpstr>«Букет цветов. Флоксы»</vt:lpstr>
      <vt:lpstr>«Натюрморт»</vt:lpstr>
      <vt:lpstr>Персики и груши Поль Сезанн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 осени в картинах известных художников</dc:title>
  <dc:creator>galshep84@mail.ru</dc:creator>
  <cp:lastModifiedBy>galshep84@mail.ru</cp:lastModifiedBy>
  <cp:revision>3</cp:revision>
  <dcterms:created xsi:type="dcterms:W3CDTF">2021-09-24T17:05:59Z</dcterms:created>
  <dcterms:modified xsi:type="dcterms:W3CDTF">2021-09-25T05:33:12Z</dcterms:modified>
</cp:coreProperties>
</file>