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3"/>
  </p:notesMasterIdLst>
  <p:sldIdLst>
    <p:sldId id="276" r:id="rId2"/>
    <p:sldId id="258" r:id="rId3"/>
    <p:sldId id="277" r:id="rId4"/>
    <p:sldId id="278" r:id="rId5"/>
    <p:sldId id="282" r:id="rId6"/>
    <p:sldId id="259" r:id="rId7"/>
    <p:sldId id="260" r:id="rId8"/>
    <p:sldId id="261" r:id="rId9"/>
    <p:sldId id="262" r:id="rId10"/>
    <p:sldId id="264" r:id="rId11"/>
    <p:sldId id="266" r:id="rId12"/>
    <p:sldId id="267" r:id="rId13"/>
    <p:sldId id="269" r:id="rId14"/>
    <p:sldId id="271" r:id="rId15"/>
    <p:sldId id="280" r:id="rId16"/>
    <p:sldId id="281" r:id="rId17"/>
    <p:sldId id="285" r:id="rId18"/>
    <p:sldId id="273" r:id="rId19"/>
    <p:sldId id="284" r:id="rId20"/>
    <p:sldId id="275" r:id="rId21"/>
    <p:sldId id="283" r:id="rId2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191" autoAdjust="0"/>
    <p:restoredTop sz="94660"/>
  </p:normalViewPr>
  <p:slideViewPr>
    <p:cSldViewPr snapToGrid="0">
      <p:cViewPr varScale="1">
        <p:scale>
          <a:sx n="74" d="100"/>
          <a:sy n="74" d="100"/>
        </p:scale>
        <p:origin x="612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87A2B1D-865B-4821-BC25-C9EED287CC77}" type="datetimeFigureOut">
              <a:rPr lang="ru-RU" smtClean="0"/>
              <a:pPr/>
              <a:t>27.12.2016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BC13095-6479-4C3D-A776-8E05396914F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919859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C48C21-7A0C-4CD1-8E14-D61911C8DD01}" type="slidenum">
              <a:rPr lang="ru-RU" smtClean="0"/>
              <a:pPr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296495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C4BF8D-F3D2-4180-BF31-398F98ACC18F}" type="datetimeFigureOut">
              <a:rPr lang="ru-RU" smtClean="0"/>
              <a:pPr/>
              <a:t>27.12.2016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2D3ACD-5101-497F-B2B0-8C6E00518E5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390215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C4BF8D-F3D2-4180-BF31-398F98ACC18F}" type="datetimeFigureOut">
              <a:rPr lang="ru-RU" smtClean="0"/>
              <a:pPr/>
              <a:t>27.12.2016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2D3ACD-5101-497F-B2B0-8C6E00518E5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92312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C4BF8D-F3D2-4180-BF31-398F98ACC18F}" type="datetimeFigureOut">
              <a:rPr lang="ru-RU" smtClean="0"/>
              <a:pPr/>
              <a:t>27.12.2016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2D3ACD-5101-497F-B2B0-8C6E00518E5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019310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C4BF8D-F3D2-4180-BF31-398F98ACC18F}" type="datetimeFigureOut">
              <a:rPr lang="ru-RU" smtClean="0"/>
              <a:pPr/>
              <a:t>27.12.2016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2D3ACD-5101-497F-B2B0-8C6E00518E5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901088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C4BF8D-F3D2-4180-BF31-398F98ACC18F}" type="datetimeFigureOut">
              <a:rPr lang="ru-RU" smtClean="0"/>
              <a:pPr/>
              <a:t>27.12.2016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2D3ACD-5101-497F-B2B0-8C6E00518E5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384997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C4BF8D-F3D2-4180-BF31-398F98ACC18F}" type="datetimeFigureOut">
              <a:rPr lang="ru-RU" smtClean="0"/>
              <a:pPr/>
              <a:t>27.12.2016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2D3ACD-5101-497F-B2B0-8C6E00518E5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472195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C4BF8D-F3D2-4180-BF31-398F98ACC18F}" type="datetimeFigureOut">
              <a:rPr lang="ru-RU" smtClean="0"/>
              <a:pPr/>
              <a:t>27.12.2016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2D3ACD-5101-497F-B2B0-8C6E00518E5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217238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C4BF8D-F3D2-4180-BF31-398F98ACC18F}" type="datetimeFigureOut">
              <a:rPr lang="ru-RU" smtClean="0"/>
              <a:pPr/>
              <a:t>27.12.2016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2D3ACD-5101-497F-B2B0-8C6E00518E5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752937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C4BF8D-F3D2-4180-BF31-398F98ACC18F}" type="datetimeFigureOut">
              <a:rPr lang="ru-RU" smtClean="0"/>
              <a:pPr/>
              <a:t>27.12.2016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2D3ACD-5101-497F-B2B0-8C6E00518E5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800417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C4BF8D-F3D2-4180-BF31-398F98ACC18F}" type="datetimeFigureOut">
              <a:rPr lang="ru-RU" smtClean="0"/>
              <a:pPr/>
              <a:t>27.12.2016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2D3ACD-5101-497F-B2B0-8C6E00518E5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068559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C4BF8D-F3D2-4180-BF31-398F98ACC18F}" type="datetimeFigureOut">
              <a:rPr lang="ru-RU" smtClean="0"/>
              <a:pPr/>
              <a:t>27.12.2016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2D3ACD-5101-497F-B2B0-8C6E00518E5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262318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C4BF8D-F3D2-4180-BF31-398F98ACC18F}" type="datetimeFigureOut">
              <a:rPr lang="ru-RU" smtClean="0"/>
              <a:pPr/>
              <a:t>27.12.2016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2D3ACD-5101-497F-B2B0-8C6E00518E5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316900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gif"/><Relationship Id="rId3" Type="http://schemas.openxmlformats.org/officeDocument/2006/relationships/image" Target="../media/image3.gif"/><Relationship Id="rId7" Type="http://schemas.openxmlformats.org/officeDocument/2006/relationships/image" Target="../media/image7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gif"/><Relationship Id="rId5" Type="http://schemas.openxmlformats.org/officeDocument/2006/relationships/image" Target="../media/image5.png"/><Relationship Id="rId10" Type="http://schemas.openxmlformats.org/officeDocument/2006/relationships/image" Target="../media/image10.gif"/><Relationship Id="rId4" Type="http://schemas.openxmlformats.org/officeDocument/2006/relationships/image" Target="../media/image4.gif"/><Relationship Id="rId9" Type="http://schemas.openxmlformats.org/officeDocument/2006/relationships/image" Target="../media/image9.gi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gif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gif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gif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7" Type="http://schemas.openxmlformats.org/officeDocument/2006/relationships/image" Target="../media/image36.pn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2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Relationship Id="rId5" Type="http://schemas.microsoft.com/office/2007/relationships/hdphoto" Target="../media/hdphoto1.wdp"/><Relationship Id="rId4" Type="http://schemas.openxmlformats.org/officeDocument/2006/relationships/image" Target="../media/image39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7" name="Picture 9" descr="авто1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95551" y="3789364"/>
            <a:ext cx="3241675" cy="12906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216275" y="1628775"/>
            <a:ext cx="6400800" cy="719138"/>
          </a:xfrm>
        </p:spPr>
        <p:txBody>
          <a:bodyPr>
            <a:normAutofit lnSpcReduction="10000"/>
          </a:bodyPr>
          <a:lstStyle/>
          <a:p>
            <a:r>
              <a:rPr lang="ru-RU" altLang="ru-RU" sz="480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Задачи на движение</a:t>
            </a:r>
          </a:p>
        </p:txBody>
      </p:sp>
      <p:sp>
        <p:nvSpPr>
          <p:cNvPr id="2053" name="Line 5"/>
          <p:cNvSpPr>
            <a:spLocks noChangeShapeType="1"/>
          </p:cNvSpPr>
          <p:nvPr/>
        </p:nvSpPr>
        <p:spPr bwMode="auto">
          <a:xfrm>
            <a:off x="1524000" y="5949950"/>
            <a:ext cx="9144000" cy="0"/>
          </a:xfrm>
          <a:prstGeom prst="line">
            <a:avLst/>
          </a:prstGeom>
          <a:noFill/>
          <a:ln w="76200" cmpd="tri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054" name="Line 6"/>
          <p:cNvSpPr>
            <a:spLocks noChangeShapeType="1"/>
          </p:cNvSpPr>
          <p:nvPr/>
        </p:nvSpPr>
        <p:spPr bwMode="auto">
          <a:xfrm>
            <a:off x="1524000" y="4149725"/>
            <a:ext cx="9144000" cy="0"/>
          </a:xfrm>
          <a:prstGeom prst="line">
            <a:avLst/>
          </a:prstGeom>
          <a:noFill/>
          <a:ln w="76200" cmpd="tri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pic>
        <p:nvPicPr>
          <p:cNvPr id="2055" name="Picture 7" descr="автобус1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27914" y="3789364"/>
            <a:ext cx="3240087" cy="2111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Air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4826" y="549276"/>
            <a:ext cx="1793875" cy="9572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8" name="Picture 10" descr="motorcycle_clipart_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16500" y="5589589"/>
            <a:ext cx="889000" cy="1184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0" name="Picture 12" descr="Horse17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75276" y="2708275"/>
            <a:ext cx="2581275" cy="1790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1" name="Picture 13" descr="Chicken_20[1]"/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96225" y="5949951"/>
            <a:ext cx="1589088" cy="6651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doggy_97"/>
          <p:cNvPicPr>
            <a:picLocks noChangeAspect="1" noChangeArrowheads="1" noCrop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3189" y="3211513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3" name="Picture 15" descr="bird26"/>
          <p:cNvPicPr>
            <a:picLocks noChangeAspect="1" noChangeArrowheads="1" noCrop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75725" y="804864"/>
            <a:ext cx="1081088" cy="8651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5" name="Picture 17" descr="бегун"/>
          <p:cNvPicPr>
            <a:picLocks noChangeAspect="1" noChangeArrowheads="1" noCrop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4826" y="4498975"/>
            <a:ext cx="754063" cy="2070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64911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8941" y="347730"/>
            <a:ext cx="1125613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/>
              <a:t> Строят чертёж: отрезками обозначаем расстояние, пройденное лыжниками, флажок место встречи, так как двигались 3 часа, то выделяем 3 части в каждом отрезке.</a:t>
            </a:r>
          </a:p>
          <a:p>
            <a:r>
              <a:rPr lang="ru-RU" sz="2000" dirty="0" smtClean="0"/>
              <a:t> Сначала эту задачу решают уже известным </a:t>
            </a:r>
            <a:r>
              <a:rPr lang="ru-RU" sz="2000" dirty="0" smtClean="0"/>
              <a:t>способом.</a:t>
            </a:r>
            <a:endParaRPr lang="ru-RU" sz="2000" dirty="0"/>
          </a:p>
        </p:txBody>
      </p:sp>
      <p:cxnSp>
        <p:nvCxnSpPr>
          <p:cNvPr id="4" name="Прямая соединительная линия 3"/>
          <p:cNvCxnSpPr/>
          <p:nvPr/>
        </p:nvCxnSpPr>
        <p:spPr>
          <a:xfrm>
            <a:off x="1182029" y="2810107"/>
            <a:ext cx="9389327" cy="33454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>
            <a:off x="2002514" y="3357546"/>
            <a:ext cx="7959143" cy="7592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>
            <a:off x="9710670" y="2452197"/>
            <a:ext cx="707389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 flipV="1">
            <a:off x="10571356" y="2444500"/>
            <a:ext cx="0" cy="798122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 flipV="1">
            <a:off x="1182029" y="2411046"/>
            <a:ext cx="0" cy="798122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>
            <a:off x="1397832" y="2411046"/>
            <a:ext cx="707389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 flipV="1">
            <a:off x="9710670" y="2313987"/>
            <a:ext cx="179355" cy="139153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 flipH="1" flipV="1">
            <a:off x="9715418" y="2459061"/>
            <a:ext cx="174607" cy="111929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/>
          <p:nvPr/>
        </p:nvCxnSpPr>
        <p:spPr>
          <a:xfrm flipV="1">
            <a:off x="1912837" y="2420305"/>
            <a:ext cx="179355" cy="139153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/>
          <p:cNvCxnSpPr/>
          <p:nvPr/>
        </p:nvCxnSpPr>
        <p:spPr>
          <a:xfrm>
            <a:off x="1912837" y="2298806"/>
            <a:ext cx="187218" cy="114422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6" name="Прямая соединительная линия 25"/>
          <p:cNvCxnSpPr/>
          <p:nvPr/>
        </p:nvCxnSpPr>
        <p:spPr>
          <a:xfrm flipV="1">
            <a:off x="2014401" y="3240440"/>
            <a:ext cx="179355" cy="139153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8" name="Прямая соединительная линия 27"/>
          <p:cNvCxnSpPr/>
          <p:nvPr/>
        </p:nvCxnSpPr>
        <p:spPr>
          <a:xfrm flipV="1">
            <a:off x="9708524" y="2318565"/>
            <a:ext cx="179355" cy="139153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9" name="Прямая соединительная линия 28"/>
          <p:cNvCxnSpPr/>
          <p:nvPr/>
        </p:nvCxnSpPr>
        <p:spPr>
          <a:xfrm flipV="1">
            <a:off x="9774404" y="3382681"/>
            <a:ext cx="179355" cy="139153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0" name="Прямая соединительная линия 29"/>
          <p:cNvCxnSpPr/>
          <p:nvPr/>
        </p:nvCxnSpPr>
        <p:spPr>
          <a:xfrm flipH="1" flipV="1">
            <a:off x="2027725" y="3370551"/>
            <a:ext cx="168078" cy="153223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4" name="Прямая соединительная линия 33"/>
          <p:cNvCxnSpPr/>
          <p:nvPr/>
        </p:nvCxnSpPr>
        <p:spPr>
          <a:xfrm flipH="1" flipV="1">
            <a:off x="9762415" y="3244112"/>
            <a:ext cx="203335" cy="123914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>
            <a:off x="5602310" y="2298806"/>
            <a:ext cx="1" cy="511301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>
            <a:off x="5604457" y="2293411"/>
            <a:ext cx="364902" cy="90152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1" name="Прямая соединительная линия 30"/>
          <p:cNvCxnSpPr/>
          <p:nvPr/>
        </p:nvCxnSpPr>
        <p:spPr>
          <a:xfrm flipV="1">
            <a:off x="5615339" y="2383563"/>
            <a:ext cx="338812" cy="116496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9720848" y="1944505"/>
            <a:ext cx="9299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14 км</a:t>
            </a:r>
            <a:r>
              <a:rPr lang="en-US" dirty="0" smtClean="0"/>
              <a:t>/</a:t>
            </a:r>
            <a:r>
              <a:rPr lang="ru-RU" dirty="0" smtClean="0"/>
              <a:t>ч</a:t>
            </a:r>
            <a:endParaRPr lang="ru-RU" dirty="0"/>
          </a:p>
        </p:txBody>
      </p:sp>
      <p:sp>
        <p:nvSpPr>
          <p:cNvPr id="25" name="TextBox 24"/>
          <p:cNvSpPr txBox="1"/>
          <p:nvPr/>
        </p:nvSpPr>
        <p:spPr>
          <a:xfrm>
            <a:off x="1182028" y="1841679"/>
            <a:ext cx="10331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12 км</a:t>
            </a:r>
            <a:r>
              <a:rPr lang="en-US" dirty="0" smtClean="0"/>
              <a:t>/</a:t>
            </a:r>
            <a:r>
              <a:rPr lang="ru-RU" dirty="0" smtClean="0"/>
              <a:t>ч</a:t>
            </a:r>
            <a:endParaRPr lang="ru-RU" dirty="0"/>
          </a:p>
        </p:txBody>
      </p:sp>
      <p:sp>
        <p:nvSpPr>
          <p:cNvPr id="27" name="Овал 26"/>
          <p:cNvSpPr/>
          <p:nvPr/>
        </p:nvSpPr>
        <p:spPr>
          <a:xfrm>
            <a:off x="5448207" y="2935221"/>
            <a:ext cx="367049" cy="365607"/>
          </a:xfrm>
          <a:prstGeom prst="ellipse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TextBox 31"/>
          <p:cNvSpPr txBox="1"/>
          <p:nvPr/>
        </p:nvSpPr>
        <p:spPr>
          <a:xfrm>
            <a:off x="5487794" y="2915248"/>
            <a:ext cx="3192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?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366801">
            <a:off x="85310" y="1937704"/>
            <a:ext cx="1139042" cy="1139042"/>
          </a:xfrm>
          <a:prstGeom prst="rect">
            <a:avLst/>
          </a:prstGeom>
        </p:spPr>
      </p:pic>
      <p:pic>
        <p:nvPicPr>
          <p:cNvPr id="33" name="Рисунок 3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276454" flipH="1">
            <a:off x="10575382" y="2045353"/>
            <a:ext cx="1041528" cy="1139042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63641" y="4179323"/>
            <a:ext cx="10848305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000" dirty="0"/>
          </a:p>
          <a:p>
            <a:r>
              <a:rPr lang="ru-RU" sz="2000" dirty="0"/>
              <a:t>1 способ: 1) 12*3=36 (км) – </a:t>
            </a:r>
            <a:r>
              <a:rPr lang="ru-RU" sz="2000" dirty="0" smtClean="0"/>
              <a:t>расстояние, </a:t>
            </a:r>
            <a:r>
              <a:rPr lang="ru-RU" sz="2000" dirty="0"/>
              <a:t>пройденное первым лыжником.</a:t>
            </a:r>
          </a:p>
          <a:p>
            <a:r>
              <a:rPr lang="ru-RU" sz="2000" dirty="0"/>
              <a:t>                  2) 14*3=42 (км) – </a:t>
            </a:r>
            <a:r>
              <a:rPr lang="ru-RU" sz="2000" dirty="0" smtClean="0"/>
              <a:t>расстояние, </a:t>
            </a:r>
            <a:r>
              <a:rPr lang="ru-RU" sz="2000" dirty="0"/>
              <a:t>пройденное вторым лыжником.</a:t>
            </a:r>
          </a:p>
          <a:p>
            <a:r>
              <a:rPr lang="ru-RU" sz="2000" dirty="0"/>
              <a:t>                  3) 36+42= 78 (км) </a:t>
            </a:r>
            <a:r>
              <a:rPr lang="ru-RU" sz="2000" dirty="0" smtClean="0"/>
              <a:t>–расстояние  между лыжниками</a:t>
            </a:r>
            <a:endParaRPr lang="ru-RU" sz="2000" dirty="0"/>
          </a:p>
        </p:txBody>
      </p:sp>
      <p:pic>
        <p:nvPicPr>
          <p:cNvPr id="36" name="Рисунок 3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74520" y="4410359"/>
            <a:ext cx="2579688" cy="190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69625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45056" y="227972"/>
            <a:ext cx="11642502" cy="4339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200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способ: </a:t>
            </a:r>
          </a:p>
          <a:p>
            <a:r>
              <a:rPr lang="ru-RU" sz="2200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Вводят новое понятие </a:t>
            </a:r>
            <a:r>
              <a:rPr lang="ru-RU" sz="2200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«скорость сближения» </a:t>
            </a:r>
            <a:r>
              <a:rPr lang="ru-RU" sz="2200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это </a:t>
            </a:r>
            <a:r>
              <a:rPr lang="ru-RU" sz="2200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расстояние, </a:t>
            </a:r>
            <a:r>
              <a:rPr lang="ru-RU" sz="2200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которое сближаются лыжники. Оно равно сумме скоростей (</a:t>
            </a:r>
            <a:r>
              <a:rPr lang="en-US" sz="2200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V1</a:t>
            </a:r>
            <a:r>
              <a:rPr lang="ru-RU" sz="2200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sz="2200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ru-RU" sz="2200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2).</a:t>
            </a:r>
          </a:p>
          <a:p>
            <a:r>
              <a:rPr lang="ru-RU" sz="2200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Таким образом, за каждый час лыжники будут сближаться на 12+14= 26 (км.) и так в 3 часа.</a:t>
            </a:r>
          </a:p>
          <a:p>
            <a:pPr marL="342900" indent="-342900">
              <a:buAutoNum type="arabicParenR"/>
            </a:pPr>
            <a:r>
              <a:rPr lang="ru-RU" sz="2200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12+14=26 (км</a:t>
            </a:r>
            <a:r>
              <a:rPr lang="en-US" sz="2200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ru-RU" sz="2200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ч) – скорость сближения лыжников.</a:t>
            </a:r>
          </a:p>
          <a:p>
            <a:pPr marL="342900" indent="-342900">
              <a:buAutoNum type="arabicParenR"/>
            </a:pPr>
            <a:r>
              <a:rPr lang="ru-RU" sz="2200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26*3=78 (</a:t>
            </a:r>
            <a:r>
              <a:rPr lang="ru-RU" sz="2200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км)-</a:t>
            </a:r>
            <a:r>
              <a:rPr lang="ru-RU" sz="2400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расстояние  между лыжниками.</a:t>
            </a:r>
            <a:endParaRPr lang="ru-RU" sz="2200" dirty="0">
              <a:solidFill>
                <a:schemeClr val="accent5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400" dirty="0" smtClean="0">
              <a:solidFill>
                <a:schemeClr val="accent5">
                  <a:lumMod val="75000"/>
                </a:schemeClr>
              </a:solidFill>
            </a:endParaRPr>
          </a:p>
          <a:p>
            <a:endParaRPr lang="ru-RU" sz="2400" dirty="0" smtClean="0">
              <a:solidFill>
                <a:schemeClr val="accent5">
                  <a:lumMod val="75000"/>
                </a:schemeClr>
              </a:solidFill>
            </a:endParaRPr>
          </a:p>
          <a:p>
            <a:r>
              <a:rPr lang="ru-RU" sz="2400" dirty="0" smtClean="0">
                <a:solidFill>
                  <a:schemeClr val="accent5">
                    <a:lumMod val="75000"/>
                  </a:schemeClr>
                </a:solidFill>
              </a:rPr>
              <a:t>Чтобы дети поняли понятие «</a:t>
            </a:r>
            <a:r>
              <a:rPr lang="ru-RU" sz="2400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скорость сближения</a:t>
            </a:r>
            <a:r>
              <a:rPr lang="ru-RU" sz="2400" dirty="0" smtClean="0">
                <a:solidFill>
                  <a:schemeClr val="accent5">
                    <a:lumMod val="75000"/>
                  </a:schemeClr>
                </a:solidFill>
              </a:rPr>
              <a:t>», используем драматизацию: к доске вызываем двух учеников, которые идут навстречу друг другу (один от окна, другой от двери). Анализируют на сколько сблизились. </a:t>
            </a:r>
            <a:endParaRPr lang="ru-RU" sz="2400" dirty="0">
              <a:solidFill>
                <a:schemeClr val="accent5">
                  <a:lumMod val="75000"/>
                </a:schemeClr>
              </a:solidFill>
            </a:endParaRPr>
          </a:p>
          <a:p>
            <a:endParaRPr lang="ru-RU" sz="2400" dirty="0">
              <a:solidFill>
                <a:schemeClr val="accent5">
                  <a:lumMod val="75000"/>
                </a:schemeClr>
              </a:solidFill>
            </a:endParaRPr>
          </a:p>
        </p:txBody>
      </p:sp>
      <p:pic>
        <p:nvPicPr>
          <p:cNvPr id="4" name="Рисунок 3" descr="Анимашки Люди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8532" y="4656221"/>
            <a:ext cx="5125794" cy="755015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Анимашки Люди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971994" y="4679494"/>
            <a:ext cx="5383370" cy="755015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6" name="Прямая соединительная линия 5"/>
          <p:cNvCxnSpPr/>
          <p:nvPr/>
        </p:nvCxnSpPr>
        <p:spPr>
          <a:xfrm flipV="1">
            <a:off x="935506" y="5391918"/>
            <a:ext cx="10496282" cy="38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>
            <a:off x="971994" y="4630413"/>
            <a:ext cx="12879" cy="82424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11416224" y="4567622"/>
            <a:ext cx="12879" cy="82424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>
            <a:off x="6066307" y="4910171"/>
            <a:ext cx="0" cy="54449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Блок-схема: перфолента 11"/>
          <p:cNvSpPr/>
          <p:nvPr/>
        </p:nvSpPr>
        <p:spPr>
          <a:xfrm>
            <a:off x="6070418" y="4942152"/>
            <a:ext cx="296215" cy="231820"/>
          </a:xfrm>
          <a:prstGeom prst="flowChartPunchedTape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838200" y="5944137"/>
            <a:ext cx="8458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schemeClr val="accent5">
                    <a:lumMod val="75000"/>
                  </a:schemeClr>
                </a:solidFill>
              </a:rPr>
              <a:t>Скорость сближения равна сумме скоростей.</a:t>
            </a:r>
            <a:endParaRPr lang="ru-RU" sz="2000" dirty="0">
              <a:solidFill>
                <a:schemeClr val="accent5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30827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668" y="231820"/>
            <a:ext cx="11260166" cy="4031087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817246" y="4750766"/>
            <a:ext cx="1044292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Эту задачу можно решить 1 способом.</a:t>
            </a:r>
          </a:p>
          <a:p>
            <a:pPr marL="342900" indent="-342900">
              <a:buAutoNum type="arabicParenR"/>
            </a:pPr>
            <a:r>
              <a:rPr lang="ru-RU" sz="2400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2+14=26 км/ч- </a:t>
            </a:r>
            <a:r>
              <a:rPr lang="ru-RU" sz="2400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скорость </a:t>
            </a:r>
            <a:r>
              <a:rPr lang="ru-RU" sz="2400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сближения </a:t>
            </a:r>
            <a:r>
              <a:rPr lang="ru-RU" sz="2400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двух </a:t>
            </a:r>
            <a:r>
              <a:rPr lang="ru-RU" sz="2400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лыжников.</a:t>
            </a:r>
          </a:p>
          <a:p>
            <a:pPr marL="342900" indent="-342900">
              <a:buAutoNum type="arabicParenR"/>
            </a:pPr>
            <a:r>
              <a:rPr lang="ru-RU" sz="2400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78:26</a:t>
            </a:r>
            <a:r>
              <a:rPr lang="ru-RU" sz="2400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 3 </a:t>
            </a:r>
            <a:r>
              <a:rPr lang="ru-RU" sz="2400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часа. – время в пути.</a:t>
            </a:r>
            <a:r>
              <a:rPr lang="ru-RU" sz="2400" i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i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400" dirty="0">
              <a:solidFill>
                <a:schemeClr val="accent5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693213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487" y="0"/>
            <a:ext cx="11243257" cy="482904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117600" y="5103674"/>
            <a:ext cx="1101143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arenR"/>
            </a:pPr>
            <a:r>
              <a:rPr lang="ru-RU" dirty="0" smtClean="0">
                <a:solidFill>
                  <a:schemeClr val="accent5">
                    <a:lumMod val="75000"/>
                  </a:schemeClr>
                </a:solidFill>
              </a:rPr>
              <a:t>12*3=36 (км)- расстояние прошёл первый лыжник.</a:t>
            </a:r>
          </a:p>
          <a:p>
            <a:pPr marL="342900" indent="-342900">
              <a:buAutoNum type="arabicParenR"/>
            </a:pPr>
            <a:r>
              <a:rPr lang="ru-RU" dirty="0" smtClean="0">
                <a:solidFill>
                  <a:schemeClr val="accent5">
                    <a:lumMod val="75000"/>
                  </a:schemeClr>
                </a:solidFill>
              </a:rPr>
              <a:t>78-36= 42 (км)- расстояние прошёл второй лыжник.</a:t>
            </a:r>
          </a:p>
          <a:p>
            <a:pPr marL="342900" indent="-342900">
              <a:buAutoNum type="arabicParenR"/>
            </a:pPr>
            <a:r>
              <a:rPr lang="ru-RU" dirty="0" smtClean="0">
                <a:solidFill>
                  <a:schemeClr val="accent5">
                    <a:lumMod val="75000"/>
                  </a:schemeClr>
                </a:solidFill>
              </a:rPr>
              <a:t>42:3= 14 (км/ч) – скорость </a:t>
            </a:r>
            <a:r>
              <a:rPr lang="ru-RU" dirty="0">
                <a:solidFill>
                  <a:schemeClr val="accent5">
                    <a:lumMod val="75000"/>
                  </a:schemeClr>
                </a:solidFill>
              </a:rPr>
              <a:t>в</a:t>
            </a:r>
            <a:r>
              <a:rPr lang="ru-RU" dirty="0" smtClean="0">
                <a:solidFill>
                  <a:schemeClr val="accent5">
                    <a:lumMod val="75000"/>
                  </a:schemeClr>
                </a:solidFill>
              </a:rPr>
              <a:t>торого лыжника. </a:t>
            </a:r>
          </a:p>
          <a:p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</a:rPr>
              <a:t>2 </a:t>
            </a:r>
            <a:r>
              <a:rPr lang="ru-RU" b="1" dirty="0">
                <a:solidFill>
                  <a:schemeClr val="accent5">
                    <a:lumMod val="75000"/>
                  </a:schemeClr>
                </a:solidFill>
              </a:rPr>
              <a:t>способ</a:t>
            </a:r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</a:rPr>
              <a:t>:</a:t>
            </a:r>
          </a:p>
          <a:p>
            <a:pPr marL="342900" indent="-342900">
              <a:buAutoNum type="arabicParenR"/>
            </a:pPr>
            <a:r>
              <a:rPr lang="ru-RU" dirty="0" smtClean="0">
                <a:solidFill>
                  <a:schemeClr val="accent5">
                    <a:lumMod val="75000"/>
                  </a:schemeClr>
                </a:solidFill>
              </a:rPr>
              <a:t>78:3=26 (км</a:t>
            </a:r>
            <a:r>
              <a:rPr lang="en-US" dirty="0" smtClean="0">
                <a:solidFill>
                  <a:schemeClr val="accent5">
                    <a:lumMod val="75000"/>
                  </a:schemeClr>
                </a:solidFill>
              </a:rPr>
              <a:t>/</a:t>
            </a:r>
            <a:r>
              <a:rPr lang="ru-RU" dirty="0" smtClean="0">
                <a:solidFill>
                  <a:schemeClr val="accent5">
                    <a:lumMod val="75000"/>
                  </a:schemeClr>
                </a:solidFill>
              </a:rPr>
              <a:t>ч) – скорость сближения</a:t>
            </a:r>
          </a:p>
          <a:p>
            <a:pPr marL="342900" indent="-342900">
              <a:buAutoNum type="arabicParenR"/>
            </a:pPr>
            <a:r>
              <a:rPr lang="ru-RU" dirty="0" smtClean="0">
                <a:solidFill>
                  <a:schemeClr val="accent5">
                    <a:lumMod val="75000"/>
                  </a:schemeClr>
                </a:solidFill>
              </a:rPr>
              <a:t>26-12=14 (км/ч) – скорость второго лыжника.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1117600" y="4806694"/>
            <a:ext cx="67691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</a:rPr>
              <a:t>1 способ:</a:t>
            </a:r>
            <a:endParaRPr lang="ru-RU" b="1" dirty="0">
              <a:solidFill>
                <a:schemeClr val="accent5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87550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0" y="-431934"/>
            <a:ext cx="1137204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2400" dirty="0" smtClean="0">
              <a:solidFill>
                <a:schemeClr val="accent5">
                  <a:lumMod val="75000"/>
                </a:schemeClr>
              </a:solidFill>
            </a:endParaRPr>
          </a:p>
          <a:p>
            <a:r>
              <a:rPr lang="ru-RU" sz="2400" b="1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б) Задачи на удаление:</a:t>
            </a:r>
          </a:p>
          <a:p>
            <a:r>
              <a:rPr lang="ru-RU" sz="2400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М4М2 стр. 27, №</a:t>
            </a:r>
            <a:r>
              <a:rPr lang="ru-RU" sz="2400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135</a:t>
            </a:r>
            <a:endParaRPr lang="ru-RU" sz="2400" dirty="0" smtClean="0">
              <a:solidFill>
                <a:schemeClr val="accent5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76" t="19639" r="3490" b="18263"/>
          <a:stretch/>
        </p:blipFill>
        <p:spPr>
          <a:xfrm>
            <a:off x="275223" y="1046751"/>
            <a:ext cx="7889983" cy="3409339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206062" y="4549676"/>
            <a:ext cx="795914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accent5">
                    <a:lumMod val="75000"/>
                  </a:schemeClr>
                </a:solidFill>
              </a:rPr>
              <a:t>I</a:t>
            </a:r>
            <a:r>
              <a:rPr lang="ru-RU" dirty="0" smtClean="0">
                <a:solidFill>
                  <a:schemeClr val="accent5">
                    <a:lumMod val="75000"/>
                  </a:schemeClr>
                </a:solidFill>
              </a:rPr>
              <a:t>. 1) 5*3=15 (км.) – расстояние 1 пешехода.</a:t>
            </a:r>
          </a:p>
          <a:p>
            <a:r>
              <a:rPr lang="ru-RU" dirty="0" smtClean="0">
                <a:solidFill>
                  <a:schemeClr val="accent5">
                    <a:lumMod val="75000"/>
                  </a:schemeClr>
                </a:solidFill>
              </a:rPr>
              <a:t>   2) 4*3=12 (км.) – расстояние 2 пешехода.</a:t>
            </a:r>
          </a:p>
          <a:p>
            <a:r>
              <a:rPr lang="ru-RU" dirty="0" smtClean="0">
                <a:solidFill>
                  <a:schemeClr val="accent5">
                    <a:lumMod val="75000"/>
                  </a:schemeClr>
                </a:solidFill>
              </a:rPr>
              <a:t>   3) 15+12=27 (км.)- </a:t>
            </a:r>
            <a:r>
              <a:rPr lang="ru-RU" dirty="0" smtClean="0">
                <a:solidFill>
                  <a:schemeClr val="accent5">
                    <a:lumMod val="75000"/>
                  </a:schemeClr>
                </a:solidFill>
              </a:rPr>
              <a:t>расстояние на котором пешеходы будут друг от друга через 3 часа.</a:t>
            </a:r>
            <a:endParaRPr lang="ru-RU" dirty="0" smtClean="0">
              <a:solidFill>
                <a:schemeClr val="accent5">
                  <a:lumMod val="75000"/>
                </a:schemeClr>
              </a:solidFill>
            </a:endParaRPr>
          </a:p>
          <a:p>
            <a:endParaRPr lang="ru-RU" dirty="0" smtClean="0">
              <a:solidFill>
                <a:schemeClr val="accent5">
                  <a:lumMod val="75000"/>
                </a:schemeClr>
              </a:solidFill>
            </a:endParaRPr>
          </a:p>
          <a:p>
            <a:r>
              <a:rPr lang="en-US" dirty="0" smtClean="0">
                <a:solidFill>
                  <a:schemeClr val="accent5">
                    <a:lumMod val="75000"/>
                  </a:schemeClr>
                </a:solidFill>
              </a:rPr>
              <a:t>II</a:t>
            </a:r>
            <a:r>
              <a:rPr lang="ru-RU" dirty="0" smtClean="0">
                <a:solidFill>
                  <a:schemeClr val="accent5">
                    <a:lumMod val="75000"/>
                  </a:schemeClr>
                </a:solidFill>
              </a:rPr>
              <a:t>. 1) 5+4=9 (км</a:t>
            </a:r>
            <a:r>
              <a:rPr lang="en-US" dirty="0" smtClean="0">
                <a:solidFill>
                  <a:schemeClr val="accent5">
                    <a:lumMod val="75000"/>
                  </a:schemeClr>
                </a:solidFill>
              </a:rPr>
              <a:t>/</a:t>
            </a:r>
            <a:r>
              <a:rPr lang="ru-RU" dirty="0" smtClean="0">
                <a:solidFill>
                  <a:schemeClr val="accent5">
                    <a:lumMod val="75000"/>
                  </a:schemeClr>
                </a:solidFill>
              </a:rPr>
              <a:t>ч) </a:t>
            </a:r>
            <a:r>
              <a:rPr lang="ru-RU" dirty="0" smtClean="0">
                <a:solidFill>
                  <a:schemeClr val="accent5">
                    <a:lumMod val="75000"/>
                  </a:schemeClr>
                </a:solidFill>
              </a:rPr>
              <a:t> - скорость </a:t>
            </a:r>
            <a:r>
              <a:rPr lang="ru-RU" dirty="0" smtClean="0">
                <a:solidFill>
                  <a:schemeClr val="accent5">
                    <a:lumMod val="75000"/>
                  </a:schemeClr>
                </a:solidFill>
              </a:rPr>
              <a:t>удаления.</a:t>
            </a:r>
          </a:p>
          <a:p>
            <a:r>
              <a:rPr lang="ru-RU" dirty="0" smtClean="0">
                <a:solidFill>
                  <a:schemeClr val="accent5">
                    <a:lumMod val="75000"/>
                  </a:schemeClr>
                </a:solidFill>
              </a:rPr>
              <a:t>    2) </a:t>
            </a:r>
            <a:r>
              <a:rPr lang="ru-RU" dirty="0" smtClean="0">
                <a:solidFill>
                  <a:schemeClr val="accent5">
                    <a:lumMod val="75000"/>
                  </a:schemeClr>
                </a:solidFill>
              </a:rPr>
              <a:t>9*3=27 (км) </a:t>
            </a:r>
            <a:r>
              <a:rPr lang="ru-RU" dirty="0">
                <a:solidFill>
                  <a:schemeClr val="accent5">
                    <a:lumMod val="75000"/>
                  </a:schemeClr>
                </a:solidFill>
              </a:rPr>
              <a:t>- расстояние на котором пешеходы будут друг от друга через 3 часа.</a:t>
            </a:r>
            <a:endParaRPr lang="ru-RU" dirty="0">
              <a:solidFill>
                <a:schemeClr val="accent5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76377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01" t="19891" r="2926" b="16260"/>
          <a:stretch/>
        </p:blipFill>
        <p:spPr>
          <a:xfrm>
            <a:off x="296848" y="209862"/>
            <a:ext cx="9386798" cy="4433777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96848" y="4799150"/>
            <a:ext cx="829263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 </a:t>
            </a:r>
            <a:endParaRPr lang="ru-RU" sz="2400" dirty="0"/>
          </a:p>
          <a:p>
            <a:r>
              <a:rPr lang="ru-RU" sz="2400" dirty="0"/>
              <a:t>   </a:t>
            </a:r>
            <a:r>
              <a:rPr lang="ru-RU" sz="2400" dirty="0" smtClean="0"/>
              <a:t> </a:t>
            </a:r>
            <a:endParaRPr lang="ru-RU" sz="2400" dirty="0"/>
          </a:p>
          <a:p>
            <a:endParaRPr lang="ru-RU" sz="24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9683646" y="4285847"/>
            <a:ext cx="2278506" cy="1885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591429" y="4799150"/>
            <a:ext cx="8797636" cy="15081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solidFill>
                  <a:schemeClr val="accent5">
                    <a:lumMod val="75000"/>
                  </a:schemeClr>
                </a:solidFill>
              </a:rPr>
              <a:t> Задачу можно решить 1 способом:</a:t>
            </a:r>
          </a:p>
          <a:p>
            <a:endParaRPr lang="ru-RU" dirty="0" smtClean="0">
              <a:solidFill>
                <a:schemeClr val="accent5">
                  <a:lumMod val="75000"/>
                </a:schemeClr>
              </a:solidFill>
            </a:endParaRPr>
          </a:p>
          <a:p>
            <a:r>
              <a:rPr lang="ru-RU" dirty="0" smtClean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ru-RU" dirty="0" smtClean="0">
                <a:solidFill>
                  <a:schemeClr val="accent5">
                    <a:lumMod val="75000"/>
                  </a:schemeClr>
                </a:solidFill>
              </a:rPr>
              <a:t>1) 5+4=9 (км</a:t>
            </a:r>
            <a:r>
              <a:rPr lang="en-US" dirty="0" smtClean="0">
                <a:solidFill>
                  <a:schemeClr val="accent5">
                    <a:lumMod val="75000"/>
                  </a:schemeClr>
                </a:solidFill>
              </a:rPr>
              <a:t>/</a:t>
            </a:r>
            <a:r>
              <a:rPr lang="ru-RU" dirty="0" smtClean="0">
                <a:solidFill>
                  <a:schemeClr val="accent5">
                    <a:lumMod val="75000"/>
                  </a:schemeClr>
                </a:solidFill>
              </a:rPr>
              <a:t>ч) </a:t>
            </a:r>
            <a:r>
              <a:rPr lang="ru-RU" dirty="0" smtClean="0">
                <a:solidFill>
                  <a:schemeClr val="accent5">
                    <a:lumMod val="75000"/>
                  </a:schemeClr>
                </a:solidFill>
              </a:rPr>
              <a:t>- скорость </a:t>
            </a:r>
            <a:r>
              <a:rPr lang="ru-RU" dirty="0" smtClean="0">
                <a:solidFill>
                  <a:schemeClr val="accent5">
                    <a:lumMod val="75000"/>
                  </a:schemeClr>
                </a:solidFill>
              </a:rPr>
              <a:t>удаления.</a:t>
            </a:r>
          </a:p>
          <a:p>
            <a:r>
              <a:rPr lang="ru-RU" dirty="0" smtClean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ru-RU" dirty="0" smtClean="0">
                <a:solidFill>
                  <a:schemeClr val="accent5">
                    <a:lumMod val="75000"/>
                  </a:schemeClr>
                </a:solidFill>
              </a:rPr>
              <a:t>2</a:t>
            </a:r>
            <a:r>
              <a:rPr lang="ru-RU" dirty="0" smtClean="0">
                <a:solidFill>
                  <a:schemeClr val="accent5">
                    <a:lumMod val="75000"/>
                  </a:schemeClr>
                </a:solidFill>
              </a:rPr>
              <a:t>) 27:9=3 (ч) </a:t>
            </a:r>
            <a:endParaRPr lang="ru-RU" dirty="0">
              <a:solidFill>
                <a:schemeClr val="accent5">
                  <a:lumMod val="75000"/>
                </a:schemeClr>
              </a:solidFill>
            </a:endParaRPr>
          </a:p>
          <a:p>
            <a:endParaRPr lang="ru-RU" dirty="0">
              <a:solidFill>
                <a:schemeClr val="accent5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38250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88" t="20642" r="3113" b="17513"/>
          <a:stretch/>
        </p:blipFill>
        <p:spPr>
          <a:xfrm>
            <a:off x="978794" y="373489"/>
            <a:ext cx="7840366" cy="3812146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510862" y="4586699"/>
            <a:ext cx="6096000" cy="193899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2000" dirty="0">
                <a:solidFill>
                  <a:schemeClr val="accent5">
                    <a:lumMod val="75000"/>
                  </a:schemeClr>
                </a:solidFill>
              </a:rPr>
              <a:t>I</a:t>
            </a:r>
            <a:r>
              <a:rPr lang="ru-RU" sz="2000" dirty="0">
                <a:solidFill>
                  <a:schemeClr val="accent5">
                    <a:lumMod val="75000"/>
                  </a:schemeClr>
                </a:solidFill>
              </a:rPr>
              <a:t>. 1) 5*3=15 (км.) – расстояние 1 пешехода.</a:t>
            </a:r>
          </a:p>
          <a:p>
            <a:r>
              <a:rPr lang="ru-RU" sz="2000" dirty="0">
                <a:solidFill>
                  <a:schemeClr val="accent5">
                    <a:lumMod val="75000"/>
                  </a:schemeClr>
                </a:solidFill>
              </a:rPr>
              <a:t>   2) </a:t>
            </a:r>
            <a:r>
              <a:rPr lang="ru-RU" sz="2000" dirty="0" smtClean="0">
                <a:solidFill>
                  <a:schemeClr val="accent5">
                    <a:lumMod val="75000"/>
                  </a:schemeClr>
                </a:solidFill>
              </a:rPr>
              <a:t>27-15=12 </a:t>
            </a:r>
            <a:r>
              <a:rPr lang="ru-RU" sz="2000" dirty="0">
                <a:solidFill>
                  <a:schemeClr val="accent5">
                    <a:lumMod val="75000"/>
                  </a:schemeClr>
                </a:solidFill>
              </a:rPr>
              <a:t>(км.) – расстояние 2 пешехода.</a:t>
            </a:r>
          </a:p>
          <a:p>
            <a:r>
              <a:rPr lang="ru-RU" sz="2000" dirty="0">
                <a:solidFill>
                  <a:schemeClr val="accent5">
                    <a:lumMod val="75000"/>
                  </a:schemeClr>
                </a:solidFill>
              </a:rPr>
              <a:t>   3) </a:t>
            </a:r>
            <a:r>
              <a:rPr lang="ru-RU" sz="2000" dirty="0" smtClean="0">
                <a:solidFill>
                  <a:schemeClr val="accent5">
                    <a:lumMod val="75000"/>
                  </a:schemeClr>
                </a:solidFill>
              </a:rPr>
              <a:t>12:3= </a:t>
            </a:r>
            <a:r>
              <a:rPr lang="ru-RU" sz="2000" dirty="0" smtClean="0">
                <a:solidFill>
                  <a:schemeClr val="accent5">
                    <a:lumMod val="75000"/>
                  </a:schemeClr>
                </a:solidFill>
              </a:rPr>
              <a:t>4 (км</a:t>
            </a:r>
            <a:r>
              <a:rPr lang="ru-RU" sz="2000" dirty="0" smtClean="0">
                <a:solidFill>
                  <a:schemeClr val="accent5">
                    <a:lumMod val="75000"/>
                  </a:schemeClr>
                </a:solidFill>
              </a:rPr>
              <a:t>/ч</a:t>
            </a:r>
            <a:r>
              <a:rPr lang="ru-RU" sz="2000" dirty="0" smtClean="0">
                <a:solidFill>
                  <a:schemeClr val="accent5">
                    <a:lumMod val="75000"/>
                  </a:schemeClr>
                </a:solidFill>
              </a:rPr>
              <a:t>) </a:t>
            </a:r>
            <a:r>
              <a:rPr lang="ru-RU" sz="2000" dirty="0" smtClean="0">
                <a:solidFill>
                  <a:schemeClr val="accent5">
                    <a:lumMod val="75000"/>
                  </a:schemeClr>
                </a:solidFill>
              </a:rPr>
              <a:t>– </a:t>
            </a:r>
            <a:r>
              <a:rPr lang="ru-RU" sz="2000" dirty="0" smtClean="0">
                <a:solidFill>
                  <a:schemeClr val="accent5">
                    <a:lumMod val="75000"/>
                  </a:schemeClr>
                </a:solidFill>
              </a:rPr>
              <a:t>скорость 2 пешехода.</a:t>
            </a:r>
          </a:p>
          <a:p>
            <a:endParaRPr lang="ru-RU" sz="2000" dirty="0">
              <a:solidFill>
                <a:schemeClr val="accent5">
                  <a:lumMod val="75000"/>
                </a:schemeClr>
              </a:solidFill>
            </a:endParaRPr>
          </a:p>
          <a:p>
            <a:r>
              <a:rPr lang="en-US" sz="2000" dirty="0">
                <a:solidFill>
                  <a:schemeClr val="accent5">
                    <a:lumMod val="75000"/>
                  </a:schemeClr>
                </a:solidFill>
              </a:rPr>
              <a:t>II</a:t>
            </a:r>
            <a:r>
              <a:rPr lang="ru-RU" sz="2000" dirty="0">
                <a:solidFill>
                  <a:schemeClr val="accent5">
                    <a:lumMod val="75000"/>
                  </a:schemeClr>
                </a:solidFill>
              </a:rPr>
              <a:t>. 1</a:t>
            </a:r>
            <a:r>
              <a:rPr lang="ru-RU" sz="2000" dirty="0" smtClean="0">
                <a:solidFill>
                  <a:schemeClr val="accent5">
                    <a:lumMod val="75000"/>
                  </a:schemeClr>
                </a:solidFill>
              </a:rPr>
              <a:t>) 27:3=9 </a:t>
            </a:r>
            <a:r>
              <a:rPr lang="ru-RU" sz="2000" dirty="0">
                <a:solidFill>
                  <a:schemeClr val="accent5">
                    <a:lumMod val="75000"/>
                  </a:schemeClr>
                </a:solidFill>
              </a:rPr>
              <a:t>(км</a:t>
            </a:r>
            <a:r>
              <a:rPr lang="en-US" sz="2000" dirty="0">
                <a:solidFill>
                  <a:schemeClr val="accent5">
                    <a:lumMod val="75000"/>
                  </a:schemeClr>
                </a:solidFill>
              </a:rPr>
              <a:t>/</a:t>
            </a:r>
            <a:r>
              <a:rPr lang="ru-RU" sz="2000" dirty="0">
                <a:solidFill>
                  <a:schemeClr val="accent5">
                    <a:lumMod val="75000"/>
                  </a:schemeClr>
                </a:solidFill>
              </a:rPr>
              <a:t>ч) скорость удаления.</a:t>
            </a:r>
          </a:p>
          <a:p>
            <a:r>
              <a:rPr lang="ru-RU" sz="2000" dirty="0">
                <a:solidFill>
                  <a:schemeClr val="accent5">
                    <a:lumMod val="75000"/>
                  </a:schemeClr>
                </a:solidFill>
              </a:rPr>
              <a:t>    2) </a:t>
            </a:r>
            <a:r>
              <a:rPr lang="ru-RU" sz="2000" dirty="0" smtClean="0">
                <a:solidFill>
                  <a:schemeClr val="accent5">
                    <a:lumMod val="75000"/>
                  </a:schemeClr>
                </a:solidFill>
              </a:rPr>
              <a:t>9-5=4 </a:t>
            </a:r>
            <a:r>
              <a:rPr lang="ru-RU" sz="2000" dirty="0">
                <a:solidFill>
                  <a:schemeClr val="accent5">
                    <a:lumMod val="75000"/>
                  </a:schemeClr>
                </a:solidFill>
              </a:rPr>
              <a:t>(ч) </a:t>
            </a:r>
            <a:r>
              <a:rPr lang="ru-RU" sz="2000" dirty="0" smtClean="0">
                <a:solidFill>
                  <a:schemeClr val="accent5">
                    <a:lumMod val="75000"/>
                  </a:schemeClr>
                </a:solidFill>
              </a:rPr>
              <a:t>- </a:t>
            </a:r>
            <a:r>
              <a:rPr lang="ru-RU" sz="2000" dirty="0">
                <a:solidFill>
                  <a:schemeClr val="accent5">
                    <a:lumMod val="75000"/>
                  </a:schemeClr>
                </a:solidFill>
              </a:rPr>
              <a:t>скорость второго </a:t>
            </a:r>
            <a:r>
              <a:rPr lang="ru-RU" sz="2000" dirty="0" smtClean="0">
                <a:solidFill>
                  <a:schemeClr val="accent5">
                    <a:lumMod val="75000"/>
                  </a:schemeClr>
                </a:solidFill>
              </a:rPr>
              <a:t>пешехода.</a:t>
            </a:r>
            <a:endParaRPr lang="ru-RU" sz="2000" dirty="0">
              <a:solidFill>
                <a:schemeClr val="accent5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52332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46108" y="439358"/>
            <a:ext cx="1165538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Задача на движение в одном направлении  </a:t>
            </a:r>
            <a:r>
              <a:rPr lang="ru-RU" sz="2400" i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«скорость обгона». </a:t>
            </a:r>
            <a:r>
              <a:rPr lang="ru-RU" sz="2400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 равна разности скоростей.</a:t>
            </a:r>
          </a:p>
          <a:p>
            <a:endParaRPr lang="ru-RU" sz="2400" dirty="0">
              <a:solidFill>
                <a:schemeClr val="accent5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Эти задачи с понятием «скорость обгона» разности скоростей. Использовать драматизацию. При введении таких задач можно использовать </a:t>
            </a:r>
            <a:r>
              <a:rPr lang="ru-RU" sz="2400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такое задание:</a:t>
            </a:r>
            <a:endParaRPr lang="ru-RU" sz="2400" dirty="0">
              <a:solidFill>
                <a:schemeClr val="accent5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 flipV="1">
            <a:off x="768081" y="4348730"/>
            <a:ext cx="10496282" cy="38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>
            <a:off x="11238963" y="3842877"/>
            <a:ext cx="0" cy="54449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Блок-схема: перфолента 6"/>
          <p:cNvSpPr/>
          <p:nvPr/>
        </p:nvSpPr>
        <p:spPr>
          <a:xfrm>
            <a:off x="10942748" y="3863752"/>
            <a:ext cx="296215" cy="231820"/>
          </a:xfrm>
          <a:prstGeom prst="flowChartPunchedTape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" name="Рисунок 7" descr="Анимашки Люди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283236" y="3271235"/>
            <a:ext cx="9981125" cy="1109243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Рисунок 8" descr="Анимашки Люди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68080" y="3284811"/>
            <a:ext cx="10445484" cy="1116132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1" name="Прямая соединительная линия 10"/>
          <p:cNvCxnSpPr/>
          <p:nvPr/>
        </p:nvCxnSpPr>
        <p:spPr>
          <a:xfrm>
            <a:off x="768081" y="3886593"/>
            <a:ext cx="1" cy="48145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42211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67425" y="118914"/>
            <a:ext cx="1173265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schemeClr val="accent5">
                    <a:lumMod val="75000"/>
                  </a:schemeClr>
                </a:solidFill>
              </a:rPr>
              <a:t>В </a:t>
            </a:r>
            <a:r>
              <a:rPr lang="ru-RU" sz="2000" dirty="0" smtClean="0">
                <a:solidFill>
                  <a:schemeClr val="accent5">
                    <a:lumMod val="75000"/>
                  </a:schemeClr>
                </a:solidFill>
              </a:rPr>
              <a:t>учебнике Моро не рассматривают третий вид задач на </a:t>
            </a:r>
            <a:r>
              <a:rPr lang="ru-RU" sz="2000" dirty="0" smtClean="0">
                <a:solidFill>
                  <a:schemeClr val="accent5">
                    <a:lumMod val="75000"/>
                  </a:schemeClr>
                </a:solidFill>
              </a:rPr>
              <a:t>движение</a:t>
            </a:r>
            <a:r>
              <a:rPr lang="ru-RU" sz="2000" dirty="0" smtClean="0">
                <a:solidFill>
                  <a:schemeClr val="accent5">
                    <a:lumMod val="75000"/>
                  </a:schemeClr>
                </a:solidFill>
              </a:rPr>
              <a:t>, но он есть у М4И стр. 132 – это задачи на движение в одном направлении. № 438, № 439, № 440.</a:t>
            </a:r>
          </a:p>
          <a:p>
            <a:endParaRPr lang="ru-RU" sz="2000" dirty="0">
              <a:solidFill>
                <a:schemeClr val="accent5">
                  <a:lumMod val="75000"/>
                </a:schemeClr>
              </a:solidFill>
            </a:endParaRPr>
          </a:p>
          <a:p>
            <a:r>
              <a:rPr lang="ru-RU" sz="2000" dirty="0" smtClean="0">
                <a:solidFill>
                  <a:schemeClr val="accent5">
                    <a:lumMod val="75000"/>
                  </a:schemeClr>
                </a:solidFill>
              </a:rPr>
              <a:t>Эти задачи с понятием «скорость обгона» разности скоростей. Использовать драматизацию. При введении таких задач можно использовать такие задания:</a:t>
            </a:r>
          </a:p>
          <a:p>
            <a:endParaRPr lang="ru-RU" sz="2000" dirty="0">
              <a:solidFill>
                <a:schemeClr val="accent5">
                  <a:lumMod val="75000"/>
                </a:schemeClr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748" b="22911"/>
          <a:stretch/>
        </p:blipFill>
        <p:spPr>
          <a:xfrm>
            <a:off x="297287" y="2031325"/>
            <a:ext cx="6858000" cy="300077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482"/>
          <a:stretch/>
        </p:blipFill>
        <p:spPr>
          <a:xfrm>
            <a:off x="297287" y="5190187"/>
            <a:ext cx="6858000" cy="110677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235871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185" t="11728" r="6852" b="5061"/>
          <a:stretch/>
        </p:blipFill>
        <p:spPr>
          <a:xfrm>
            <a:off x="485998" y="518839"/>
            <a:ext cx="7454900" cy="596746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7278752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30558" y="0"/>
            <a:ext cx="11861442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 smtClean="0"/>
          </a:p>
          <a:p>
            <a:r>
              <a:rPr lang="ru-RU" sz="2000" b="1" dirty="0" smtClean="0">
                <a:solidFill>
                  <a:schemeClr val="accent5">
                    <a:lumMod val="75000"/>
                  </a:schemeClr>
                </a:solidFill>
              </a:rPr>
              <a:t>Задачи с тройкой </a:t>
            </a:r>
            <a:r>
              <a:rPr lang="ru-RU" sz="2000" b="1" dirty="0">
                <a:solidFill>
                  <a:schemeClr val="accent5">
                    <a:lumMod val="75000"/>
                  </a:schemeClr>
                </a:solidFill>
              </a:rPr>
              <a:t>величин:</a:t>
            </a:r>
            <a:r>
              <a:rPr lang="ru-RU" sz="2000" dirty="0">
                <a:solidFill>
                  <a:schemeClr val="accent5">
                    <a:lumMod val="75000"/>
                  </a:schemeClr>
                </a:solidFill>
              </a:rPr>
              <a:t> скорость – время – расстояние, называют </a:t>
            </a:r>
            <a:r>
              <a:rPr lang="ru-RU" sz="2000" dirty="0" smtClean="0">
                <a:solidFill>
                  <a:schemeClr val="accent5">
                    <a:lumMod val="75000"/>
                  </a:schemeClr>
                </a:solidFill>
              </a:rPr>
              <a:t>задачами </a:t>
            </a:r>
            <a:r>
              <a:rPr lang="ru-RU" sz="2000" dirty="0">
                <a:solidFill>
                  <a:schemeClr val="accent5">
                    <a:lumMod val="75000"/>
                  </a:schemeClr>
                </a:solidFill>
              </a:rPr>
              <a:t>на движение. </a:t>
            </a:r>
          </a:p>
          <a:p>
            <a:r>
              <a:rPr lang="ru-RU" sz="2000" dirty="0">
                <a:solidFill>
                  <a:schemeClr val="accent5">
                    <a:lumMod val="75000"/>
                  </a:schemeClr>
                </a:solidFill>
              </a:rPr>
              <a:t>  Они </a:t>
            </a:r>
            <a:r>
              <a:rPr lang="ru-RU" sz="2000" dirty="0" smtClean="0">
                <a:solidFill>
                  <a:schemeClr val="accent5">
                    <a:lumMod val="75000"/>
                  </a:schemeClr>
                </a:solidFill>
              </a:rPr>
              <a:t>бывают </a:t>
            </a:r>
            <a:r>
              <a:rPr lang="ru-RU" sz="2000" dirty="0">
                <a:solidFill>
                  <a:schemeClr val="accent5">
                    <a:lumMod val="75000"/>
                  </a:schemeClr>
                </a:solidFill>
              </a:rPr>
              <a:t>простыми и составными.  </a:t>
            </a:r>
          </a:p>
          <a:p>
            <a:endParaRPr lang="ru-RU" sz="2000" dirty="0">
              <a:solidFill>
                <a:schemeClr val="accent5">
                  <a:lumMod val="75000"/>
                </a:schemeClr>
              </a:solidFill>
            </a:endParaRPr>
          </a:p>
          <a:p>
            <a:r>
              <a:rPr lang="ru-RU" sz="2000" dirty="0">
                <a:solidFill>
                  <a:schemeClr val="accent5">
                    <a:lumMod val="75000"/>
                  </a:schemeClr>
                </a:solidFill>
              </a:rPr>
              <a:t>С этой тройкой величин </a:t>
            </a:r>
            <a:r>
              <a:rPr lang="ru-RU" sz="2000" dirty="0" smtClean="0">
                <a:solidFill>
                  <a:schemeClr val="accent5">
                    <a:lumMod val="75000"/>
                  </a:schemeClr>
                </a:solidFill>
              </a:rPr>
              <a:t>знакомят, как правило, по </a:t>
            </a:r>
            <a:r>
              <a:rPr lang="ru-RU" sz="2000" dirty="0">
                <a:solidFill>
                  <a:schemeClr val="accent5">
                    <a:lumMod val="75000"/>
                  </a:schemeClr>
                </a:solidFill>
              </a:rPr>
              <a:t>всем программам в </a:t>
            </a:r>
            <a:r>
              <a:rPr lang="ru-RU" sz="2000" u="sng" dirty="0">
                <a:solidFill>
                  <a:schemeClr val="accent5">
                    <a:lumMod val="75000"/>
                  </a:schemeClr>
                </a:solidFill>
              </a:rPr>
              <a:t>4 классе</a:t>
            </a:r>
            <a:r>
              <a:rPr lang="ru-RU" sz="2000" u="sng" dirty="0" smtClean="0">
                <a:solidFill>
                  <a:schemeClr val="accent5">
                    <a:lumMod val="75000"/>
                  </a:schemeClr>
                </a:solidFill>
              </a:rPr>
              <a:t>.</a:t>
            </a:r>
          </a:p>
          <a:p>
            <a:r>
              <a:rPr lang="ru-RU" sz="2000" dirty="0" smtClean="0">
                <a:solidFill>
                  <a:schemeClr val="accent5">
                    <a:lumMod val="75000"/>
                  </a:schemeClr>
                </a:solidFill>
              </a:rPr>
              <a:t>М4Мч1 стр. 93</a:t>
            </a:r>
            <a:endParaRPr lang="ru-RU" sz="2000" dirty="0">
              <a:solidFill>
                <a:schemeClr val="accent5">
                  <a:lumMod val="75000"/>
                </a:schemeClr>
              </a:solidFill>
            </a:endParaRPr>
          </a:p>
          <a:p>
            <a:endParaRPr lang="ru-RU" sz="2000" dirty="0"/>
          </a:p>
          <a:p>
            <a:endParaRPr lang="ru-RU" sz="2000" dirty="0"/>
          </a:p>
          <a:p>
            <a:endParaRPr lang="ru-RU" u="sng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00" t="6619" r="7809" b="25775"/>
          <a:stretch/>
        </p:blipFill>
        <p:spPr>
          <a:xfrm>
            <a:off x="511567" y="2308511"/>
            <a:ext cx="6967470" cy="4324636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9653738" y="4224104"/>
            <a:ext cx="2068570" cy="1885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161841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779" t="3903" r="51174"/>
          <a:stretch/>
        </p:blipFill>
        <p:spPr>
          <a:xfrm rot="5400000">
            <a:off x="1561685" y="468881"/>
            <a:ext cx="3467100" cy="6236528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58" r="8519" b="3581"/>
          <a:stretch/>
        </p:blipFill>
        <p:spPr>
          <a:xfrm rot="5400000">
            <a:off x="6044589" y="850296"/>
            <a:ext cx="6567121" cy="5118100"/>
          </a:xfrm>
          <a:prstGeom prst="rect">
            <a:avLst/>
          </a:prstGeom>
        </p:spPr>
      </p:pic>
      <p:pic>
        <p:nvPicPr>
          <p:cNvPr id="5" name="Рисунок 3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300" y="5804694"/>
            <a:ext cx="869950" cy="642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Рисунок 6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597" b="8189"/>
          <a:stretch>
            <a:fillRect/>
          </a:stretch>
        </p:blipFill>
        <p:spPr bwMode="auto">
          <a:xfrm>
            <a:off x="1358900" y="5947569"/>
            <a:ext cx="785813" cy="500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Рисунок 5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07079" y="5947569"/>
            <a:ext cx="976313" cy="542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Рисунок 4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690" r="16861" b="1990"/>
          <a:stretch>
            <a:fillRect/>
          </a:stretch>
        </p:blipFill>
        <p:spPr bwMode="auto">
          <a:xfrm>
            <a:off x="4329491" y="5804694"/>
            <a:ext cx="5334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48675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23800" y="966587"/>
            <a:ext cx="1001117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chemeClr val="accent5">
                    <a:lumMod val="75000"/>
                  </a:schemeClr>
                </a:solidFill>
              </a:rPr>
              <a:t>До конца </a:t>
            </a:r>
            <a:r>
              <a:rPr lang="ru-RU" sz="2400" dirty="0" smtClean="0">
                <a:solidFill>
                  <a:schemeClr val="accent5">
                    <a:lumMod val="75000"/>
                  </a:schemeClr>
                </a:solidFill>
              </a:rPr>
              <a:t>4 </a:t>
            </a:r>
            <a:r>
              <a:rPr lang="ru-RU" sz="2400" dirty="0">
                <a:solidFill>
                  <a:schemeClr val="accent5">
                    <a:lumMod val="75000"/>
                  </a:schemeClr>
                </a:solidFill>
              </a:rPr>
              <a:t>класса продолжают решать составные задачи разных </a:t>
            </a:r>
            <a:r>
              <a:rPr lang="ru-RU" sz="2400" dirty="0" smtClean="0">
                <a:solidFill>
                  <a:schemeClr val="accent5">
                    <a:lumMod val="75000"/>
                  </a:schemeClr>
                </a:solidFill>
              </a:rPr>
              <a:t>видов.</a:t>
            </a:r>
            <a:endParaRPr lang="ru-RU" sz="2400" dirty="0">
              <a:solidFill>
                <a:schemeClr val="accent5">
                  <a:lumMod val="75000"/>
                </a:schemeClr>
              </a:solidFill>
            </a:endParaRPr>
          </a:p>
        </p:txBody>
      </p:sp>
      <p:pic>
        <p:nvPicPr>
          <p:cNvPr id="3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336" y="2679700"/>
            <a:ext cx="3999270" cy="3937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Marker trans="4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8105029" y="2679700"/>
            <a:ext cx="3827142" cy="3937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5448841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40898" y="200508"/>
            <a:ext cx="10972800" cy="44319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chemeClr val="accent5">
                    <a:lumMod val="75000"/>
                  </a:schemeClr>
                </a:solidFill>
              </a:rPr>
              <a:t>На первом уроке по данной теме вводят эту тройку величин. Дети уже знакомы с величинами: расстояние, то есть </a:t>
            </a:r>
            <a:r>
              <a:rPr lang="ru-RU" sz="2400" dirty="0" smtClean="0">
                <a:solidFill>
                  <a:schemeClr val="accent5">
                    <a:lumMod val="75000"/>
                  </a:schemeClr>
                </a:solidFill>
              </a:rPr>
              <a:t>длина, </a:t>
            </a:r>
            <a:r>
              <a:rPr lang="ru-RU" sz="2400" dirty="0">
                <a:solidFill>
                  <a:schemeClr val="accent5">
                    <a:lumMod val="75000"/>
                  </a:schemeClr>
                </a:solidFill>
              </a:rPr>
              <a:t>и </a:t>
            </a:r>
            <a:r>
              <a:rPr lang="ru-RU" sz="2400" dirty="0" smtClean="0">
                <a:solidFill>
                  <a:schemeClr val="accent5">
                    <a:lumMod val="75000"/>
                  </a:schemeClr>
                </a:solidFill>
              </a:rPr>
              <a:t>время. </a:t>
            </a:r>
          </a:p>
          <a:p>
            <a:r>
              <a:rPr lang="ru-RU" sz="2400" dirty="0" smtClean="0">
                <a:solidFill>
                  <a:schemeClr val="accent5">
                    <a:lumMod val="75000"/>
                  </a:schemeClr>
                </a:solidFill>
              </a:rPr>
              <a:t> Повторяют </a:t>
            </a:r>
            <a:r>
              <a:rPr lang="ru-RU" sz="2400" dirty="0">
                <a:solidFill>
                  <a:schemeClr val="accent5">
                    <a:lumMod val="75000"/>
                  </a:schemeClr>
                </a:solidFill>
              </a:rPr>
              <a:t>единицы измерения </a:t>
            </a:r>
            <a:r>
              <a:rPr lang="ru-RU" sz="2400" dirty="0" smtClean="0">
                <a:solidFill>
                  <a:schemeClr val="accent5">
                    <a:lumMod val="75000"/>
                  </a:schemeClr>
                </a:solidFill>
              </a:rPr>
              <a:t>длины </a:t>
            </a:r>
            <a:r>
              <a:rPr lang="ru-RU" sz="2400" dirty="0">
                <a:solidFill>
                  <a:schemeClr val="accent5">
                    <a:lumMod val="75000"/>
                  </a:schemeClr>
                </a:solidFill>
              </a:rPr>
              <a:t>и </a:t>
            </a:r>
            <a:r>
              <a:rPr lang="ru-RU" sz="2400" dirty="0" smtClean="0">
                <a:solidFill>
                  <a:schemeClr val="accent5">
                    <a:lumMod val="75000"/>
                  </a:schemeClr>
                </a:solidFill>
              </a:rPr>
              <a:t>времени.</a:t>
            </a:r>
            <a:endParaRPr lang="ru-RU" sz="2400" dirty="0">
              <a:solidFill>
                <a:schemeClr val="accent5">
                  <a:lumMod val="75000"/>
                </a:schemeClr>
              </a:solidFill>
            </a:endParaRPr>
          </a:p>
          <a:p>
            <a:r>
              <a:rPr lang="ru-RU" sz="2400" dirty="0">
                <a:solidFill>
                  <a:schemeClr val="accent5">
                    <a:lumMod val="75000"/>
                  </a:schemeClr>
                </a:solidFill>
              </a:rPr>
              <a:t>Новой величиной является скорость движения. </a:t>
            </a:r>
          </a:p>
          <a:p>
            <a:r>
              <a:rPr lang="ru-RU" sz="2400" u="sng" dirty="0">
                <a:solidFill>
                  <a:schemeClr val="accent5">
                    <a:lumMod val="75000"/>
                  </a:schemeClr>
                </a:solidFill>
              </a:rPr>
              <a:t>Скоростью</a:t>
            </a:r>
            <a:r>
              <a:rPr lang="ru-RU" sz="2400" dirty="0">
                <a:solidFill>
                  <a:schemeClr val="accent5">
                    <a:lumMod val="75000"/>
                  </a:schemeClr>
                </a:solidFill>
              </a:rPr>
              <a:t> называют </a:t>
            </a:r>
            <a:r>
              <a:rPr lang="ru-RU" sz="2400" dirty="0" smtClean="0">
                <a:solidFill>
                  <a:schemeClr val="accent5">
                    <a:lumMod val="75000"/>
                  </a:schemeClr>
                </a:solidFill>
              </a:rPr>
              <a:t>расстояние, </a:t>
            </a:r>
            <a:r>
              <a:rPr lang="ru-RU" sz="2400" dirty="0">
                <a:solidFill>
                  <a:schemeClr val="accent5">
                    <a:lumMod val="75000"/>
                  </a:schemeClr>
                </a:solidFill>
              </a:rPr>
              <a:t>пройденное за </a:t>
            </a:r>
            <a:r>
              <a:rPr lang="ru-RU" sz="2400" dirty="0" smtClean="0">
                <a:solidFill>
                  <a:schemeClr val="accent5">
                    <a:lumMod val="75000"/>
                  </a:schemeClr>
                </a:solidFill>
              </a:rPr>
              <a:t>единицу времени.</a:t>
            </a:r>
            <a:endParaRPr lang="ru-RU" sz="2400" dirty="0">
              <a:solidFill>
                <a:schemeClr val="accent5">
                  <a:lumMod val="75000"/>
                </a:schemeClr>
              </a:solidFill>
            </a:endParaRPr>
          </a:p>
          <a:p>
            <a:endParaRPr lang="ru-RU" sz="2400" dirty="0">
              <a:solidFill>
                <a:schemeClr val="accent5">
                  <a:lumMod val="75000"/>
                </a:schemeClr>
              </a:solidFill>
            </a:endParaRPr>
          </a:p>
          <a:p>
            <a:r>
              <a:rPr lang="ru-RU" sz="2400" dirty="0">
                <a:solidFill>
                  <a:schemeClr val="accent5">
                    <a:lumMod val="75000"/>
                  </a:schemeClr>
                </a:solidFill>
              </a:rPr>
              <a:t>Чтобы ввести это </a:t>
            </a:r>
            <a:r>
              <a:rPr lang="ru-RU" sz="2400" dirty="0" smtClean="0">
                <a:solidFill>
                  <a:schemeClr val="accent5">
                    <a:lumMod val="75000"/>
                  </a:schemeClr>
                </a:solidFill>
              </a:rPr>
              <a:t>понятие, </a:t>
            </a:r>
            <a:r>
              <a:rPr lang="ru-RU" sz="2400" dirty="0">
                <a:solidFill>
                  <a:schemeClr val="accent5">
                    <a:lumMod val="75000"/>
                  </a:schemeClr>
                </a:solidFill>
              </a:rPr>
              <a:t>рекомендуют провести практическую </a:t>
            </a:r>
            <a:r>
              <a:rPr lang="ru-RU" sz="2400" dirty="0" smtClean="0">
                <a:solidFill>
                  <a:schemeClr val="accent5">
                    <a:lumMod val="75000"/>
                  </a:schemeClr>
                </a:solidFill>
              </a:rPr>
              <a:t>работу.  В спортивном зале  </a:t>
            </a:r>
            <a:r>
              <a:rPr lang="ru-RU" sz="2400" dirty="0">
                <a:solidFill>
                  <a:schemeClr val="accent5">
                    <a:lumMod val="75000"/>
                  </a:schemeClr>
                </a:solidFill>
              </a:rPr>
              <a:t>предлагаем </a:t>
            </a:r>
            <a:r>
              <a:rPr lang="ru-RU" sz="2400" dirty="0" smtClean="0">
                <a:solidFill>
                  <a:schemeClr val="accent5">
                    <a:lumMod val="75000"/>
                  </a:schemeClr>
                </a:solidFill>
              </a:rPr>
              <a:t>  ученикам пробежать 100м,  время определяем </a:t>
            </a:r>
            <a:r>
              <a:rPr lang="ru-RU" sz="2400" dirty="0">
                <a:solidFill>
                  <a:schemeClr val="accent5">
                    <a:lumMod val="75000"/>
                  </a:schemeClr>
                </a:solidFill>
              </a:rPr>
              <a:t>по секундомеру. </a:t>
            </a:r>
            <a:r>
              <a:rPr lang="ru-RU" sz="2400" dirty="0" smtClean="0">
                <a:solidFill>
                  <a:schemeClr val="accent5">
                    <a:lumMod val="75000"/>
                  </a:schemeClr>
                </a:solidFill>
              </a:rPr>
              <a:t>Рекомендуем </a:t>
            </a:r>
            <a:r>
              <a:rPr lang="ru-RU" sz="2400" dirty="0">
                <a:solidFill>
                  <a:schemeClr val="accent5">
                    <a:lumMod val="75000"/>
                  </a:schemeClr>
                </a:solidFill>
              </a:rPr>
              <a:t>взять детям с собой блокноты для вычисления и </a:t>
            </a:r>
            <a:r>
              <a:rPr lang="ru-RU" sz="2400" dirty="0" smtClean="0">
                <a:solidFill>
                  <a:schemeClr val="accent5">
                    <a:lumMod val="75000"/>
                  </a:schemeClr>
                </a:solidFill>
              </a:rPr>
              <a:t>предлагаем </a:t>
            </a:r>
            <a:r>
              <a:rPr lang="ru-RU" sz="2400" dirty="0">
                <a:solidFill>
                  <a:schemeClr val="accent5">
                    <a:lumMod val="75000"/>
                  </a:schemeClr>
                </a:solidFill>
              </a:rPr>
              <a:t>вычислить: какое расстояние пройдено за </a:t>
            </a:r>
            <a:r>
              <a:rPr lang="ru-RU" sz="2400" dirty="0" smtClean="0">
                <a:solidFill>
                  <a:schemeClr val="accent5">
                    <a:lumMod val="75000"/>
                  </a:schemeClr>
                </a:solidFill>
              </a:rPr>
              <a:t>единицу </a:t>
            </a:r>
            <a:r>
              <a:rPr lang="ru-RU" sz="2400" dirty="0">
                <a:solidFill>
                  <a:schemeClr val="accent5">
                    <a:lumMod val="75000"/>
                  </a:schemeClr>
                </a:solidFill>
              </a:rPr>
              <a:t>времени </a:t>
            </a:r>
            <a:r>
              <a:rPr lang="ru-RU" sz="2400" dirty="0" smtClean="0">
                <a:solidFill>
                  <a:schemeClr val="accent5">
                    <a:lumMod val="75000"/>
                  </a:schemeClr>
                </a:solidFill>
              </a:rPr>
              <a:t>(м</a:t>
            </a:r>
            <a:r>
              <a:rPr lang="en-US" sz="2400" dirty="0" smtClean="0">
                <a:solidFill>
                  <a:schemeClr val="accent5">
                    <a:lumMod val="75000"/>
                  </a:schemeClr>
                </a:solidFill>
              </a:rPr>
              <a:t>/</a:t>
            </a:r>
            <a:r>
              <a:rPr lang="ru-RU" sz="2400" dirty="0" smtClean="0">
                <a:solidFill>
                  <a:schemeClr val="accent5">
                    <a:lumMod val="75000"/>
                  </a:schemeClr>
                </a:solidFill>
              </a:rPr>
              <a:t>с). </a:t>
            </a:r>
          </a:p>
          <a:p>
            <a:r>
              <a:rPr lang="ru-RU" sz="2400" dirty="0" smtClean="0">
                <a:solidFill>
                  <a:schemeClr val="accent5">
                    <a:lumMod val="75000"/>
                  </a:schemeClr>
                </a:solidFill>
              </a:rPr>
              <a:t>Сообщаем</a:t>
            </a:r>
            <a:r>
              <a:rPr lang="ru-RU" sz="2400" dirty="0">
                <a:solidFill>
                  <a:schemeClr val="accent5">
                    <a:lumMod val="75000"/>
                  </a:schemeClr>
                </a:solidFill>
              </a:rPr>
              <a:t>, что </a:t>
            </a:r>
            <a:r>
              <a:rPr lang="ru-RU" sz="2400" dirty="0" smtClean="0">
                <a:solidFill>
                  <a:schemeClr val="accent5">
                    <a:lumMod val="75000"/>
                  </a:schemeClr>
                </a:solidFill>
              </a:rPr>
              <a:t> расстояние, </a:t>
            </a:r>
            <a:r>
              <a:rPr lang="ru-RU" sz="2400" dirty="0">
                <a:solidFill>
                  <a:schemeClr val="accent5">
                    <a:lumMod val="75000"/>
                  </a:schemeClr>
                </a:solidFill>
              </a:rPr>
              <a:t>пройденное за </a:t>
            </a:r>
            <a:r>
              <a:rPr lang="ru-RU" sz="2400" dirty="0" smtClean="0">
                <a:solidFill>
                  <a:schemeClr val="accent5">
                    <a:lumMod val="75000"/>
                  </a:schemeClr>
                </a:solidFill>
              </a:rPr>
              <a:t>секунду, называют</a:t>
            </a:r>
            <a:r>
              <a:rPr lang="ru-RU" sz="2400" dirty="0">
                <a:solidFill>
                  <a:schemeClr val="accent5">
                    <a:lumMod val="75000"/>
                  </a:schemeClr>
                </a:solidFill>
              </a:rPr>
              <a:t>: </a:t>
            </a:r>
            <a:r>
              <a:rPr lang="ru-RU" sz="2400" u="sng" dirty="0">
                <a:solidFill>
                  <a:schemeClr val="accent5">
                    <a:lumMod val="75000"/>
                  </a:schemeClr>
                </a:solidFill>
              </a:rPr>
              <a:t>скоростью.</a:t>
            </a:r>
          </a:p>
          <a:p>
            <a:endParaRPr lang="ru-RU" u="sng" dirty="0">
              <a:solidFill>
                <a:schemeClr val="accent5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32500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758" t="11675" r="18111" b="8614"/>
          <a:stretch/>
        </p:blipFill>
        <p:spPr>
          <a:xfrm rot="5400000">
            <a:off x="3324945" y="-2063872"/>
            <a:ext cx="4470748" cy="10667134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914400" y="515155"/>
            <a:ext cx="102387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schemeClr val="accent5">
                    <a:lumMod val="75000"/>
                  </a:schemeClr>
                </a:solidFill>
              </a:rPr>
              <a:t>М4И стр.116</a:t>
            </a:r>
            <a:endParaRPr lang="ru-RU" sz="2000" dirty="0">
              <a:solidFill>
                <a:schemeClr val="accent5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3791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52" t="34938" r="2407" b="36667"/>
          <a:stretch/>
        </p:blipFill>
        <p:spPr>
          <a:xfrm>
            <a:off x="495298" y="127000"/>
            <a:ext cx="10010913" cy="23495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64" t="39135" r="1296" b="38396"/>
          <a:stretch/>
        </p:blipFill>
        <p:spPr>
          <a:xfrm>
            <a:off x="495298" y="2670225"/>
            <a:ext cx="10010913" cy="176207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11" t="46790" r="1482" b="27778"/>
          <a:stretch/>
        </p:blipFill>
        <p:spPr>
          <a:xfrm>
            <a:off x="495297" y="4756926"/>
            <a:ext cx="10010914" cy="17327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54616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1600" y="419241"/>
            <a:ext cx="12090400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chemeClr val="accent5">
                    <a:lumMod val="75000"/>
                  </a:schemeClr>
                </a:solidFill>
              </a:rPr>
              <a:t>Знакомят со взаимосвязями  между величинами: </a:t>
            </a:r>
            <a:r>
              <a:rPr lang="ru-RU" sz="2800" dirty="0" smtClean="0">
                <a:solidFill>
                  <a:schemeClr val="accent5">
                    <a:lumMod val="75000"/>
                  </a:schemeClr>
                </a:solidFill>
              </a:rPr>
              <a:t>скорость-время-расстояние.</a:t>
            </a:r>
          </a:p>
          <a:p>
            <a:endParaRPr lang="ru-RU" sz="2800" dirty="0" smtClean="0">
              <a:solidFill>
                <a:schemeClr val="accent5">
                  <a:lumMod val="75000"/>
                </a:schemeClr>
              </a:solidFill>
            </a:endParaRPr>
          </a:p>
          <a:p>
            <a:r>
              <a:rPr lang="ru-RU" sz="2800" dirty="0" smtClean="0">
                <a:solidFill>
                  <a:schemeClr val="accent5">
                    <a:lumMod val="75000"/>
                  </a:schemeClr>
                </a:solidFill>
              </a:rPr>
              <a:t>Учат решать тройки взаимообратных </a:t>
            </a:r>
            <a:r>
              <a:rPr lang="ru-RU" sz="2800" u="sng" dirty="0" smtClean="0">
                <a:solidFill>
                  <a:schemeClr val="accent5">
                    <a:lumMod val="75000"/>
                  </a:schemeClr>
                </a:solidFill>
              </a:rPr>
              <a:t>простых задач</a:t>
            </a:r>
            <a:r>
              <a:rPr lang="ru-RU" sz="2800" dirty="0" smtClean="0">
                <a:solidFill>
                  <a:schemeClr val="accent5">
                    <a:lumMod val="75000"/>
                  </a:schemeClr>
                </a:solidFill>
              </a:rPr>
              <a:t>.</a:t>
            </a:r>
          </a:p>
          <a:p>
            <a:r>
              <a:rPr lang="ru-RU" sz="2800" dirty="0" smtClean="0">
                <a:solidFill>
                  <a:schemeClr val="accent5">
                    <a:lumMod val="75000"/>
                  </a:schemeClr>
                </a:solidFill>
              </a:rPr>
              <a:t> Записывают эти задачи в таблицу.</a:t>
            </a:r>
            <a:endParaRPr lang="ru-RU" sz="2800" dirty="0">
              <a:solidFill>
                <a:schemeClr val="accent5">
                  <a:lumMod val="75000"/>
                </a:schemeClr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04" t="14197" r="2778" b="16420"/>
          <a:stretch/>
        </p:blipFill>
        <p:spPr>
          <a:xfrm>
            <a:off x="3965558" y="2888755"/>
            <a:ext cx="7008699" cy="3899890"/>
          </a:xfrm>
          <a:prstGeom prst="rect">
            <a:avLst/>
          </a:prstGeom>
        </p:spPr>
      </p:pic>
      <p:pic>
        <p:nvPicPr>
          <p:cNvPr id="7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838700"/>
            <a:ext cx="1858066" cy="1885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999019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54546" y="103031"/>
            <a:ext cx="11101589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200" b="1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Особое внимание уделяется единицам измерения скоростей,</a:t>
            </a:r>
            <a:r>
              <a:rPr lang="ru-RU" sz="2200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так как скорость – это расстояние , пройденное за единицу времени, то измеряют ее в км</a:t>
            </a:r>
            <a:r>
              <a:rPr lang="en-US" sz="2200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ru-RU" sz="2200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ч, м</a:t>
            </a:r>
            <a:r>
              <a:rPr lang="en-US" sz="2200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ru-RU" sz="2200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мин., км</a:t>
            </a:r>
            <a:r>
              <a:rPr lang="en-US" sz="2200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ru-RU" sz="2200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и т. д.</a:t>
            </a:r>
          </a:p>
          <a:p>
            <a:r>
              <a:rPr lang="ru-RU" sz="2200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Приведем примеры различных скоростей: М4Мч1, стр. 98</a:t>
            </a:r>
            <a:endParaRPr lang="ru-RU" sz="2200" dirty="0">
              <a:solidFill>
                <a:schemeClr val="accent5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645" t="3723" r="20559" b="7276"/>
          <a:stretch/>
        </p:blipFill>
        <p:spPr>
          <a:xfrm rot="5400000">
            <a:off x="5822270" y="1501235"/>
            <a:ext cx="5359403" cy="5125538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6130" t="13210" r="11686" b="4321"/>
          <a:stretch/>
        </p:blipFill>
        <p:spPr>
          <a:xfrm rot="5400000">
            <a:off x="35729" y="1381934"/>
            <a:ext cx="5770541" cy="4953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86455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52400" y="304801"/>
            <a:ext cx="11578107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Через 1-2 урока предлагают составные задачи с этой тройкой величин, либо нетиповые, либо уже изученного типа (нахождение четвертого пропорционального):</a:t>
            </a:r>
          </a:p>
          <a:p>
            <a:r>
              <a:rPr lang="ru-RU" sz="2000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М4Мч1 стр. 8 №31.</a:t>
            </a:r>
          </a:p>
          <a:p>
            <a:endParaRPr lang="ru-RU" sz="2000" dirty="0">
              <a:solidFill>
                <a:schemeClr val="accent5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Грузовая машина вышла из посёлка в 4 часа и прибыла в город в 13 часов того же дня. За это время </a:t>
            </a:r>
            <a:r>
              <a:rPr lang="ru-RU" sz="2000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 прошла 240км</a:t>
            </a:r>
            <a:r>
              <a:rPr lang="ru-RU" sz="2000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000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2000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какой скоростью </a:t>
            </a:r>
            <a:r>
              <a:rPr lang="ru-RU" sz="2000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шла машина</a:t>
            </a:r>
            <a:r>
              <a:rPr lang="ru-RU" sz="2000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 </a:t>
            </a:r>
          </a:p>
          <a:p>
            <a:r>
              <a:rPr lang="ru-RU" sz="2000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Это нетиповая задача.</a:t>
            </a:r>
          </a:p>
          <a:p>
            <a:endParaRPr lang="ru-RU" sz="2000" dirty="0" smtClean="0">
              <a:solidFill>
                <a:schemeClr val="accent5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Задача на нахождение четвертого пропорционального – типовая задача.  </a:t>
            </a:r>
          </a:p>
          <a:p>
            <a:r>
              <a:rPr lang="ru-RU" sz="2000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Грузовая машина в первый день проехала 240 км за 4 ч, а во второй день с этой же скоростью она проехала 300 км. Сколько времени она была в пути?</a:t>
            </a:r>
            <a:endParaRPr lang="ru-RU" sz="2000" dirty="0">
              <a:solidFill>
                <a:schemeClr val="accent5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AutoShape 2" descr="http://1-4klass.ru/images/matematika/gdz/moro/4klass/2chast/1/37.png"/>
          <p:cNvSpPr>
            <a:spLocks noChangeAspect="1" noChangeArrowheads="1"/>
          </p:cNvSpPr>
          <p:nvPr/>
        </p:nvSpPr>
        <p:spPr bwMode="auto">
          <a:xfrm>
            <a:off x="0" y="0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13597659"/>
              </p:ext>
            </p:extLst>
          </p:nvPr>
        </p:nvGraphicFramePr>
        <p:xfrm>
          <a:off x="653958" y="4087477"/>
          <a:ext cx="5064261" cy="1878608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2471389"/>
                <a:gridCol w="1002593"/>
                <a:gridCol w="1590279"/>
              </a:tblGrid>
              <a:tr h="631331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accent5">
                              <a:lumMod val="75000"/>
                            </a:schemeClr>
                          </a:solidFill>
                        </a:rPr>
                        <a:t>V</a:t>
                      </a:r>
                      <a:endParaRPr lang="ru-RU" dirty="0">
                        <a:solidFill>
                          <a:schemeClr val="accent5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accent5">
                              <a:lumMod val="75000"/>
                            </a:schemeClr>
                          </a:solidFill>
                        </a:rPr>
                        <a:t>t</a:t>
                      </a:r>
                      <a:endParaRPr lang="ru-RU" dirty="0">
                        <a:solidFill>
                          <a:schemeClr val="accent5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accent5">
                              <a:lumMod val="75000"/>
                            </a:schemeClr>
                          </a:solidFill>
                        </a:rPr>
                        <a:t>S</a:t>
                      </a:r>
                      <a:endParaRPr lang="ru-RU" dirty="0">
                        <a:solidFill>
                          <a:schemeClr val="accent5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247277">
                <a:tc>
                  <a:txBody>
                    <a:bodyPr/>
                    <a:lstStyle/>
                    <a:p>
                      <a:pPr algn="l"/>
                      <a:r>
                        <a:rPr lang="ru-RU" dirty="0" smtClean="0">
                          <a:solidFill>
                            <a:schemeClr val="accent5">
                              <a:lumMod val="75000"/>
                            </a:schemeClr>
                          </a:solidFill>
                        </a:rPr>
                        <a:t>1 д.</a:t>
                      </a:r>
                      <a:r>
                        <a:rPr lang="ru-RU" baseline="0" dirty="0" smtClean="0">
                          <a:solidFill>
                            <a:schemeClr val="accent5">
                              <a:lumMod val="75000"/>
                            </a:schemeClr>
                          </a:solidFill>
                        </a:rPr>
                        <a:t>      </a:t>
                      </a:r>
                      <a:r>
                        <a:rPr lang="ru-RU" dirty="0" smtClean="0">
                          <a:solidFill>
                            <a:schemeClr val="accent5">
                              <a:lumMod val="75000"/>
                            </a:schemeClr>
                          </a:solidFill>
                        </a:rPr>
                        <a:t>одинаковая</a:t>
                      </a:r>
                    </a:p>
                    <a:p>
                      <a:pPr algn="l"/>
                      <a:r>
                        <a:rPr lang="ru-RU" dirty="0" smtClean="0">
                          <a:solidFill>
                            <a:schemeClr val="accent5">
                              <a:lumMod val="75000"/>
                            </a:schemeClr>
                          </a:solidFill>
                        </a:rPr>
                        <a:t>2 д.</a:t>
                      </a:r>
                      <a:endParaRPr lang="ru-RU" dirty="0">
                        <a:solidFill>
                          <a:schemeClr val="accent5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accent5">
                              <a:lumMod val="75000"/>
                            </a:schemeClr>
                          </a:solidFill>
                        </a:rPr>
                        <a:t>4 ч</a:t>
                      </a:r>
                      <a:r>
                        <a:rPr lang="ru-RU" baseline="0" dirty="0" smtClean="0">
                          <a:solidFill>
                            <a:schemeClr val="accent5">
                              <a:lumMod val="75000"/>
                            </a:schemeClr>
                          </a:solidFill>
                        </a:rPr>
                        <a:t> </a:t>
                      </a:r>
                      <a:endParaRPr lang="ru-RU" dirty="0" smtClean="0">
                        <a:solidFill>
                          <a:schemeClr val="accent5">
                            <a:lumMod val="75000"/>
                          </a:schemeClr>
                        </a:solidFill>
                      </a:endParaRPr>
                    </a:p>
                    <a:p>
                      <a:pPr algn="ctr"/>
                      <a:r>
                        <a:rPr lang="ru-RU" dirty="0" smtClean="0">
                          <a:solidFill>
                            <a:schemeClr val="accent5">
                              <a:lumMod val="75000"/>
                            </a:schemeClr>
                          </a:solidFill>
                        </a:rPr>
                        <a:t>? ч</a:t>
                      </a:r>
                      <a:endParaRPr lang="ru-RU" dirty="0">
                        <a:solidFill>
                          <a:schemeClr val="accent5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accent5">
                              <a:lumMod val="75000"/>
                            </a:schemeClr>
                          </a:solidFill>
                        </a:rPr>
                        <a:t>240</a:t>
                      </a:r>
                      <a:r>
                        <a:rPr lang="ru-RU" baseline="0" dirty="0" smtClean="0">
                          <a:solidFill>
                            <a:schemeClr val="accent5">
                              <a:lumMod val="75000"/>
                            </a:schemeClr>
                          </a:solidFill>
                        </a:rPr>
                        <a:t> км</a:t>
                      </a:r>
                    </a:p>
                    <a:p>
                      <a:pPr algn="ctr"/>
                      <a:r>
                        <a:rPr lang="ru-RU" baseline="0" dirty="0" smtClean="0">
                          <a:solidFill>
                            <a:schemeClr val="accent5">
                              <a:lumMod val="75000"/>
                            </a:schemeClr>
                          </a:solidFill>
                        </a:rPr>
                        <a:t>300 км</a:t>
                      </a:r>
                      <a:endParaRPr lang="ru-RU" dirty="0" smtClean="0">
                        <a:solidFill>
                          <a:schemeClr val="accent5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6062994" y="4657449"/>
            <a:ext cx="44818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accent5">
                    <a:lumMod val="75000"/>
                  </a:schemeClr>
                </a:solidFill>
              </a:rPr>
              <a:t>Учат составлять к таким задачам чертежи.</a:t>
            </a:r>
            <a:endParaRPr lang="ru-RU" dirty="0">
              <a:solidFill>
                <a:schemeClr val="accent5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24035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80304" y="154547"/>
            <a:ext cx="1092128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>
              <a:solidFill>
                <a:schemeClr val="accent5">
                  <a:lumMod val="75000"/>
                </a:schemeClr>
              </a:solidFill>
            </a:endParaRPr>
          </a:p>
          <a:p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</a:rPr>
              <a:t>Далее вводят специальные виды задач на движение: </a:t>
            </a:r>
            <a:r>
              <a:rPr lang="ru-RU" dirty="0" smtClean="0">
                <a:solidFill>
                  <a:schemeClr val="accent5">
                    <a:lumMod val="75000"/>
                  </a:schemeClr>
                </a:solidFill>
              </a:rPr>
              <a:t>- на движение  в противоположных направлениях; </a:t>
            </a:r>
          </a:p>
          <a:p>
            <a:r>
              <a:rPr lang="ru-RU" dirty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ru-RU" dirty="0" smtClean="0">
                <a:solidFill>
                  <a:schemeClr val="accent5">
                    <a:lumMod val="75000"/>
                  </a:schemeClr>
                </a:solidFill>
              </a:rPr>
              <a:t>                                                                                                       -  на движение в одном направлении. </a:t>
            </a:r>
          </a:p>
          <a:p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</a:rPr>
              <a:t>Сначала рассматривают задачи на движение в противоположных  направлениях – это задачи на: </a:t>
            </a:r>
          </a:p>
          <a:p>
            <a:r>
              <a:rPr lang="ru-RU" dirty="0" smtClean="0">
                <a:solidFill>
                  <a:schemeClr val="accent5">
                    <a:lumMod val="75000"/>
                  </a:schemeClr>
                </a:solidFill>
              </a:rPr>
              <a:t>а) сближение; б) удаление.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180304" y="1631875"/>
            <a:ext cx="1164269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</a:rPr>
              <a:t>а) Задачи на </a:t>
            </a:r>
            <a:r>
              <a:rPr lang="ru-RU" dirty="0" smtClean="0">
                <a:solidFill>
                  <a:schemeClr val="accent5">
                    <a:lumMod val="75000"/>
                  </a:schemeClr>
                </a:solidFill>
              </a:rPr>
              <a:t>сближение:</a:t>
            </a:r>
          </a:p>
          <a:p>
            <a:r>
              <a:rPr lang="ru-RU" dirty="0" smtClean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ru-RU" dirty="0">
                <a:solidFill>
                  <a:schemeClr val="accent5">
                    <a:lumMod val="75000"/>
                  </a:schemeClr>
                </a:solidFill>
              </a:rPr>
              <a:t>М4Мч2 стр. </a:t>
            </a:r>
            <a:r>
              <a:rPr lang="ru-RU" dirty="0" smtClean="0">
                <a:solidFill>
                  <a:schemeClr val="accent5">
                    <a:lumMod val="75000"/>
                  </a:schemeClr>
                </a:solidFill>
              </a:rPr>
              <a:t>12, №62</a:t>
            </a:r>
            <a:endParaRPr lang="ru-RU" dirty="0">
              <a:solidFill>
                <a:schemeClr val="accent5">
                  <a:lumMod val="75000"/>
                </a:schemeClr>
              </a:solidFill>
            </a:endParaRPr>
          </a:p>
          <a:p>
            <a:r>
              <a:rPr lang="ru-RU" u="sng" dirty="0">
                <a:solidFill>
                  <a:schemeClr val="accent5">
                    <a:lumMod val="75000"/>
                  </a:schemeClr>
                </a:solidFill>
              </a:rPr>
              <a:t>Рассматривают 3 вида таких задач: 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7623" y="2678744"/>
            <a:ext cx="7038975" cy="35052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4756352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Метрополия</Template>
  <TotalTime>491</TotalTime>
  <Words>991</Words>
  <Application>Microsoft Office PowerPoint</Application>
  <PresentationFormat>Широкоэкранный</PresentationFormat>
  <Paragraphs>105</Paragraphs>
  <Slides>21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6" baseType="lpstr">
      <vt:lpstr>Arial</vt:lpstr>
      <vt:lpstr>Calibri</vt:lpstr>
      <vt:lpstr>Calibri Light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Задачи на движение.</dc:title>
  <dc:creator>Вероника</dc:creator>
  <cp:lastModifiedBy>Вероника</cp:lastModifiedBy>
  <cp:revision>61</cp:revision>
  <dcterms:created xsi:type="dcterms:W3CDTF">2016-12-24T14:28:16Z</dcterms:created>
  <dcterms:modified xsi:type="dcterms:W3CDTF">2016-12-27T17:28:50Z</dcterms:modified>
</cp:coreProperties>
</file>