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8" r:id="rId5"/>
    <p:sldId id="267" r:id="rId6"/>
    <p:sldId id="268" r:id="rId7"/>
    <p:sldId id="262" r:id="rId8"/>
    <p:sldId id="266" r:id="rId9"/>
    <p:sldId id="269" r:id="rId10"/>
    <p:sldId id="271" r:id="rId11"/>
    <p:sldId id="272" r:id="rId12"/>
    <p:sldId id="264" r:id="rId13"/>
    <p:sldId id="270" r:id="rId14"/>
    <p:sldId id="26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814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81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409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144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81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878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935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5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677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354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350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A6D7F-192B-47C5-9FCF-62A4292174F3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63217-AEB1-43C1-9820-098FA5659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76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Food and drinks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Spotlight 6 module 9a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3191" y="1268053"/>
            <a:ext cx="2877561" cy="287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46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A few/few//a little/little// much/many/a lot of </a:t>
            </a:r>
            <a:r>
              <a:rPr lang="en-US" dirty="0"/>
              <a:t>– what’s the difference?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much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b="1" dirty="0"/>
              <a:t>U</a:t>
            </a:r>
            <a:r>
              <a:rPr lang="en-US" dirty="0"/>
              <a:t>)/</a:t>
            </a:r>
            <a:r>
              <a:rPr lang="en-US" b="1" dirty="0"/>
              <a:t>many</a:t>
            </a:r>
            <a:r>
              <a:rPr lang="en-US" dirty="0"/>
              <a:t> (</a:t>
            </a:r>
            <a:r>
              <a:rPr lang="en-US" b="1" dirty="0"/>
              <a:t>C</a:t>
            </a:r>
            <a:r>
              <a:rPr lang="en-US" dirty="0"/>
              <a:t>) – </a:t>
            </a:r>
            <a:r>
              <a:rPr lang="ru-RU" dirty="0"/>
              <a:t>много, но в отриц. предложениях означает – </a:t>
            </a:r>
            <a:r>
              <a:rPr lang="ru-RU" dirty="0">
                <a:solidFill>
                  <a:srgbClr val="C00000"/>
                </a:solidFill>
              </a:rPr>
              <a:t>мало</a:t>
            </a:r>
            <a:r>
              <a:rPr lang="ru-RU" dirty="0" smtClean="0"/>
              <a:t>!</a:t>
            </a:r>
          </a:p>
          <a:p>
            <a:r>
              <a:rPr lang="en-US" dirty="0" smtClean="0"/>
              <a:t> </a:t>
            </a:r>
            <a:r>
              <a:rPr lang="en-US" dirty="0"/>
              <a:t>&lt;</a:t>
            </a:r>
            <a:r>
              <a:rPr lang="en-US" dirty="0">
                <a:solidFill>
                  <a:srgbClr val="FF0000"/>
                </a:solidFill>
              </a:rPr>
              <a:t>many</a:t>
            </a:r>
            <a:r>
              <a:rPr lang="en-US" dirty="0"/>
              <a:t>&gt; </a:t>
            </a:r>
            <a:r>
              <a:rPr lang="ru-RU" dirty="0"/>
              <a:t>используется во всех типах </a:t>
            </a:r>
            <a:r>
              <a:rPr lang="ru-RU" dirty="0" smtClean="0"/>
              <a:t>предложений. (+,-,?)</a:t>
            </a:r>
            <a:endParaRPr lang="ru-RU" dirty="0"/>
          </a:p>
          <a:p>
            <a:r>
              <a:rPr lang="en-US" dirty="0"/>
              <a:t>&lt;</a:t>
            </a:r>
            <a:r>
              <a:rPr lang="en-US" dirty="0">
                <a:solidFill>
                  <a:srgbClr val="FF0000"/>
                </a:solidFill>
              </a:rPr>
              <a:t>much</a:t>
            </a:r>
            <a:r>
              <a:rPr lang="en-US" dirty="0"/>
              <a:t>&gt; </a:t>
            </a:r>
            <a:r>
              <a:rPr lang="ru-RU" dirty="0" smtClean="0"/>
              <a:t>используется, </a:t>
            </a:r>
            <a:r>
              <a:rPr lang="ru-RU" dirty="0"/>
              <a:t>как правило, в отрицаниях и в вопросах.</a:t>
            </a:r>
          </a:p>
          <a:p>
            <a:pPr marL="0" indent="0">
              <a:buNone/>
            </a:pPr>
            <a:r>
              <a:rPr lang="en-US" b="1" u="sng" dirty="0" smtClean="0"/>
              <a:t>Have we got </a:t>
            </a:r>
            <a:r>
              <a:rPr lang="en-US" dirty="0" smtClean="0">
                <a:solidFill>
                  <a:srgbClr val="FF0000"/>
                </a:solidFill>
              </a:rPr>
              <a:t>many</a:t>
            </a:r>
            <a:r>
              <a:rPr lang="en-US" dirty="0" smtClean="0"/>
              <a:t> apples? – </a:t>
            </a:r>
            <a:r>
              <a:rPr lang="ru-RU" dirty="0" smtClean="0"/>
              <a:t>У нас </a:t>
            </a:r>
            <a:r>
              <a:rPr lang="ru-RU" dirty="0" smtClean="0">
                <a:solidFill>
                  <a:srgbClr val="FF0000"/>
                </a:solidFill>
              </a:rPr>
              <a:t>много</a:t>
            </a:r>
            <a:r>
              <a:rPr lang="ru-RU" dirty="0" smtClean="0"/>
              <a:t> яблок?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We </a:t>
            </a:r>
            <a:r>
              <a:rPr lang="en-US" b="1" u="sng" dirty="0"/>
              <a:t>don’t have </a:t>
            </a:r>
            <a:r>
              <a:rPr lang="en-US" b="1" u="sng" dirty="0">
                <a:solidFill>
                  <a:srgbClr val="C00000"/>
                </a:solidFill>
              </a:rPr>
              <a:t>many</a:t>
            </a:r>
            <a:r>
              <a:rPr lang="en-US" b="1" u="sng" dirty="0"/>
              <a:t> </a:t>
            </a:r>
            <a:r>
              <a:rPr lang="en-US" dirty="0"/>
              <a:t>bananas. – </a:t>
            </a:r>
            <a:r>
              <a:rPr lang="ru-RU" dirty="0"/>
              <a:t>У нас </a:t>
            </a:r>
            <a:r>
              <a:rPr lang="ru-RU" dirty="0" smtClean="0">
                <a:solidFill>
                  <a:srgbClr val="C00000"/>
                </a:solidFill>
              </a:rPr>
              <a:t>мало</a:t>
            </a:r>
            <a:r>
              <a:rPr lang="ru-RU" dirty="0" smtClean="0"/>
              <a:t> бананов</a:t>
            </a:r>
            <a:r>
              <a:rPr lang="ru-RU" dirty="0"/>
              <a:t>.</a:t>
            </a:r>
            <a:endParaRPr lang="en-US" dirty="0"/>
          </a:p>
          <a:p>
            <a:pPr marL="0" indent="0">
              <a:buNone/>
            </a:pPr>
            <a:r>
              <a:rPr lang="en-US" b="1" u="sng" dirty="0"/>
              <a:t>There isn’t </a:t>
            </a:r>
            <a:r>
              <a:rPr lang="en-US" b="1" u="sng" dirty="0">
                <a:solidFill>
                  <a:srgbClr val="C00000"/>
                </a:solidFill>
              </a:rPr>
              <a:t>much</a:t>
            </a:r>
            <a:r>
              <a:rPr lang="en-US" dirty="0"/>
              <a:t> milk in the fridge. – </a:t>
            </a:r>
            <a:r>
              <a:rPr lang="ru-RU" dirty="0"/>
              <a:t>В холодильнике </a:t>
            </a:r>
            <a:r>
              <a:rPr lang="ru-RU" dirty="0">
                <a:solidFill>
                  <a:srgbClr val="C00000"/>
                </a:solidFill>
              </a:rPr>
              <a:t>мало</a:t>
            </a:r>
            <a:r>
              <a:rPr lang="ru-RU" dirty="0"/>
              <a:t> молока</a:t>
            </a:r>
            <a:r>
              <a:rPr lang="ru-R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840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A few/few//a little/little// much/many/a lot of </a:t>
            </a:r>
            <a:r>
              <a:rPr lang="en-US" dirty="0"/>
              <a:t>– what’s the difference?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 lot of/lots of </a:t>
            </a:r>
            <a:r>
              <a:rPr lang="ru-RU" dirty="0" smtClean="0"/>
              <a:t>(</a:t>
            </a:r>
            <a:r>
              <a:rPr lang="ru-RU" b="1" dirty="0" smtClean="0"/>
              <a:t>С,</a:t>
            </a:r>
            <a:r>
              <a:rPr lang="en-US" b="1" dirty="0" smtClean="0"/>
              <a:t>U </a:t>
            </a:r>
            <a:r>
              <a:rPr lang="ru-RU" dirty="0" smtClean="0"/>
              <a:t>)</a:t>
            </a:r>
            <a:r>
              <a:rPr lang="en-US" dirty="0" smtClean="0"/>
              <a:t> – </a:t>
            </a:r>
            <a:r>
              <a:rPr lang="ru-RU" dirty="0" smtClean="0">
                <a:solidFill>
                  <a:srgbClr val="FF0000"/>
                </a:solidFill>
              </a:rPr>
              <a:t>много</a:t>
            </a:r>
          </a:p>
          <a:p>
            <a:r>
              <a:rPr lang="en-US" dirty="0" smtClean="0"/>
              <a:t>We use it both with </a:t>
            </a:r>
            <a:r>
              <a:rPr lang="en-US" b="1" dirty="0" smtClean="0"/>
              <a:t>countable</a:t>
            </a:r>
            <a:r>
              <a:rPr lang="en-US" dirty="0" smtClean="0"/>
              <a:t> and </a:t>
            </a:r>
            <a:r>
              <a:rPr lang="en-US" b="1" dirty="0" smtClean="0"/>
              <a:t>uncountable</a:t>
            </a:r>
            <a:r>
              <a:rPr lang="en-US" dirty="0" smtClean="0"/>
              <a:t> nouns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en-US" dirty="0" smtClean="0"/>
              <a:t>We use it in questions (?) and affirmative (+) sentences.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There are</a:t>
            </a:r>
            <a:r>
              <a:rPr lang="en-US" dirty="0" smtClean="0">
                <a:solidFill>
                  <a:srgbClr val="C00000"/>
                </a:solidFill>
              </a:rPr>
              <a:t> lots of </a:t>
            </a:r>
            <a:r>
              <a:rPr lang="en-US" dirty="0" smtClean="0"/>
              <a:t>apples on the table. – </a:t>
            </a:r>
            <a:r>
              <a:rPr lang="ru-RU" dirty="0" smtClean="0"/>
              <a:t>На столе </a:t>
            </a:r>
            <a:r>
              <a:rPr lang="ru-RU" dirty="0" smtClean="0">
                <a:solidFill>
                  <a:srgbClr val="C00000"/>
                </a:solidFill>
              </a:rPr>
              <a:t>много</a:t>
            </a:r>
            <a:r>
              <a:rPr lang="ru-RU" dirty="0" smtClean="0"/>
              <a:t> яблок.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Have we got </a:t>
            </a:r>
            <a:r>
              <a:rPr lang="en-US" dirty="0" smtClean="0">
                <a:solidFill>
                  <a:srgbClr val="C00000"/>
                </a:solidFill>
              </a:rPr>
              <a:t>a lot of </a:t>
            </a:r>
            <a:r>
              <a:rPr lang="en-US" dirty="0" smtClean="0"/>
              <a:t>bananas? – </a:t>
            </a:r>
            <a:r>
              <a:rPr lang="ru-RU" dirty="0" smtClean="0">
                <a:solidFill>
                  <a:srgbClr val="C00000"/>
                </a:solidFill>
              </a:rPr>
              <a:t>Много</a:t>
            </a:r>
            <a:r>
              <a:rPr lang="ru-RU" dirty="0" smtClean="0"/>
              <a:t> ли у нас бананов?</a:t>
            </a:r>
          </a:p>
        </p:txBody>
      </p:sp>
    </p:spTree>
    <p:extLst>
      <p:ext uri="{BB962C8B-B14F-4D97-AF65-F5344CB8AC3E}">
        <p14:creationId xmlns:p14="http://schemas.microsoft.com/office/powerpoint/2010/main" val="1288104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Let’s </a:t>
            </a:r>
            <a:r>
              <a:rPr lang="en-US" dirty="0" smtClean="0"/>
              <a:t>revise </a:t>
            </a:r>
            <a:r>
              <a:rPr lang="en-US" dirty="0"/>
              <a:t>some </a:t>
            </a:r>
            <a:r>
              <a:rPr lang="en-US" b="1" dirty="0"/>
              <a:t>food quantities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61077"/>
            <a:ext cx="3140434" cy="4942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640" y="2054507"/>
            <a:ext cx="3590719" cy="38301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3627" y="1590975"/>
            <a:ext cx="3038167" cy="415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0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Let’s learn some food quantities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1380471"/>
            <a:ext cx="3247102" cy="41593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3174" y="1780957"/>
            <a:ext cx="3185651" cy="36984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2259" y="2077419"/>
            <a:ext cx="3206515" cy="346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793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Let’s </a:t>
            </a:r>
            <a:r>
              <a:rPr lang="en-US" dirty="0" smtClean="0"/>
              <a:t>revise </a:t>
            </a:r>
            <a:r>
              <a:rPr lang="en-US" dirty="0"/>
              <a:t>some </a:t>
            </a:r>
            <a:r>
              <a:rPr lang="en-US" b="1" dirty="0"/>
              <a:t>food quantities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2275" y="1995262"/>
            <a:ext cx="2522589" cy="41396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087" y="1936221"/>
            <a:ext cx="2779151" cy="46420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0689" y="1745730"/>
            <a:ext cx="2891453" cy="463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2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734C92-97F8-4EE7-9A4A-2CC4BE271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404" y="424673"/>
            <a:ext cx="10515600" cy="1325563"/>
          </a:xfrm>
        </p:spPr>
        <p:txBody>
          <a:bodyPr/>
          <a:lstStyle/>
          <a:p>
            <a:pPr algn="ctr"/>
            <a:r>
              <a:rPr lang="en-US" b="1" dirty="0" smtClean="0"/>
              <a:t>Vegetables</a:t>
            </a:r>
            <a:endParaRPr lang="ru-RU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875892E-1385-44E2-80A4-7370315E84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3950" y="1765690"/>
            <a:ext cx="2452687" cy="239117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10CD951-EE6B-481A-B7F5-F878CA6E57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076" y="1502113"/>
            <a:ext cx="2345724" cy="25205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C486099-7338-42AE-9EEA-84C4376D15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1204" y="1502113"/>
            <a:ext cx="2394161" cy="252056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FE2EFDD-3AAB-41F1-9A1E-59C79554ED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7800" y="1473538"/>
            <a:ext cx="2286000" cy="230716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813E989-A3BC-482F-A171-D048253ACA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2917" y="4286250"/>
            <a:ext cx="1910986" cy="192524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7242B814-F80B-464A-A08C-752ECFC654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9194" y="4432690"/>
            <a:ext cx="1649750" cy="176808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EA1BB71A-4075-437A-B93A-651AABE0AD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6080" y="4324688"/>
            <a:ext cx="2509632" cy="198523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DEFAD3C2-C7C8-4278-9E32-CE923777A8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18297" y="4361252"/>
            <a:ext cx="1926503" cy="19996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64D1ABF-563A-404E-9E24-320322DB1A50}"/>
              </a:ext>
            </a:extLst>
          </p:cNvPr>
          <p:cNvSpPr txBox="1"/>
          <p:nvPr/>
        </p:nvSpPr>
        <p:spPr>
          <a:xfrm>
            <a:off x="657225" y="3867150"/>
            <a:ext cx="2919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cabbage</a:t>
            </a:r>
            <a:endParaRPr lang="ru-RU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BD0D642-B67B-4E2D-9D89-4D8FD5A210CC}"/>
              </a:ext>
            </a:extLst>
          </p:cNvPr>
          <p:cNvSpPr txBox="1"/>
          <p:nvPr/>
        </p:nvSpPr>
        <p:spPr>
          <a:xfrm>
            <a:off x="3771170" y="3724804"/>
            <a:ext cx="2287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carrot</a:t>
            </a:r>
            <a:endParaRPr lang="ru-RU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5230F88-A682-4E57-9FA8-6AB40A44AA3A}"/>
              </a:ext>
            </a:extLst>
          </p:cNvPr>
          <p:cNvSpPr txBox="1"/>
          <p:nvPr/>
        </p:nvSpPr>
        <p:spPr>
          <a:xfrm>
            <a:off x="6031434" y="3699507"/>
            <a:ext cx="2611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eggplant</a:t>
            </a:r>
            <a:endParaRPr lang="ru-RU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589C272-51E9-410D-8797-B67D5D4C317F}"/>
              </a:ext>
            </a:extLst>
          </p:cNvPr>
          <p:cNvSpPr txBox="1"/>
          <p:nvPr/>
        </p:nvSpPr>
        <p:spPr>
          <a:xfrm>
            <a:off x="8974558" y="3663249"/>
            <a:ext cx="2624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cucumber</a:t>
            </a:r>
            <a:endParaRPr lang="ru-RU" sz="3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0CC43F9-4ADF-4D41-8B08-828436CFD549}"/>
              </a:ext>
            </a:extLst>
          </p:cNvPr>
          <p:cNvSpPr txBox="1"/>
          <p:nvPr/>
        </p:nvSpPr>
        <p:spPr>
          <a:xfrm>
            <a:off x="776953" y="5888331"/>
            <a:ext cx="2452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onion</a:t>
            </a:r>
            <a:endParaRPr lang="ru-RU" sz="3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51F6AD8-68E5-4172-8BFE-DC8B911B020E}"/>
              </a:ext>
            </a:extLst>
          </p:cNvPr>
          <p:cNvSpPr txBox="1"/>
          <p:nvPr/>
        </p:nvSpPr>
        <p:spPr>
          <a:xfrm>
            <a:off x="3694034" y="6143640"/>
            <a:ext cx="2611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tomato</a:t>
            </a:r>
            <a:endParaRPr lang="ru-RU" sz="3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0F62546-76DB-4FB8-9850-221DEDC5C32C}"/>
              </a:ext>
            </a:extLst>
          </p:cNvPr>
          <p:cNvSpPr txBox="1"/>
          <p:nvPr/>
        </p:nvSpPr>
        <p:spPr>
          <a:xfrm>
            <a:off x="6429375" y="6067425"/>
            <a:ext cx="2153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garlic</a:t>
            </a:r>
            <a:endParaRPr lang="ru-RU" sz="3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5C6EC66-EF18-4C87-AF88-32DBBB841D36}"/>
              </a:ext>
            </a:extLst>
          </p:cNvPr>
          <p:cNvSpPr txBox="1"/>
          <p:nvPr/>
        </p:nvSpPr>
        <p:spPr>
          <a:xfrm>
            <a:off x="9067800" y="6143640"/>
            <a:ext cx="2509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lettuce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1462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B5E5FD-B179-468D-A962-B058A0C64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  </a:t>
            </a:r>
            <a:r>
              <a:rPr lang="en-US" b="1" dirty="0" smtClean="0"/>
              <a:t>Dairy products</a:t>
            </a:r>
            <a:endParaRPr lang="ru-RU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A491D58-6358-4928-8A76-6C76A9D936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2535" y="1501612"/>
            <a:ext cx="2956195" cy="253761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62CE26D-95A9-44DC-963C-538AE10AD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367" y="1501612"/>
            <a:ext cx="2295525" cy="31342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99835D3-8887-4E7D-8BAB-D1885A373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280" y="4176851"/>
            <a:ext cx="3305175" cy="2381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1CD0C78-BF1A-4D1A-80CA-F104EB4BCC11}"/>
              </a:ext>
            </a:extLst>
          </p:cNvPr>
          <p:cNvSpPr txBox="1"/>
          <p:nvPr/>
        </p:nvSpPr>
        <p:spPr>
          <a:xfrm>
            <a:off x="971550" y="3771900"/>
            <a:ext cx="2847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cheese</a:t>
            </a:r>
            <a:endParaRPr lang="ru-RU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6E5D7BC-CD91-413F-A994-0685EFE78D21}"/>
              </a:ext>
            </a:extLst>
          </p:cNvPr>
          <p:cNvSpPr txBox="1"/>
          <p:nvPr/>
        </p:nvSpPr>
        <p:spPr>
          <a:xfrm>
            <a:off x="8572500" y="4228663"/>
            <a:ext cx="2781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milk</a:t>
            </a:r>
            <a:endParaRPr lang="ru-RU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50DDE66-B9E1-45F4-A5FD-87B3777DEFE5}"/>
              </a:ext>
            </a:extLst>
          </p:cNvPr>
          <p:cNvSpPr txBox="1"/>
          <p:nvPr/>
        </p:nvSpPr>
        <p:spPr>
          <a:xfrm>
            <a:off x="3676650" y="6076950"/>
            <a:ext cx="2517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butter</a:t>
            </a:r>
            <a:endParaRPr lang="ru-RU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F38ACA2-0AC8-40BA-9C63-CD952B8B72D8}"/>
              </a:ext>
            </a:extLst>
          </p:cNvPr>
          <p:cNvSpPr txBox="1"/>
          <p:nvPr/>
        </p:nvSpPr>
        <p:spPr>
          <a:xfrm>
            <a:off x="7119456" y="6076950"/>
            <a:ext cx="3276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cottage cheese</a:t>
            </a:r>
            <a:endParaRPr lang="ru-RU" sz="3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CF477CF-B86E-42C6-9851-2475C696AC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1825" y="4302155"/>
            <a:ext cx="2481287" cy="17984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0ECFFA5-07B3-4147-AFAB-B38D3853A0A9}"/>
              </a:ext>
            </a:extLst>
          </p:cNvPr>
          <p:cNvSpPr txBox="1"/>
          <p:nvPr/>
        </p:nvSpPr>
        <p:spPr>
          <a:xfrm>
            <a:off x="5110155" y="4531315"/>
            <a:ext cx="1971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yogurt</a:t>
            </a:r>
            <a:endParaRPr lang="ru-RU" sz="36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1200" y="1924681"/>
            <a:ext cx="20478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4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Drinks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5117" y="922353"/>
            <a:ext cx="2222938" cy="49619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5644055"/>
            <a:ext cx="2913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Iced tea</a:t>
            </a:r>
            <a:endParaRPr lang="ru-RU" sz="4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902" y="1330004"/>
            <a:ext cx="2199215" cy="41466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8055" y="5553880"/>
            <a:ext cx="2321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juice</a:t>
            </a:r>
            <a:endParaRPr lang="ru-RU" sz="4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9363" y="2113842"/>
            <a:ext cx="2644438" cy="29267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79363" y="5275246"/>
            <a:ext cx="3389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hot chocolate</a:t>
            </a:r>
            <a:endParaRPr lang="ru-RU" sz="40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8070" y="1911415"/>
            <a:ext cx="3399096" cy="331495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068949" y="5476615"/>
            <a:ext cx="28182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tea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0069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7FF340-3E69-4C27-9C93-33D4DE7C8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Can we </a:t>
            </a:r>
            <a:r>
              <a:rPr lang="en-US" b="1" dirty="0"/>
              <a:t>count</a:t>
            </a:r>
            <a:r>
              <a:rPr lang="en-US" dirty="0"/>
              <a:t> these foods? 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772D45F-38E3-4348-9A18-97CFFFC9AB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2667" y="1328181"/>
            <a:ext cx="2016967" cy="222138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174C0F-37C6-4217-AC55-9F4E7D065B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947" y="1455381"/>
            <a:ext cx="1942379" cy="232949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3D8AB65-80E0-4C93-A2C3-75A5284B81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642" y="1183956"/>
            <a:ext cx="2692475" cy="296703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87C62DCC-6D44-49AD-98C4-87B4863807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489" y="3816350"/>
            <a:ext cx="3190875" cy="26765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A25865A-5D92-4D28-9968-9A6971C54E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9204" y="1708785"/>
            <a:ext cx="3067050" cy="2286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4605DCBE-A32B-4625-950B-209C24DFC3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7364" y="4012882"/>
            <a:ext cx="2447925" cy="233362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1A0D69F7-A4A6-4951-9AA7-6E3DC71614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83004" y="4476166"/>
            <a:ext cx="6974428" cy="16826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A2B2B73-37CB-42E5-8928-20DDFCCE0787}"/>
              </a:ext>
            </a:extLst>
          </p:cNvPr>
          <p:cNvSpPr txBox="1"/>
          <p:nvPr/>
        </p:nvSpPr>
        <p:spPr>
          <a:xfrm>
            <a:off x="886404" y="3391871"/>
            <a:ext cx="2105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banana</a:t>
            </a:r>
            <a:endParaRPr lang="ru-RU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51CE1F0-1075-4436-A7FA-84502A84CB8E}"/>
              </a:ext>
            </a:extLst>
          </p:cNvPr>
          <p:cNvSpPr txBox="1"/>
          <p:nvPr/>
        </p:nvSpPr>
        <p:spPr>
          <a:xfrm>
            <a:off x="3330024" y="3549570"/>
            <a:ext cx="2105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lemon</a:t>
            </a:r>
            <a:endParaRPr lang="ru-RU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1D6DCFE-690A-412A-A919-321CAF0191BD}"/>
              </a:ext>
            </a:extLst>
          </p:cNvPr>
          <p:cNvSpPr txBox="1"/>
          <p:nvPr/>
        </p:nvSpPr>
        <p:spPr>
          <a:xfrm>
            <a:off x="5902927" y="3681935"/>
            <a:ext cx="288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biscuits</a:t>
            </a:r>
            <a:endParaRPr lang="ru-RU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0BBCBE6-6F57-4C80-815B-88BF461892E5}"/>
              </a:ext>
            </a:extLst>
          </p:cNvPr>
          <p:cNvSpPr txBox="1"/>
          <p:nvPr/>
        </p:nvSpPr>
        <p:spPr>
          <a:xfrm>
            <a:off x="8006757" y="3750144"/>
            <a:ext cx="2641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apple</a:t>
            </a:r>
            <a:endParaRPr lang="ru-RU" sz="3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14BD669-3099-4EA4-B6A4-3166D8769BC6}"/>
              </a:ext>
            </a:extLst>
          </p:cNvPr>
          <p:cNvSpPr txBox="1"/>
          <p:nvPr/>
        </p:nvSpPr>
        <p:spPr>
          <a:xfrm>
            <a:off x="542196" y="6002676"/>
            <a:ext cx="1985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grapes</a:t>
            </a:r>
            <a:endParaRPr lang="ru-RU" sz="3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5DC7BF9-64D8-4160-8BEE-84B7C917969E}"/>
              </a:ext>
            </a:extLst>
          </p:cNvPr>
          <p:cNvSpPr txBox="1"/>
          <p:nvPr/>
        </p:nvSpPr>
        <p:spPr>
          <a:xfrm>
            <a:off x="3429000" y="6158808"/>
            <a:ext cx="2230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eggs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492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650E0B-0C02-4D53-92C6-674F251EB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Can we </a:t>
            </a:r>
            <a:r>
              <a:rPr lang="en-US" b="1" dirty="0"/>
              <a:t>count</a:t>
            </a:r>
            <a:r>
              <a:rPr lang="en-US" dirty="0"/>
              <a:t> these foods? 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2ACDFC7E-E0BC-4AD0-B153-300959561F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76700" y="1762148"/>
            <a:ext cx="1814512" cy="2351857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5F85E3C-AD3E-405D-9F52-3DDD23F79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662" y="1938337"/>
            <a:ext cx="2676525" cy="19145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4084D4B-DD6A-4C83-B4E9-B1B11DEADC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3745" y="1690688"/>
            <a:ext cx="2752719" cy="30670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CB5AE9D-57CF-4812-998B-D72818EE8E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7973" y="2938076"/>
            <a:ext cx="3304318" cy="237764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D905F6A-34D8-46C9-B8A4-A54320FE8C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6178" y="3751597"/>
            <a:ext cx="2956816" cy="25361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DEEDF0F-B753-4160-A1EA-6A14ED995278}"/>
              </a:ext>
            </a:extLst>
          </p:cNvPr>
          <p:cNvSpPr txBox="1"/>
          <p:nvPr/>
        </p:nvSpPr>
        <p:spPr>
          <a:xfrm>
            <a:off x="4238775" y="5167312"/>
            <a:ext cx="72992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No, we can’t. We call them </a:t>
            </a:r>
            <a:r>
              <a:rPr lang="en-US" sz="4000" b="1" dirty="0"/>
              <a:t>uncountable</a:t>
            </a:r>
            <a:r>
              <a:rPr lang="en-US" sz="4000" dirty="0"/>
              <a:t> nouns.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2716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555FBC-6BD2-4484-BEAD-C3C277D8A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Let’s revise the rule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1606F7B-6F5E-4C6E-9D4D-464CD3368C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11317" y="2635906"/>
            <a:ext cx="2876550" cy="264795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A7A0C35-7B9C-4B0D-ADBC-121A2A0C2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336" y="2953958"/>
            <a:ext cx="2514660" cy="24849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8792EB3-54C4-4461-AF13-B674D4871325}"/>
              </a:ext>
            </a:extLst>
          </p:cNvPr>
          <p:cNvSpPr txBox="1"/>
          <p:nvPr/>
        </p:nvSpPr>
        <p:spPr>
          <a:xfrm>
            <a:off x="1096204" y="5466325"/>
            <a:ext cx="2877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a</a:t>
            </a:r>
            <a:r>
              <a:rPr lang="en-US" sz="3600" dirty="0"/>
              <a:t> banana</a:t>
            </a:r>
            <a:endParaRPr lang="ru-RU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03AC18B-764C-4918-9320-92D5B296C108}"/>
              </a:ext>
            </a:extLst>
          </p:cNvPr>
          <p:cNvSpPr txBox="1"/>
          <p:nvPr/>
        </p:nvSpPr>
        <p:spPr>
          <a:xfrm>
            <a:off x="4411317" y="5438947"/>
            <a:ext cx="2876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some</a:t>
            </a:r>
            <a:r>
              <a:rPr lang="en-US" sz="3600" dirty="0"/>
              <a:t> bananas</a:t>
            </a:r>
            <a:endParaRPr lang="ru-RU" sz="36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F3BE43B-D534-46FB-B370-0A991BB891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8006" y="2390947"/>
            <a:ext cx="3048000" cy="304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FADAA86-7E09-4E7B-83A4-1828638B9B90}"/>
              </a:ext>
            </a:extLst>
          </p:cNvPr>
          <p:cNvSpPr txBox="1"/>
          <p:nvPr/>
        </p:nvSpPr>
        <p:spPr>
          <a:xfrm>
            <a:off x="8218006" y="5466325"/>
            <a:ext cx="3135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some</a:t>
            </a:r>
            <a:r>
              <a:rPr lang="en-US" sz="3600" dirty="0"/>
              <a:t> milk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AD32A57-802A-4197-B9EB-6B840AA96D71}"/>
              </a:ext>
            </a:extLst>
          </p:cNvPr>
          <p:cNvSpPr txBox="1"/>
          <p:nvPr/>
        </p:nvSpPr>
        <p:spPr>
          <a:xfrm>
            <a:off x="1417125" y="1558688"/>
            <a:ext cx="55510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We use </a:t>
            </a:r>
            <a:r>
              <a:rPr lang="en-US" sz="3200" b="1" dirty="0"/>
              <a:t>a/an </a:t>
            </a:r>
            <a:r>
              <a:rPr lang="en-US" sz="3200" dirty="0"/>
              <a:t>and</a:t>
            </a:r>
            <a:r>
              <a:rPr lang="en-US" sz="3200" b="1" dirty="0"/>
              <a:t> some</a:t>
            </a:r>
            <a:r>
              <a:rPr lang="en-US" sz="3200" dirty="0"/>
              <a:t> with </a:t>
            </a:r>
            <a:r>
              <a:rPr lang="en-US" sz="3200" b="1" dirty="0"/>
              <a:t>countable</a:t>
            </a:r>
            <a:r>
              <a:rPr lang="en-US" sz="3200" dirty="0"/>
              <a:t> nouns</a:t>
            </a:r>
            <a:endParaRPr lang="ru-RU" sz="3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2B99203-725D-4F60-A0B7-6D8D1983363C}"/>
              </a:ext>
            </a:extLst>
          </p:cNvPr>
          <p:cNvSpPr txBox="1"/>
          <p:nvPr/>
        </p:nvSpPr>
        <p:spPr>
          <a:xfrm>
            <a:off x="7232786" y="1313729"/>
            <a:ext cx="43877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We use </a:t>
            </a:r>
            <a:r>
              <a:rPr lang="en-US" sz="3200" b="1" dirty="0"/>
              <a:t>some</a:t>
            </a:r>
            <a:r>
              <a:rPr lang="en-US" sz="3200" dirty="0"/>
              <a:t> with </a:t>
            </a:r>
            <a:r>
              <a:rPr lang="en-US" sz="3200" b="1" dirty="0"/>
              <a:t>uncountable</a:t>
            </a:r>
            <a:r>
              <a:rPr lang="en-US" sz="3200" dirty="0"/>
              <a:t> nouns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4492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E7C573-7FF1-4A36-9992-38D2C1B61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Let’s revise </a:t>
            </a:r>
            <a:r>
              <a:rPr lang="en-US" dirty="0"/>
              <a:t>the rule:</a:t>
            </a:r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F90549CB-F617-41ED-9A21-564E82A2FA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007677"/>
            <a:ext cx="7164199" cy="3251835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378CF9E-FAEC-45CB-B22C-6282BDD8F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62" y="1712277"/>
            <a:ext cx="6010275" cy="1295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18FF905-2870-44DD-825A-81AE9309FF46}"/>
              </a:ext>
            </a:extLst>
          </p:cNvPr>
          <p:cNvSpPr txBox="1"/>
          <p:nvPr/>
        </p:nvSpPr>
        <p:spPr>
          <a:xfrm>
            <a:off x="6324601" y="1802764"/>
            <a:ext cx="51006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!</a:t>
            </a:r>
            <a:r>
              <a:rPr lang="en-US" sz="2800" dirty="0"/>
              <a:t> We use </a:t>
            </a:r>
            <a:r>
              <a:rPr lang="en-US" sz="2800" dirty="0">
                <a:solidFill>
                  <a:srgbClr val="FF0000"/>
                </a:solidFill>
              </a:rPr>
              <a:t>some</a:t>
            </a:r>
            <a:r>
              <a:rPr lang="en-US" sz="2800" dirty="0"/>
              <a:t> and </a:t>
            </a:r>
            <a:r>
              <a:rPr lang="en-US" sz="2800" dirty="0">
                <a:solidFill>
                  <a:srgbClr val="FF0000"/>
                </a:solidFill>
              </a:rPr>
              <a:t>any</a:t>
            </a:r>
            <a:r>
              <a:rPr lang="en-US" sz="2800" dirty="0"/>
              <a:t> both with </a:t>
            </a:r>
            <a:r>
              <a:rPr lang="en-US" sz="2800" b="1" dirty="0"/>
              <a:t>countable</a:t>
            </a:r>
            <a:r>
              <a:rPr lang="en-US" sz="2800" dirty="0"/>
              <a:t> and </a:t>
            </a:r>
            <a:r>
              <a:rPr lang="en-US" sz="2800" b="1" dirty="0"/>
              <a:t>uncountable</a:t>
            </a:r>
            <a:r>
              <a:rPr lang="en-US" sz="2800" dirty="0"/>
              <a:t> nouns.</a:t>
            </a:r>
            <a:endParaRPr lang="ru-RU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4F05C08-D3E4-45E2-BBB3-C34C513E5F71}"/>
              </a:ext>
            </a:extLst>
          </p:cNvPr>
          <p:cNvSpPr txBox="1"/>
          <p:nvPr/>
        </p:nvSpPr>
        <p:spPr>
          <a:xfrm>
            <a:off x="8002399" y="3914775"/>
            <a:ext cx="371335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But:</a:t>
            </a:r>
          </a:p>
          <a:p>
            <a:r>
              <a:rPr lang="en-US" sz="2800" b="1" dirty="0"/>
              <a:t>Would you like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some</a:t>
            </a:r>
            <a:r>
              <a:rPr lang="en-US" sz="2800" dirty="0"/>
              <a:t> apples (coffee)?</a:t>
            </a:r>
          </a:p>
          <a:p>
            <a:r>
              <a:rPr lang="en-US" sz="2800" b="1" dirty="0"/>
              <a:t>Can I have </a:t>
            </a:r>
            <a:r>
              <a:rPr lang="en-US" sz="2800" dirty="0">
                <a:solidFill>
                  <a:srgbClr val="FF0000"/>
                </a:solidFill>
              </a:rPr>
              <a:t>some</a:t>
            </a:r>
            <a:r>
              <a:rPr lang="en-US" sz="2800" dirty="0"/>
              <a:t> biscuits (cheese)?</a:t>
            </a:r>
            <a:endParaRPr lang="ru-RU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E6295C2-0AD4-4548-86CB-13CB77334AB6}"/>
              </a:ext>
            </a:extLst>
          </p:cNvPr>
          <p:cNvSpPr txBox="1"/>
          <p:nvPr/>
        </p:nvSpPr>
        <p:spPr>
          <a:xfrm>
            <a:off x="2333975" y="4499392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some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8E681DF-6EFF-484C-A2D3-1615255F2F0E}"/>
              </a:ext>
            </a:extLst>
          </p:cNvPr>
          <p:cNvSpPr txBox="1"/>
          <p:nvPr/>
        </p:nvSpPr>
        <p:spPr>
          <a:xfrm>
            <a:off x="2206435" y="4938713"/>
            <a:ext cx="172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any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42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A few/few//a little/little// much/many/a lot of </a:t>
            </a:r>
            <a:r>
              <a:rPr lang="en-US" dirty="0"/>
              <a:t>– what’s the difference?</a:t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 smtClean="0"/>
              <a:t>A few </a:t>
            </a:r>
            <a:r>
              <a:rPr lang="en-US" sz="3200" dirty="0" smtClean="0"/>
              <a:t>– for </a:t>
            </a:r>
            <a:r>
              <a:rPr lang="en-US" sz="3200" b="1" dirty="0" smtClean="0"/>
              <a:t>countable</a:t>
            </a:r>
            <a:r>
              <a:rPr lang="en-US" sz="3200" dirty="0" smtClean="0"/>
              <a:t> nouns</a:t>
            </a:r>
            <a:endParaRPr lang="ru-RU" sz="3200" dirty="0" smtClean="0"/>
          </a:p>
          <a:p>
            <a:r>
              <a:rPr lang="en-US" sz="3200" b="1" dirty="0" smtClean="0"/>
              <a:t>A little </a:t>
            </a:r>
            <a:r>
              <a:rPr lang="en-US" sz="3200" dirty="0" smtClean="0"/>
              <a:t>– for </a:t>
            </a:r>
            <a:r>
              <a:rPr lang="en-US" sz="3200" b="1" dirty="0" smtClean="0"/>
              <a:t>uncountable</a:t>
            </a:r>
            <a:r>
              <a:rPr lang="en-US" sz="3200" dirty="0" smtClean="0"/>
              <a:t> </a:t>
            </a:r>
            <a:r>
              <a:rPr lang="en-US" sz="3200" dirty="0"/>
              <a:t>nouns </a:t>
            </a:r>
            <a:r>
              <a:rPr lang="en-US" sz="3200" dirty="0" smtClean="0"/>
              <a:t>    -</a:t>
            </a:r>
            <a:r>
              <a:rPr lang="ru-RU" sz="3200" dirty="0">
                <a:solidFill>
                  <a:srgbClr val="C00000"/>
                </a:solidFill>
              </a:rPr>
              <a:t>н</a:t>
            </a:r>
            <a:r>
              <a:rPr lang="ru-RU" sz="3200" dirty="0" smtClean="0">
                <a:solidFill>
                  <a:srgbClr val="C00000"/>
                </a:solidFill>
              </a:rPr>
              <a:t>емного</a:t>
            </a:r>
            <a:r>
              <a:rPr lang="ru-RU" sz="3200" dirty="0">
                <a:solidFill>
                  <a:srgbClr val="C00000"/>
                </a:solidFill>
              </a:rPr>
              <a:t>, но </a:t>
            </a:r>
            <a:r>
              <a:rPr lang="ru-RU" sz="3200" dirty="0" smtClean="0">
                <a:solidFill>
                  <a:srgbClr val="C00000"/>
                </a:solidFill>
              </a:rPr>
              <a:t>достаточно</a:t>
            </a:r>
            <a:endParaRPr lang="en-US" sz="32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3200" dirty="0" smtClean="0"/>
              <a:t> </a:t>
            </a:r>
            <a:endParaRPr lang="ru-RU" sz="3200" dirty="0" smtClean="0"/>
          </a:p>
          <a:p>
            <a:pPr marL="0" indent="0">
              <a:buNone/>
            </a:pPr>
            <a:r>
              <a:rPr lang="en-US" sz="3200" b="1" dirty="0" smtClean="0"/>
              <a:t>few</a:t>
            </a:r>
            <a:r>
              <a:rPr lang="ru-RU" sz="3200" dirty="0" smtClean="0"/>
              <a:t> (</a:t>
            </a:r>
            <a:r>
              <a:rPr lang="ru-RU" sz="3200" b="1" dirty="0" smtClean="0"/>
              <a:t>С</a:t>
            </a:r>
            <a:r>
              <a:rPr lang="ru-RU" sz="3200" dirty="0" smtClean="0"/>
              <a:t>)</a:t>
            </a:r>
            <a:r>
              <a:rPr lang="en-US" sz="3200" dirty="0" smtClean="0"/>
              <a:t>/</a:t>
            </a:r>
            <a:r>
              <a:rPr lang="en-US" sz="3200" b="1" dirty="0" smtClean="0"/>
              <a:t>little</a:t>
            </a:r>
            <a:r>
              <a:rPr lang="ru-RU" sz="3200" dirty="0" smtClean="0"/>
              <a:t> (</a:t>
            </a:r>
            <a:r>
              <a:rPr lang="en-US" sz="3200" b="1" dirty="0" smtClean="0"/>
              <a:t>U</a:t>
            </a:r>
            <a:r>
              <a:rPr lang="ru-RU" sz="3200" dirty="0" smtClean="0"/>
              <a:t>)</a:t>
            </a:r>
            <a:r>
              <a:rPr lang="en-US" sz="3200" dirty="0" smtClean="0"/>
              <a:t> </a:t>
            </a:r>
            <a:r>
              <a:rPr lang="ru-RU" sz="3200" dirty="0" smtClean="0"/>
              <a:t>(без артикля) </a:t>
            </a:r>
            <a:r>
              <a:rPr lang="en-US" sz="3200" dirty="0" smtClean="0"/>
              <a:t>– </a:t>
            </a:r>
            <a:r>
              <a:rPr lang="ru-RU" sz="3200" dirty="0" smtClean="0">
                <a:solidFill>
                  <a:srgbClr val="C00000"/>
                </a:solidFill>
              </a:rPr>
              <a:t>мало</a:t>
            </a:r>
            <a:endParaRPr lang="en-US" sz="32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sz="32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3200" dirty="0" smtClean="0"/>
              <a:t>We’ve got </a:t>
            </a:r>
            <a:r>
              <a:rPr lang="en-US" sz="3200" b="1" dirty="0" smtClean="0">
                <a:solidFill>
                  <a:srgbClr val="FF0000"/>
                </a:solidFill>
              </a:rPr>
              <a:t>a few </a:t>
            </a:r>
            <a:r>
              <a:rPr lang="en-US" sz="3200" dirty="0" err="1" smtClean="0"/>
              <a:t>bisquits</a:t>
            </a:r>
            <a:r>
              <a:rPr lang="en-US" sz="3200" dirty="0" smtClean="0"/>
              <a:t>. – </a:t>
            </a:r>
            <a:r>
              <a:rPr lang="ru-RU" sz="3200" dirty="0" smtClean="0"/>
              <a:t>У нас есть </a:t>
            </a:r>
            <a:r>
              <a:rPr lang="ru-RU" sz="3200" b="1" dirty="0" smtClean="0">
                <a:solidFill>
                  <a:srgbClr val="FF0000"/>
                </a:solidFill>
              </a:rPr>
              <a:t>немного</a:t>
            </a:r>
            <a:r>
              <a:rPr lang="ru-RU" sz="3200" dirty="0" smtClean="0"/>
              <a:t> печенья.</a:t>
            </a:r>
          </a:p>
          <a:p>
            <a:pPr marL="0" indent="0">
              <a:buNone/>
            </a:pPr>
            <a:r>
              <a:rPr lang="en-US" sz="3200" dirty="0" smtClean="0"/>
              <a:t>There’s </a:t>
            </a:r>
            <a:r>
              <a:rPr lang="en-US" sz="3200" b="1" dirty="0" smtClean="0">
                <a:solidFill>
                  <a:srgbClr val="FF0000"/>
                </a:solidFill>
              </a:rPr>
              <a:t>a little </a:t>
            </a:r>
            <a:r>
              <a:rPr lang="en-US" sz="3200" dirty="0" smtClean="0"/>
              <a:t>milk in the fridge.</a:t>
            </a:r>
            <a:r>
              <a:rPr lang="ru-RU" sz="3200" dirty="0" smtClean="0"/>
              <a:t>- В холодильнике есть </a:t>
            </a:r>
            <a:r>
              <a:rPr lang="ru-RU" sz="3200" b="1" dirty="0" smtClean="0">
                <a:solidFill>
                  <a:srgbClr val="FF0000"/>
                </a:solidFill>
              </a:rPr>
              <a:t>немного</a:t>
            </a:r>
            <a:r>
              <a:rPr lang="ru-RU" sz="3200" dirty="0" smtClean="0"/>
              <a:t> молока.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6364014" y="1970690"/>
            <a:ext cx="394138" cy="1024759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46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385</Words>
  <Application>Microsoft Office PowerPoint</Application>
  <PresentationFormat>Широкоэкранный</PresentationFormat>
  <Paragraphs>75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Food and drinks</vt:lpstr>
      <vt:lpstr>Vegetables</vt:lpstr>
      <vt:lpstr>  Dairy products</vt:lpstr>
      <vt:lpstr>Drinks</vt:lpstr>
      <vt:lpstr>Can we count these foods? </vt:lpstr>
      <vt:lpstr>Can we count these foods? </vt:lpstr>
      <vt:lpstr>Let’s revise the rule</vt:lpstr>
      <vt:lpstr>Let’s revise the rule:</vt:lpstr>
      <vt:lpstr>A few/few//a little/little// much/many/a lot of – what’s the difference? </vt:lpstr>
      <vt:lpstr>A few/few//a little/little// much/many/a lot of – what’s the difference?</vt:lpstr>
      <vt:lpstr>A few/few//a little/little// much/many/a lot of – what’s the difference?</vt:lpstr>
      <vt:lpstr>Let’s revise some food quantities</vt:lpstr>
      <vt:lpstr>Let’s learn some food quantities</vt:lpstr>
      <vt:lpstr>Let’s revise some food quantities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Лаврентьевна Булыщенко</dc:creator>
  <cp:lastModifiedBy>Анна Лаврентьевна Булыщенко</cp:lastModifiedBy>
  <cp:revision>28</cp:revision>
  <dcterms:created xsi:type="dcterms:W3CDTF">2022-04-21T06:37:08Z</dcterms:created>
  <dcterms:modified xsi:type="dcterms:W3CDTF">2022-05-06T12:34:52Z</dcterms:modified>
</cp:coreProperties>
</file>