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  <p:sldMasterId id="2147483786" r:id="rId2"/>
  </p:sldMasterIdLst>
  <p:notesMasterIdLst>
    <p:notesMasterId r:id="rId14"/>
  </p:notesMasterIdLst>
  <p:sldIdLst>
    <p:sldId id="261" r:id="rId3"/>
    <p:sldId id="258" r:id="rId4"/>
    <p:sldId id="259" r:id="rId5"/>
    <p:sldId id="271" r:id="rId6"/>
    <p:sldId id="260" r:id="rId7"/>
    <p:sldId id="262" r:id="rId8"/>
    <p:sldId id="263" r:id="rId9"/>
    <p:sldId id="264" r:id="rId10"/>
    <p:sldId id="265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66096" autoAdjust="0"/>
  </p:normalViewPr>
  <p:slideViewPr>
    <p:cSldViewPr>
      <p:cViewPr varScale="1">
        <p:scale>
          <a:sx n="88" d="100"/>
          <a:sy n="88" d="100"/>
        </p:scale>
        <p:origin x="-13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E2FD37-4BD5-454B-BDBD-729D75890EDB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3CD29-48EA-4F4A-A378-287C39388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084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3CD29-48EA-4F4A-A378-287C3938843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608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7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523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7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119" y="273103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70" y="143515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138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1070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2377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91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91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689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752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5734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752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5734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752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573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1867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8091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6272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60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5239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1867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9067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7599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2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0119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17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17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4244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7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7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3975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888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9067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6314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4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95" y="27308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46" y="143513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1385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1070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23778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73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73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689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759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2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011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17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17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424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9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9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397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888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631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1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40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40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40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258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691" r:id="rId14"/>
    <p:sldLayoutId id="2147483692" r:id="rId15"/>
    <p:sldLayoutId id="2147483677" r:id="rId16"/>
    <p:sldLayoutId id="2147483678" r:id="rId17"/>
    <p:sldLayoutId id="2147483705" r:id="rId18"/>
    <p:sldLayoutId id="2147483706" r:id="rId19"/>
    <p:sldLayoutId id="2147483719" r:id="rId20"/>
    <p:sldLayoutId id="2147483720" r:id="rId2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1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8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258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microsoft.com/office/2007/relationships/hdphoto" Target="../media/hdphoto1.wdp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63720" y="908720"/>
            <a:ext cx="6408711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atilda" pitchFamily="2" charset="0"/>
              </a:rPr>
              <a:t>Путешествие  в страну  математики</a:t>
            </a:r>
            <a:endParaRPr lang="ru-RU" sz="5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atilda" pitchFamily="2" charset="0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23256" y="4653138"/>
            <a:ext cx="4176464" cy="1656184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Спиченок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Наталья Николаевна </a:t>
            </a:r>
            <a:endParaRPr lang="ru-RU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математики  </a:t>
            </a:r>
            <a:endParaRPr lang="ru-RU" sz="2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школа-интернат для обучающихся с ОВЗ</a:t>
            </a:r>
            <a:endParaRPr lang="ru-RU" sz="2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г.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Северск</a:t>
            </a:r>
            <a:endParaRPr lang="ru-RU" sz="2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982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/>
            </a:r>
            <a:br>
              <a:rPr lang="ru-RU" sz="2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</a:br>
            <a:r>
              <a:rPr lang="ru-RU" sz="2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 Подведение итогов.    </a:t>
            </a:r>
            <a:r>
              <a:rPr lang="ru-RU" sz="2200" dirty="0" smtClean="0">
                <a:latin typeface="Calibri" pitchFamily="34" charset="0"/>
              </a:rPr>
              <a:t>Вот и подошло к концу наше математическое путешествие. Давайте </a:t>
            </a:r>
            <a:r>
              <a:rPr lang="ru-RU" sz="2200" dirty="0">
                <a:latin typeface="Calibri" pitchFamily="34" charset="0"/>
              </a:rPr>
              <a:t>посчитаем </a:t>
            </a:r>
            <a:r>
              <a:rPr lang="ru-RU" sz="2200" dirty="0" smtClean="0">
                <a:latin typeface="Calibri" pitchFamily="34" charset="0"/>
              </a:rPr>
              <a:t>баллы и определим </a:t>
            </a:r>
            <a:r>
              <a:rPr lang="ru-RU" sz="2200" dirty="0">
                <a:latin typeface="Calibri" pitchFamily="34" charset="0"/>
              </a:rPr>
              <a:t>самого смекалистого.</a:t>
            </a:r>
            <a:br>
              <a:rPr lang="ru-RU" sz="2200" dirty="0">
                <a:latin typeface="Calibri" pitchFamily="34" charset="0"/>
              </a:rPr>
            </a:br>
            <a:endParaRPr lang="ru-RU" sz="2200" dirty="0">
              <a:latin typeface="Calibri" pitchFamily="34" charset="0"/>
            </a:endParaRPr>
          </a:p>
        </p:txBody>
      </p:sp>
      <p:pic>
        <p:nvPicPr>
          <p:cNvPr id="7171" name="Picture 3" descr="C:\Users\USER\Desktop\5а матем урок\IMG_20211223_103810.jpg"/>
          <p:cNvPicPr>
            <a:picLocks noGrp="1" noChangeAspect="1" noChangeArrowheads="1"/>
          </p:cNvPicPr>
          <p:nvPr>
            <p:ph sz="half" idx="429496729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43"/>
          <a:stretch/>
        </p:blipFill>
        <p:spPr bwMode="auto">
          <a:xfrm>
            <a:off x="1259632" y="2396641"/>
            <a:ext cx="2951163" cy="3144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Новая папка (4)\IMG_20211223_10382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86" t="7937" b="13174"/>
          <a:stretch/>
        </p:blipFill>
        <p:spPr bwMode="auto">
          <a:xfrm>
            <a:off x="5310336" y="2348880"/>
            <a:ext cx="288032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488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/>
              </a:rPr>
              <a:t>Рефлексия</a:t>
            </a:r>
            <a:endParaRPr lang="ru-RU" sz="2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971600" y="1340768"/>
            <a:ext cx="3600400" cy="47853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Calibri" pitchFamily="34" charset="0"/>
              </a:rPr>
              <a:t>Ребята,</a:t>
            </a:r>
            <a:r>
              <a:rPr lang="ru-RU" sz="2000" dirty="0">
                <a:latin typeface="Calibri" pitchFamily="34" charset="0"/>
              </a:rPr>
              <a:t> математика – интересная, многогранная, занимательная и полезная наука</a:t>
            </a:r>
            <a:r>
              <a:rPr lang="ru-RU" sz="2000" dirty="0" smtClean="0">
                <a:latin typeface="Calibri" pitchFamily="34" charset="0"/>
              </a:rPr>
              <a:t>. Вам понравилось наше математическое путешествие?</a:t>
            </a:r>
            <a:r>
              <a:rPr lang="ru-RU" sz="2000" dirty="0">
                <a:latin typeface="Calibri" pitchFamily="34" charset="0"/>
              </a:rPr>
              <a:t/>
            </a:r>
            <a:br>
              <a:rPr lang="ru-RU" sz="2000" dirty="0">
                <a:latin typeface="Calibri" pitchFamily="34" charset="0"/>
              </a:rPr>
            </a:br>
            <a:r>
              <a:rPr lang="ru-RU" sz="2000" dirty="0">
                <a:latin typeface="Calibri" pitchFamily="34" charset="0"/>
              </a:rPr>
              <a:t>Интересно было?</a:t>
            </a:r>
          </a:p>
          <a:p>
            <a:pPr marL="0" indent="0">
              <a:buNone/>
            </a:pPr>
            <a:r>
              <a:rPr lang="ru-RU" sz="2000" b="1" dirty="0" smtClean="0">
                <a:latin typeface="Calibri" pitchFamily="34" charset="0"/>
              </a:rPr>
              <a:t>Дети.</a:t>
            </a:r>
            <a:r>
              <a:rPr lang="ru-RU" sz="2000" b="1" dirty="0">
                <a:latin typeface="Calibri" pitchFamily="34" charset="0"/>
              </a:rPr>
              <a:t> </a:t>
            </a:r>
            <a:r>
              <a:rPr lang="ru-RU" sz="2000" b="1" dirty="0" smtClean="0">
                <a:latin typeface="Calibri" pitchFamily="34" charset="0"/>
              </a:rPr>
              <a:t> </a:t>
            </a:r>
            <a:r>
              <a:rPr lang="ru-RU" sz="2000" dirty="0" smtClean="0">
                <a:latin typeface="Calibri" pitchFamily="34" charset="0"/>
              </a:rPr>
              <a:t>Да</a:t>
            </a:r>
            <a:r>
              <a:rPr lang="ru-RU" sz="2000" dirty="0">
                <a:latin typeface="Calibri" pitchFamily="34" charset="0"/>
              </a:rPr>
              <a:t>!</a:t>
            </a:r>
          </a:p>
          <a:p>
            <a:pPr marL="0" indent="0">
              <a:buNone/>
            </a:pPr>
            <a:r>
              <a:rPr lang="ru-RU" sz="2000" dirty="0" smtClean="0">
                <a:latin typeface="Calibri" pitchFamily="34" charset="0"/>
              </a:rPr>
              <a:t>Я </a:t>
            </a:r>
            <a:r>
              <a:rPr lang="ru-RU" sz="2000" dirty="0">
                <a:latin typeface="Calibri" pitchFamily="34" charset="0"/>
              </a:rPr>
              <a:t>уверена, что после выполнения такого количества разнообразных заданий вы стали еще сообразительнее, находчивее, остроумнее, сумели не только проверить, но и углубить свои знания</a:t>
            </a:r>
            <a:r>
              <a:rPr lang="ru-RU" sz="2000" dirty="0" smtClean="0">
                <a:latin typeface="Calibri" pitchFamily="34" charset="0"/>
              </a:rPr>
              <a:t>.</a:t>
            </a:r>
          </a:p>
          <a:p>
            <a:pPr marL="0" indent="0">
              <a:buNone/>
            </a:pPr>
            <a:r>
              <a:rPr lang="ru-RU" sz="2000" dirty="0" smtClean="0">
                <a:latin typeface="Calibri" pitchFamily="34" charset="0"/>
              </a:rPr>
              <a:t>Спасибо за урок!</a:t>
            </a:r>
            <a:r>
              <a:rPr lang="ru-RU" sz="2000" dirty="0">
                <a:latin typeface="Calibri" pitchFamily="34" charset="0"/>
              </a:rPr>
              <a:t/>
            </a:r>
            <a:br>
              <a:rPr lang="ru-RU" sz="2000" dirty="0">
                <a:latin typeface="Calibri" pitchFamily="34" charset="0"/>
              </a:rPr>
            </a:br>
            <a:endParaRPr lang="ru-RU" sz="2000" dirty="0">
              <a:latin typeface="Calibri" pitchFamily="34" charset="0"/>
            </a:endParaRPr>
          </a:p>
        </p:txBody>
      </p:sp>
      <p:pic>
        <p:nvPicPr>
          <p:cNvPr id="2050" name="Picture 2" descr="C:\Users\USER\Desktop\Новая папка (4)\IMG_20211223_10395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44"/>
          <a:stretch/>
        </p:blipFill>
        <p:spPr bwMode="auto">
          <a:xfrm>
            <a:off x="5220072" y="2420888"/>
            <a:ext cx="3528392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488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720080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Цели и задачи урока </a:t>
            </a:r>
            <a:endParaRPr lang="ru-RU" sz="2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sp>
        <p:nvSpPr>
          <p:cNvPr id="7" name="Объект 4"/>
          <p:cNvSpPr>
            <a:spLocks noGrp="1"/>
          </p:cNvSpPr>
          <p:nvPr>
            <p:ph idx="1"/>
          </p:nvPr>
        </p:nvSpPr>
        <p:spPr>
          <a:xfrm>
            <a:off x="395536" y="1196752"/>
            <a:ext cx="8352928" cy="5256584"/>
          </a:xfrm>
        </p:spPr>
        <p:txBody>
          <a:bodyPr>
            <a:normAutofit/>
          </a:bodyPr>
          <a:lstStyle/>
          <a:p>
            <a:pPr lvl="0">
              <a:tabLst>
                <a:tab pos="457200" algn="l"/>
              </a:tabLst>
            </a:pPr>
            <a:r>
              <a:rPr lang="ru-RU" sz="2000" dirty="0">
                <a:solidFill>
                  <a:srgbClr val="181818"/>
                </a:solidFill>
                <a:latin typeface="Calibri" pitchFamily="34" charset="0"/>
                <a:ea typeface="Times New Roman"/>
              </a:rPr>
              <a:t>Развитие творческих и умственных способностей учащихся (логического мышления, смекалки, сообразительности и др.).</a:t>
            </a:r>
            <a:endParaRPr lang="ru-RU" sz="2000" dirty="0">
              <a:latin typeface="Calibri" pitchFamily="34" charset="0"/>
              <a:ea typeface="Times New Roman"/>
            </a:endParaRPr>
          </a:p>
          <a:p>
            <a:pPr lvl="0">
              <a:tabLst>
                <a:tab pos="457200" algn="l"/>
              </a:tabLst>
            </a:pPr>
            <a:r>
              <a:rPr lang="ru-RU" sz="2000" dirty="0">
                <a:solidFill>
                  <a:srgbClr val="181818"/>
                </a:solidFill>
                <a:latin typeface="Calibri" pitchFamily="34" charset="0"/>
                <a:ea typeface="Times New Roman"/>
              </a:rPr>
              <a:t>Закрепление умений и навыков, полученных на уроках математики. </a:t>
            </a:r>
            <a:endParaRPr lang="ru-RU" sz="2000" dirty="0">
              <a:latin typeface="Calibri" pitchFamily="34" charset="0"/>
              <a:ea typeface="Times New Roman"/>
            </a:endParaRPr>
          </a:p>
          <a:p>
            <a:pPr lvl="0">
              <a:tabLst>
                <a:tab pos="457200" algn="l"/>
              </a:tabLst>
            </a:pPr>
            <a:r>
              <a:rPr lang="ru-RU" sz="2000" dirty="0">
                <a:solidFill>
                  <a:srgbClr val="181818"/>
                </a:solidFill>
                <a:latin typeface="Calibri" pitchFamily="34" charset="0"/>
                <a:ea typeface="Times New Roman"/>
              </a:rPr>
              <a:t>Расширение кругозора учащихся. </a:t>
            </a:r>
            <a:endParaRPr lang="ru-RU" sz="2000" dirty="0">
              <a:latin typeface="Calibri" pitchFamily="34" charset="0"/>
              <a:ea typeface="Times New Roman"/>
            </a:endParaRPr>
          </a:p>
          <a:p>
            <a:pPr lvl="0">
              <a:tabLst>
                <a:tab pos="457200" algn="l"/>
              </a:tabLst>
            </a:pPr>
            <a:r>
              <a:rPr lang="ru-RU" sz="2000" dirty="0">
                <a:solidFill>
                  <a:srgbClr val="181818"/>
                </a:solidFill>
                <a:latin typeface="Calibri" pitchFamily="34" charset="0"/>
                <a:ea typeface="Times New Roman"/>
              </a:rPr>
              <a:t>Развитие коммуникативного общения; воспитание коллективизма, сплоченности, стремления преодолевать трудности, формирование дружного коллектива. </a:t>
            </a:r>
            <a:endParaRPr lang="ru-RU" sz="2000" dirty="0">
              <a:latin typeface="Calibri" pitchFamily="34" charset="0"/>
              <a:ea typeface="Times New Roman"/>
            </a:endParaRPr>
          </a:p>
          <a:p>
            <a:pPr lvl="0">
              <a:tabLst>
                <a:tab pos="457200" algn="l"/>
              </a:tabLst>
            </a:pPr>
            <a:r>
              <a:rPr lang="ru-RU" sz="2000" dirty="0">
                <a:solidFill>
                  <a:srgbClr val="181818"/>
                </a:solidFill>
                <a:latin typeface="Calibri" pitchFamily="34" charset="0"/>
                <a:ea typeface="Times New Roman"/>
              </a:rPr>
              <a:t>Привитие интереса к математике. </a:t>
            </a:r>
            <a:endParaRPr lang="ru-RU" sz="2000" dirty="0">
              <a:latin typeface="Calibri" pitchFamily="34" charset="0"/>
              <a:ea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502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Организационный момент    </a:t>
            </a:r>
            <a:r>
              <a:rPr lang="ru-RU" sz="2000" dirty="0" smtClean="0">
                <a:latin typeface="Calibri" pitchFamily="34" charset="0"/>
              </a:rPr>
              <a:t>Сегодня мы совершим с вами увлекательное путешествие в страну математики. Сейчас мы сядем в поезд и поедем по станциям, на которых нас будут ждать задания. </a:t>
            </a:r>
            <a:endParaRPr lang="ru-RU" sz="2000" dirty="0">
              <a:latin typeface="Calibri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960714" y="1916832"/>
            <a:ext cx="3600400" cy="4391893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>
                <a:latin typeface="Calibri"/>
                <a:ea typeface="Calibri"/>
                <a:cs typeface="Times New Roman"/>
              </a:rPr>
              <a:t>Хочу всех вас </a:t>
            </a:r>
            <a:r>
              <a:rPr lang="ru-RU" sz="1800" dirty="0" smtClean="0">
                <a:latin typeface="Calibri"/>
                <a:ea typeface="Calibri"/>
                <a:cs typeface="Times New Roman"/>
              </a:rPr>
              <a:t>приветствовать, Успехов пожелать.                      Всех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>, кто умеет задачи </a:t>
            </a:r>
            <a:r>
              <a:rPr lang="ru-RU" sz="1800" dirty="0" smtClean="0">
                <a:latin typeface="Calibri"/>
                <a:ea typeface="Calibri"/>
                <a:cs typeface="Times New Roman"/>
              </a:rPr>
              <a:t>решать,   Быстро 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>складывать и </a:t>
            </a:r>
            <a:r>
              <a:rPr lang="ru-RU" sz="1800" dirty="0" smtClean="0">
                <a:latin typeface="Calibri"/>
                <a:ea typeface="Calibri"/>
                <a:cs typeface="Times New Roman"/>
              </a:rPr>
              <a:t>вычитать, Считать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>, думать и </a:t>
            </a:r>
            <a:r>
              <a:rPr lang="ru-RU" sz="1800" dirty="0" smtClean="0">
                <a:latin typeface="Calibri"/>
                <a:ea typeface="Calibri"/>
                <a:cs typeface="Times New Roman"/>
              </a:rPr>
              <a:t>размышлять, Правильный 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>ответ </a:t>
            </a:r>
            <a:r>
              <a:rPr lang="ru-RU" sz="1800" dirty="0" smtClean="0">
                <a:latin typeface="Calibri"/>
                <a:ea typeface="Calibri"/>
                <a:cs typeface="Times New Roman"/>
              </a:rPr>
              <a:t>искать.               У 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>нас сегодня </a:t>
            </a:r>
            <a:r>
              <a:rPr lang="ru-RU" sz="1800" dirty="0" smtClean="0">
                <a:latin typeface="Calibri"/>
                <a:ea typeface="Calibri"/>
                <a:cs typeface="Times New Roman"/>
              </a:rPr>
              <a:t>занятие необычное</a:t>
            </a:r>
            <a:r>
              <a:rPr lang="ru-RU" sz="1800" dirty="0" smtClean="0">
                <a:latin typeface="Calibri"/>
                <a:ea typeface="Calibri"/>
                <a:cs typeface="Times New Roman"/>
              </a:rPr>
              <a:t>, </a:t>
            </a:r>
            <a:r>
              <a:rPr lang="ru-RU" sz="1800" dirty="0" smtClean="0">
                <a:latin typeface="Calibri"/>
                <a:ea typeface="Calibri"/>
                <a:cs typeface="Times New Roman"/>
              </a:rPr>
              <a:t>    Весёлое 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>, </a:t>
            </a:r>
            <a:r>
              <a:rPr lang="ru-RU" sz="1800" dirty="0" smtClean="0">
                <a:latin typeface="Calibri"/>
                <a:ea typeface="Calibri"/>
                <a:cs typeface="Times New Roman"/>
              </a:rPr>
              <a:t>математическое,  Задачи, 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>конкурсы, соревнования </a:t>
            </a:r>
            <a:r>
              <a:rPr lang="ru-RU" sz="1800" dirty="0" smtClean="0">
                <a:latin typeface="Calibri"/>
                <a:ea typeface="Calibri"/>
                <a:cs typeface="Times New Roman"/>
              </a:rPr>
              <a:t>–Покажите 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>всё своё старание.</a:t>
            </a:r>
          </a:p>
          <a:p>
            <a:endParaRPr lang="ru-RU" sz="1800" dirty="0"/>
          </a:p>
        </p:txBody>
      </p:sp>
      <p:pic>
        <p:nvPicPr>
          <p:cNvPr id="3074" name="Picture 2" descr="C:\Users\USER\Desktop\Новая папка (4)\IMG_20211223_10214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29" t="24603" r="13228" b="15872"/>
          <a:stretch/>
        </p:blipFill>
        <p:spPr bwMode="auto">
          <a:xfrm>
            <a:off x="5508104" y="2996952"/>
            <a:ext cx="3240360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502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dirty="0" smtClean="0">
                <a:latin typeface="Calibri" pitchFamily="34" charset="0"/>
              </a:rPr>
              <a:t>От станции к станции мы будем передвигаться под музыку.  </a:t>
            </a:r>
            <a:endParaRPr lang="ru-RU" sz="2000" dirty="0">
              <a:latin typeface="Calibri" pitchFamily="34" charset="0"/>
            </a:endParaRPr>
          </a:p>
        </p:txBody>
      </p:sp>
      <p:pic>
        <p:nvPicPr>
          <p:cNvPr id="6146" name="Picture 2" descr="C:\Users\USER\Desktop\5а матем урок\IMG_20211223_10271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988841"/>
            <a:ext cx="3106440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esktop\5а матем урок\IMG_20211223_1033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264" y="1916833"/>
            <a:ext cx="3144664" cy="360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060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Станция «Быстро отвечай»</a:t>
            </a:r>
            <a:r>
              <a:rPr lang="ru-RU" sz="2000" dirty="0">
                <a:latin typeface="Calibri"/>
                <a:ea typeface="Calibri"/>
                <a:cs typeface="Times New Roman"/>
              </a:rPr>
              <a:t> </a:t>
            </a:r>
            <a:r>
              <a:rPr lang="ru-RU" sz="2000" dirty="0" smtClean="0">
                <a:latin typeface="Calibri"/>
                <a:ea typeface="Calibri"/>
                <a:cs typeface="Times New Roman"/>
              </a:rPr>
              <a:t>   Я  </a:t>
            </a:r>
            <a:r>
              <a:rPr lang="ru-RU" sz="2000" dirty="0">
                <a:latin typeface="Calibri"/>
                <a:ea typeface="Calibri"/>
                <a:cs typeface="Times New Roman"/>
              </a:rPr>
              <a:t>буду задавать вопросы </a:t>
            </a:r>
            <a:r>
              <a:rPr lang="ru-RU" sz="2000" dirty="0" smtClean="0">
                <a:latin typeface="Calibri"/>
                <a:ea typeface="Calibri"/>
                <a:cs typeface="Times New Roman"/>
              </a:rPr>
              <a:t>, вы быстро должны  дать ответ. </a:t>
            </a:r>
            <a:r>
              <a:rPr lang="ru-RU" sz="2000" dirty="0">
                <a:latin typeface="Calibri"/>
                <a:ea typeface="Calibri"/>
                <a:cs typeface="Times New Roman"/>
              </a:rPr>
              <a:t>За правильный ответ 1 </a:t>
            </a:r>
            <a:r>
              <a:rPr lang="ru-RU" sz="2000" dirty="0" smtClean="0">
                <a:latin typeface="Calibri"/>
                <a:ea typeface="Calibri"/>
                <a:cs typeface="Times New Roman"/>
              </a:rPr>
              <a:t>балл.</a:t>
            </a:r>
            <a:endParaRPr lang="ru-RU" sz="2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4294967295"/>
          </p:nvPr>
        </p:nvSpPr>
        <p:spPr>
          <a:xfrm>
            <a:off x="971600" y="1340768"/>
            <a:ext cx="4104456" cy="4785395"/>
          </a:xfrm>
        </p:spPr>
        <p:txBody>
          <a:bodyPr>
            <a:normAutofit fontScale="25000" lnSpcReduction="20000"/>
          </a:bodyPr>
          <a:lstStyle/>
          <a:p>
            <a:pPr marL="0" lvl="0" indent="0">
              <a:lnSpc>
                <a:spcPct val="1150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sz="7200" dirty="0">
                <a:latin typeface="Calibri"/>
                <a:ea typeface="Calibri"/>
                <a:cs typeface="Times New Roman"/>
              </a:rPr>
              <a:t>Сколько хвостов у 8 коров? (8)</a:t>
            </a: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sz="7200" dirty="0">
                <a:latin typeface="Calibri"/>
                <a:ea typeface="Calibri"/>
                <a:cs typeface="Times New Roman"/>
              </a:rPr>
              <a:t>Сколько ушей у 5 мышей? (10)</a:t>
            </a: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sz="7200" dirty="0">
                <a:latin typeface="Calibri"/>
                <a:ea typeface="Calibri"/>
                <a:cs typeface="Times New Roman"/>
              </a:rPr>
              <a:t>Сколько носов у двух псов? (2)</a:t>
            </a: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sz="7200" dirty="0">
                <a:latin typeface="Calibri"/>
                <a:ea typeface="Calibri"/>
                <a:cs typeface="Times New Roman"/>
              </a:rPr>
              <a:t>Сколько хвостов у семи китов? (7)</a:t>
            </a: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sz="7200" dirty="0">
                <a:latin typeface="Calibri"/>
                <a:ea typeface="Calibri"/>
                <a:cs typeface="Times New Roman"/>
              </a:rPr>
              <a:t>Сколько пальцев на двух руках</a:t>
            </a:r>
            <a:r>
              <a:rPr lang="ru-RU" sz="7200" dirty="0" smtClean="0">
                <a:latin typeface="Calibri"/>
                <a:ea typeface="Calibri"/>
                <a:cs typeface="Times New Roman"/>
              </a:rPr>
              <a:t>? (</a:t>
            </a:r>
            <a:r>
              <a:rPr lang="ru-RU" sz="7200" dirty="0">
                <a:latin typeface="Calibri"/>
                <a:ea typeface="Calibri"/>
                <a:cs typeface="Times New Roman"/>
              </a:rPr>
              <a:t>10)</a:t>
            </a: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sz="7200" dirty="0">
                <a:latin typeface="Calibri"/>
                <a:ea typeface="Calibri"/>
                <a:cs typeface="Times New Roman"/>
              </a:rPr>
              <a:t>Сколько в двух неделях дней? (14)</a:t>
            </a: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sz="7200" dirty="0">
                <a:latin typeface="Calibri"/>
                <a:ea typeface="Calibri"/>
                <a:cs typeface="Times New Roman"/>
              </a:rPr>
              <a:t>Сколько шин у 4 машин? (16)</a:t>
            </a: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sz="7200" dirty="0">
                <a:latin typeface="Calibri"/>
                <a:ea typeface="Calibri"/>
                <a:cs typeface="Times New Roman"/>
              </a:rPr>
              <a:t>Сколько дней в одной неделе? (7)</a:t>
            </a: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sz="7200" dirty="0">
                <a:latin typeface="Calibri"/>
                <a:ea typeface="Calibri"/>
                <a:cs typeface="Times New Roman"/>
              </a:rPr>
              <a:t>Сколько букв в русском алфавите? (33)</a:t>
            </a: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sz="7200" dirty="0">
                <a:latin typeface="Calibri"/>
                <a:ea typeface="Calibri"/>
                <a:cs typeface="Times New Roman"/>
              </a:rPr>
              <a:t>Сколько десятков в числе «18»? (1)</a:t>
            </a:r>
          </a:p>
          <a:p>
            <a:endParaRPr lang="ru-RU" dirty="0"/>
          </a:p>
        </p:txBody>
      </p:sp>
      <p:pic>
        <p:nvPicPr>
          <p:cNvPr id="1026" name="Picture 2" descr="C:\Users\USER\Desktop\5а матем урок\IMG_20211223_10190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29" t="27466" r="2429" b="-15073"/>
          <a:stretch/>
        </p:blipFill>
        <p:spPr bwMode="auto">
          <a:xfrm>
            <a:off x="5420850" y="2476737"/>
            <a:ext cx="3384376" cy="436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502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Станция «Построй по точкам»      </a:t>
            </a:r>
            <a:r>
              <a:rPr lang="ru-RU" sz="2000" dirty="0" smtClean="0">
                <a:latin typeface="Calibri" pitchFamily="34" charset="0"/>
              </a:rPr>
              <a:t>Соедините точки по порядку и увидите кто спрятался на картинке. За верно выполненное задание 1 балл.</a:t>
            </a:r>
            <a:endParaRPr lang="ru-RU" sz="2000" dirty="0">
              <a:latin typeface="Calibri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457200" y="1600217"/>
            <a:ext cx="4114800" cy="463709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1" name="Picture 3" descr="C:\Users\USER\Desktop\5а матем урок\IMG_20211223_103157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b="33528"/>
          <a:stretch/>
        </p:blipFill>
        <p:spPr bwMode="auto">
          <a:xfrm>
            <a:off x="5220072" y="3021804"/>
            <a:ext cx="345638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ownloads\90965687_Rybka4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5"/>
          <a:stretch/>
        </p:blipFill>
        <p:spPr bwMode="auto">
          <a:xfrm>
            <a:off x="563607" y="1556792"/>
            <a:ext cx="3892978" cy="4601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488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Станция «Таблица умножения»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 </a:t>
            </a:r>
            <a:r>
              <a:rPr lang="ru-RU" sz="2000" dirty="0" smtClean="0">
                <a:latin typeface="Calibri" pitchFamily="34" charset="0"/>
              </a:rPr>
              <a:t>Все вы знаете таблицу умножения. Проверьте, правильно ли решены примеры. За проверку получите 1 балл.</a:t>
            </a:r>
            <a:endParaRPr lang="ru-RU" sz="2000" dirty="0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3074" name="Picture 2" descr="C:\Users\USER\Desktop\5а матем урок\IMG_20211223_102849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82"/>
          <a:stretch/>
        </p:blipFill>
        <p:spPr bwMode="auto">
          <a:xfrm>
            <a:off x="5364088" y="3140968"/>
            <a:ext cx="3394472" cy="307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" t="1293" r="-753" b="50232"/>
          <a:stretch/>
        </p:blipFill>
        <p:spPr bwMode="auto">
          <a:xfrm>
            <a:off x="611560" y="2010544"/>
            <a:ext cx="3793242" cy="2836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488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Станция «Реши правильно» </a:t>
            </a:r>
            <a:r>
              <a:rPr lang="ru-RU" sz="2000" dirty="0" smtClean="0">
                <a:latin typeface="Calibri" pitchFamily="34" charset="0"/>
              </a:rPr>
              <a:t>На этой станции вас ждут примеры-цепочки. За каждую правильно решенную цепочку 1 балл. </a:t>
            </a:r>
            <a:endParaRPr lang="ru-RU" sz="2000" dirty="0">
              <a:latin typeface="Calibri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457200" y="1556792"/>
            <a:ext cx="4618856" cy="45693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USER\Desktop\5а матем урок\IMG_20211223_10354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068960"/>
            <a:ext cx="2928640" cy="3168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USER\Downloads\пр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6251" b="64793"/>
          <a:stretch/>
        </p:blipFill>
        <p:spPr bwMode="auto">
          <a:xfrm>
            <a:off x="327854" y="1556792"/>
            <a:ext cx="4892218" cy="3799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488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Станция «Вот так задача» </a:t>
            </a:r>
            <a:r>
              <a:rPr lang="ru-RU" sz="2000" dirty="0" smtClean="0">
                <a:latin typeface="Calibri" pitchFamily="34" charset="0"/>
              </a:rPr>
              <a:t>А на этой станции вас ожидают задачи. Внимательно читайте условие. За каждую задачу 1 балл.</a:t>
            </a:r>
            <a:endParaRPr lang="ru-RU" sz="2000" dirty="0">
              <a:latin typeface="Calibri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USER\Desktop\5а матем урок\IMG_20211223_102623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59"/>
          <a:stretch/>
        </p:blipFill>
        <p:spPr bwMode="auto">
          <a:xfrm>
            <a:off x="5580112" y="2780928"/>
            <a:ext cx="3179487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Новая папка (4)\IMG_20220111_19135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6" b="39040"/>
          <a:stretch/>
        </p:blipFill>
        <p:spPr bwMode="auto">
          <a:xfrm>
            <a:off x="430018" y="1628800"/>
            <a:ext cx="4718046" cy="4448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488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7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32423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8_Тема Office">
  <a:themeElements>
    <a:clrScheme name="Другая 7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32423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392</Words>
  <Application>Microsoft Office PowerPoint</Application>
  <PresentationFormat>Экран (4:3)</PresentationFormat>
  <Paragraphs>36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1_Тема Office</vt:lpstr>
      <vt:lpstr>8_Тема Office</vt:lpstr>
      <vt:lpstr>Презентация PowerPoint</vt:lpstr>
      <vt:lpstr>Цели и задачи урока </vt:lpstr>
      <vt:lpstr>Организационный момент    Сегодня мы совершим с вами увлекательное путешествие в страну математики. Сейчас мы сядем в поезд и поедем по станциям, на которых нас будут ждать задания. </vt:lpstr>
      <vt:lpstr>От станции к станции мы будем передвигаться под музыку.  </vt:lpstr>
      <vt:lpstr>Станция «Быстро отвечай»    Я  буду задавать вопросы , вы быстро должны  дать ответ. За правильный ответ 1 балл.</vt:lpstr>
      <vt:lpstr>Станция «Построй по точкам»      Соедините точки по порядку и увидите кто спрятался на картинке. За верно выполненное задание 1 балл.</vt:lpstr>
      <vt:lpstr>Станция «Таблица умножения»  Все вы знаете таблицу умножения. Проверьте, правильно ли решены примеры. За проверку получите 1 балл.</vt:lpstr>
      <vt:lpstr>Станция «Реши правильно» На этой станции вас ждут примеры-цепочки. За каждую правильно решенную цепочку 1 балл. </vt:lpstr>
      <vt:lpstr>Станция «Вот так задача» А на этой станции вас ожидают задачи. Внимательно читайте условие. За каждую задачу 1 балл.</vt:lpstr>
      <vt:lpstr>  Подведение итогов.    Вот и подошло к концу наше математическое путешествие. Давайте посчитаем баллы и определим самого смекалистого. </vt:lpstr>
      <vt:lpstr>Рефлексия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39</cp:revision>
  <dcterms:created xsi:type="dcterms:W3CDTF">2022-01-05T12:47:36Z</dcterms:created>
  <dcterms:modified xsi:type="dcterms:W3CDTF">2022-05-16T11:43:30Z</dcterms:modified>
</cp:coreProperties>
</file>