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73" r:id="rId4"/>
    <p:sldId id="272" r:id="rId5"/>
    <p:sldId id="274" r:id="rId6"/>
    <p:sldId id="257" r:id="rId7"/>
    <p:sldId id="259" r:id="rId8"/>
    <p:sldId id="260" r:id="rId9"/>
    <p:sldId id="261" r:id="rId10"/>
    <p:sldId id="262" r:id="rId11"/>
    <p:sldId id="275" r:id="rId12"/>
    <p:sldId id="276" r:id="rId13"/>
    <p:sldId id="263" r:id="rId14"/>
    <p:sldId id="277" r:id="rId15"/>
    <p:sldId id="278" r:id="rId16"/>
    <p:sldId id="26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77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9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0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993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472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040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56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22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2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13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17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841A8F-36D0-48B0-B146-C861E8A035B5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6BBD3461-78A7-433D-BB14-5F615E14A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56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E5E0F-33FE-43E8-AD21-7727360A19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ontserrat" pitchFamily="2" charset="-52"/>
              </a:rPr>
              <a:t>§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-52"/>
              </a:rPr>
              <a:t>4 Язык – средство кодирования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28C126-31E4-4707-BB2E-34776D2A24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Montserrat" pitchFamily="2" charset="-52"/>
              </a:rPr>
              <a:t>Глава 2.</a:t>
            </a:r>
          </a:p>
          <a:p>
            <a:r>
              <a:rPr lang="ru-RU" dirty="0">
                <a:latin typeface="Montserrat" pitchFamily="2" charset="-52"/>
              </a:rPr>
              <a:t>Кодирование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76524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dirty="0">
                <a:latin typeface="Montserrat" pitchFamily="2" charset="-52"/>
              </a:rPr>
              <a:t>Сообщения</a:t>
            </a:r>
            <a:endParaRPr lang="ru-RU" sz="40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A1BBB1-8214-4F21-90C0-F75EA604FE9C}"/>
              </a:ext>
            </a:extLst>
          </p:cNvPr>
          <p:cNvSpPr txBox="1"/>
          <p:nvPr/>
        </p:nvSpPr>
        <p:spPr>
          <a:xfrm>
            <a:off x="1226634" y="1520780"/>
            <a:ext cx="790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Сообщение</a:t>
            </a:r>
            <a:r>
              <a:rPr lang="ru-RU" sz="2400" b="1" dirty="0">
                <a:solidFill>
                  <a:srgbClr val="221E1F"/>
                </a:solidFill>
                <a:latin typeface="Montserrat" pitchFamily="2" charset="-52"/>
              </a:rPr>
              <a:t> </a:t>
            </a: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— это любая последовательность символов некоторого алфавита.</a:t>
            </a:r>
            <a:endParaRPr lang="ru-RU" sz="2400" dirty="0">
              <a:latin typeface="Montserrat" pitchFamily="2" charset="-52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4E98EDA-194C-4469-BB30-3FB77BE72BAE}"/>
              </a:ext>
            </a:extLst>
          </p:cNvPr>
          <p:cNvGrpSpPr/>
          <p:nvPr/>
        </p:nvGrpSpPr>
        <p:grpSpPr>
          <a:xfrm>
            <a:off x="656478" y="2465500"/>
            <a:ext cx="8476764" cy="963500"/>
            <a:chOff x="1226634" y="2492377"/>
            <a:chExt cx="8476764" cy="963500"/>
          </a:xfrm>
        </p:grpSpPr>
        <p:sp>
          <p:nvSpPr>
            <p:cNvPr id="12" name="Text Box 300">
              <a:extLst>
                <a:ext uri="{FF2B5EF4-FFF2-40B4-BE49-F238E27FC236}">
                  <a16:creationId xmlns:a16="http://schemas.microsoft.com/office/drawing/2014/main" id="{E5D2632D-596B-47D0-A001-E8D13D9E55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784" y="2555877"/>
              <a:ext cx="8000614" cy="90000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180975" indent="-180975"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</a:t>
              </a:r>
              <a:r>
                <a:rPr lang="ru-RU" sz="2400" dirty="0">
                  <a:latin typeface="Montserrat" pitchFamily="2" charset="-52"/>
                </a:rPr>
                <a:t>Сколько различных сообщений длины </a:t>
              </a:r>
              <a:r>
                <a:rPr lang="en-US" sz="2400" i="1" dirty="0">
                  <a:latin typeface="Montserrat" pitchFamily="2" charset="-52"/>
                  <a:cs typeface="Times New Roman" pitchFamily="18" charset="0"/>
                </a:rPr>
                <a:t>L</a:t>
              </a:r>
              <a:r>
                <a:rPr lang="en-US" sz="2400" dirty="0">
                  <a:latin typeface="Montserrat" pitchFamily="2" charset="-52"/>
                </a:rPr>
                <a:t> </a:t>
              </a:r>
              <a:r>
                <a:rPr lang="ru-RU" sz="2400" dirty="0">
                  <a:latin typeface="Montserrat" pitchFamily="2" charset="-52"/>
                </a:rPr>
                <a:t>можно построить, используя алфавит мощностью </a:t>
              </a:r>
              <a:r>
                <a:rPr lang="en-US" sz="2400" i="1" dirty="0">
                  <a:latin typeface="Montserrat" pitchFamily="2" charset="-52"/>
                  <a:cs typeface="Times New Roman" pitchFamily="18" charset="0"/>
                </a:rPr>
                <a:t>M</a:t>
              </a:r>
              <a:r>
                <a:rPr lang="en-US" sz="2400" dirty="0">
                  <a:latin typeface="Montserrat" pitchFamily="2" charset="-52"/>
                </a:rPr>
                <a:t>?</a:t>
              </a:r>
              <a:endParaRPr lang="ru-RU" sz="2400" dirty="0">
                <a:latin typeface="Montserrat" pitchFamily="2" charset="-52"/>
              </a:endParaRPr>
            </a:p>
          </p:txBody>
        </p:sp>
        <p:sp>
          <p:nvSpPr>
            <p:cNvPr id="14" name="Oval 301">
              <a:extLst>
                <a:ext uri="{FF2B5EF4-FFF2-40B4-BE49-F238E27FC236}">
                  <a16:creationId xmlns:a16="http://schemas.microsoft.com/office/drawing/2014/main" id="{55A3F3FA-CD32-461B-94D3-DCA4DE43D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634" y="2492377"/>
              <a:ext cx="662399" cy="663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ru-RU" sz="4400" b="1">
                  <a:solidFill>
                    <a:schemeClr val="bg1"/>
                  </a:solidFill>
                  <a:latin typeface="Arial Black" panose="020B0A04020102020204" pitchFamily="34" charset="0"/>
                </a:rPr>
                <a:t>?</a:t>
              </a:r>
              <a:endParaRPr lang="ru-RU" altLang="ru-RU" sz="4400" b="1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E3BD100-B9B3-4E70-85D7-30213DD071EC}"/>
              </a:ext>
            </a:extLst>
          </p:cNvPr>
          <p:cNvSpPr txBox="1"/>
          <p:nvPr/>
        </p:nvSpPr>
        <p:spPr>
          <a:xfrm>
            <a:off x="1226634" y="3606223"/>
            <a:ext cx="79066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indent="-360363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Комбинаторика</a:t>
            </a:r>
            <a:r>
              <a:rPr lang="ru-RU" sz="2400" b="1" dirty="0">
                <a:solidFill>
                  <a:srgbClr val="221E1F"/>
                </a:solidFill>
                <a:latin typeface="Montserrat" pitchFamily="2" charset="-52"/>
              </a:rPr>
              <a:t> </a:t>
            </a: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— это наука, изучающая комбинации объектов.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20" name="Прямоугольник 4">
            <a:extLst>
              <a:ext uri="{FF2B5EF4-FFF2-40B4-BE49-F238E27FC236}">
                <a16:creationId xmlns:a16="http://schemas.microsoft.com/office/drawing/2014/main" id="{AC892E30-B058-41BC-8BB7-E15F30FAB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6634" y="4614443"/>
            <a:ext cx="4453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Пример:</a:t>
            </a: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 алфавит 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{0, 1}</a:t>
            </a: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.</a:t>
            </a:r>
          </a:p>
        </p:txBody>
      </p:sp>
      <p:sp>
        <p:nvSpPr>
          <p:cNvPr id="21" name="Прямоугольник 5">
            <a:extLst>
              <a:ext uri="{FF2B5EF4-FFF2-40B4-BE49-F238E27FC236}">
                <a16:creationId xmlns:a16="http://schemas.microsoft.com/office/drawing/2014/main" id="{DF13125E-99E4-4784-837C-A8447CF1B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6634" y="5119268"/>
            <a:ext cx="40959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Сообщения длины </a:t>
            </a:r>
            <a:r>
              <a:rPr lang="en-US" altLang="ru-RU" sz="2800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2</a:t>
            </a: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:</a:t>
            </a:r>
            <a:endParaRPr lang="en-US" altLang="ru-RU" sz="2800" dirty="0">
              <a:solidFill>
                <a:schemeClr val="tx2">
                  <a:lumMod val="75000"/>
                </a:schemeClr>
              </a:solidFill>
              <a:latin typeface="Montserrat" pitchFamily="2" charset="-52"/>
            </a:endParaRPr>
          </a:p>
          <a:p>
            <a:pPr eaLnBrk="1" hangingPunct="1"/>
            <a:r>
              <a:rPr lang="en-US" altLang="ru-RU" sz="2800" b="1" dirty="0">
                <a:solidFill>
                  <a:schemeClr val="tx2">
                    <a:lumMod val="75000"/>
                  </a:schemeClr>
                </a:solidFill>
                <a:latin typeface="Montserrat" pitchFamily="2" charset="-52"/>
              </a:rPr>
              <a:t>  00 01 10 11</a:t>
            </a:r>
            <a:endParaRPr lang="ru-RU" altLang="ru-RU" sz="2800" b="1" dirty="0">
              <a:solidFill>
                <a:schemeClr val="tx2">
                  <a:lumMod val="75000"/>
                </a:schemeClr>
              </a:solidFill>
              <a:latin typeface="Montserrat" pitchFamily="2" charset="-52"/>
            </a:endParaRPr>
          </a:p>
        </p:txBody>
      </p:sp>
      <p:sp>
        <p:nvSpPr>
          <p:cNvPr id="22" name="Скругленная прямоугольная выноска 11">
            <a:extLst>
              <a:ext uri="{FF2B5EF4-FFF2-40B4-BE49-F238E27FC236}">
                <a16:creationId xmlns:a16="http://schemas.microsoft.com/office/drawing/2014/main" id="{BA66CFB6-D015-447D-8F30-FAD808D8D57D}"/>
              </a:ext>
            </a:extLst>
          </p:cNvPr>
          <p:cNvSpPr/>
          <p:nvPr/>
        </p:nvSpPr>
        <p:spPr bwMode="auto">
          <a:xfrm>
            <a:off x="4788715" y="5596321"/>
            <a:ext cx="1782763" cy="609600"/>
          </a:xfrm>
          <a:prstGeom prst="wedgeRoundRectCallout">
            <a:avLst>
              <a:gd name="adj1" fmla="val -81520"/>
              <a:gd name="adj2" fmla="val -17238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dirty="0">
                <a:latin typeface="Montserrat" pitchFamily="2" charset="-52"/>
              </a:rPr>
              <a:t>всего 4</a:t>
            </a:r>
          </a:p>
        </p:txBody>
      </p:sp>
    </p:spTree>
    <p:extLst>
      <p:ext uri="{BB962C8B-B14F-4D97-AF65-F5344CB8AC3E}">
        <p14:creationId xmlns:p14="http://schemas.microsoft.com/office/powerpoint/2010/main" val="418571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dirty="0">
                <a:latin typeface="Montserrat" pitchFamily="2" charset="-52"/>
              </a:rPr>
              <a:t>Сообщения</a:t>
            </a:r>
            <a:endParaRPr lang="ru-RU" sz="40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11" name="Прямоугольник 4">
            <a:extLst>
              <a:ext uri="{FF2B5EF4-FFF2-40B4-BE49-F238E27FC236}">
                <a16:creationId xmlns:a16="http://schemas.microsoft.com/office/drawing/2014/main" id="{72487DF5-D570-4729-920F-07E435AD2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915" y="1908425"/>
            <a:ext cx="5565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221E1F"/>
                </a:solidFill>
                <a:latin typeface="Montserrat" pitchFamily="2" charset="-52"/>
              </a:rPr>
              <a:t>Пример:</a:t>
            </a:r>
            <a:r>
              <a:rPr lang="ru-RU" altLang="ru-RU" sz="2800" dirty="0">
                <a:solidFill>
                  <a:srgbClr val="221E1F"/>
                </a:solidFill>
                <a:latin typeface="Montserrat" pitchFamily="2" charset="-52"/>
              </a:rPr>
              <a:t> алфавит 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{</a:t>
            </a:r>
            <a:r>
              <a:rPr lang="ru-RU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@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,</a:t>
            </a:r>
            <a:r>
              <a:rPr lang="ru-RU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 #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,</a:t>
            </a:r>
            <a:r>
              <a:rPr lang="ru-RU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 $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,</a:t>
            </a:r>
            <a:r>
              <a:rPr lang="ru-RU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 %</a:t>
            </a:r>
            <a:r>
              <a:rPr lang="en-US" alt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}</a:t>
            </a:r>
            <a:r>
              <a:rPr lang="ru-RU" altLang="ru-RU" sz="2800" dirty="0">
                <a:solidFill>
                  <a:srgbClr val="221E1F"/>
                </a:solidFill>
                <a:latin typeface="Montserrat" pitchFamily="2" charset="-52"/>
              </a:rPr>
              <a:t>.</a:t>
            </a:r>
          </a:p>
        </p:txBody>
      </p:sp>
      <p:sp>
        <p:nvSpPr>
          <p:cNvPr id="13" name="Прямоугольник 5">
            <a:extLst>
              <a:ext uri="{FF2B5EF4-FFF2-40B4-BE49-F238E27FC236}">
                <a16:creationId xmlns:a16="http://schemas.microsoft.com/office/drawing/2014/main" id="{811E88C8-7664-4FB3-A869-ED3CAF73D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915" y="2425950"/>
            <a:ext cx="56685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solidFill>
                  <a:srgbClr val="221E1F"/>
                </a:solidFill>
                <a:latin typeface="Montserrat" pitchFamily="2" charset="-52"/>
              </a:rPr>
              <a:t>Сообщения длины 1: </a:t>
            </a:r>
            <a:r>
              <a:rPr lang="ru-RU" altLang="ru-RU" sz="2800" b="1" dirty="0">
                <a:solidFill>
                  <a:schemeClr val="tx2"/>
                </a:solidFill>
                <a:latin typeface="Montserrat" pitchFamily="2" charset="-52"/>
              </a:rPr>
              <a:t>@ # $ %</a:t>
            </a:r>
            <a:r>
              <a:rPr lang="ru-RU" altLang="ru-RU" sz="2800" dirty="0">
                <a:solidFill>
                  <a:srgbClr val="221E1F"/>
                </a:solidFill>
                <a:latin typeface="Montserrat" pitchFamily="2" charset="-52"/>
              </a:rPr>
              <a:t>.</a:t>
            </a:r>
          </a:p>
        </p:txBody>
      </p:sp>
      <p:grpSp>
        <p:nvGrpSpPr>
          <p:cNvPr id="15" name="Group 302">
            <a:extLst>
              <a:ext uri="{FF2B5EF4-FFF2-40B4-BE49-F238E27FC236}">
                <a16:creationId xmlns:a16="http://schemas.microsoft.com/office/drawing/2014/main" id="{66EC574A-3449-4786-B171-0A1B2F79B633}"/>
              </a:ext>
            </a:extLst>
          </p:cNvPr>
          <p:cNvGrpSpPr>
            <a:grpSpLocks/>
          </p:cNvGrpSpPr>
          <p:nvPr/>
        </p:nvGrpSpPr>
        <p:grpSpPr bwMode="auto">
          <a:xfrm>
            <a:off x="2177340" y="5437438"/>
            <a:ext cx="5815013" cy="663575"/>
            <a:chOff x="476" y="3171"/>
            <a:chExt cx="3663" cy="418"/>
          </a:xfrm>
        </p:grpSpPr>
        <p:sp>
          <p:nvSpPr>
            <p:cNvPr id="16" name="Text Box 300">
              <a:extLst>
                <a:ext uri="{FF2B5EF4-FFF2-40B4-BE49-F238E27FC236}">
                  <a16:creationId xmlns:a16="http://schemas.microsoft.com/office/drawing/2014/main" id="{95AACF28-5DA8-4EE2-81B5-E546511F1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" y="3238"/>
              <a:ext cx="3369" cy="291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180975" indent="-180975"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</a:t>
              </a:r>
              <a:r>
                <a:rPr lang="ru-RU" sz="2400" dirty="0">
                  <a:latin typeface="Montserrat" pitchFamily="2" charset="-52"/>
                </a:rPr>
                <a:t>Сколько сообщений длины </a:t>
              </a:r>
              <a:r>
                <a:rPr lang="en-US" sz="2400" i="1" dirty="0">
                  <a:latin typeface="Montserrat" pitchFamily="2" charset="-52"/>
                  <a:cs typeface="Times New Roman" pitchFamily="18" charset="0"/>
                </a:rPr>
                <a:t>L </a:t>
              </a:r>
              <a:r>
                <a:rPr lang="en-US" sz="2400" dirty="0">
                  <a:latin typeface="Montserrat" pitchFamily="2" charset="-52"/>
                </a:rPr>
                <a:t>?</a:t>
              </a:r>
              <a:endParaRPr lang="ru-RU" sz="2400" dirty="0">
                <a:latin typeface="Montserrat" pitchFamily="2" charset="-52"/>
              </a:endParaRPr>
            </a:p>
          </p:txBody>
        </p:sp>
        <p:sp>
          <p:nvSpPr>
            <p:cNvPr id="17" name="Oval 301">
              <a:extLst>
                <a:ext uri="{FF2B5EF4-FFF2-40B4-BE49-F238E27FC236}">
                  <a16:creationId xmlns:a16="http://schemas.microsoft.com/office/drawing/2014/main" id="{E307DBD3-4384-4421-A1B0-AD59D3D32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ru-RU" sz="44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?</a:t>
              </a:r>
              <a:endParaRPr lang="ru-RU" altLang="ru-RU" sz="44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ED22A29-95FB-4961-B1A6-E34B872BA8FB}"/>
              </a:ext>
            </a:extLst>
          </p:cNvPr>
          <p:cNvSpPr/>
          <p:nvPr/>
        </p:nvSpPr>
        <p:spPr>
          <a:xfrm>
            <a:off x="1316915" y="2943475"/>
            <a:ext cx="8397875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221E1F"/>
                </a:solidFill>
                <a:latin typeface="Montserrat" pitchFamily="2" charset="-52"/>
              </a:rPr>
              <a:t>Сообщения длины </a:t>
            </a:r>
            <a:r>
              <a:rPr lang="en-US" sz="2800" dirty="0">
                <a:solidFill>
                  <a:srgbClr val="221E1F"/>
                </a:solidFill>
                <a:latin typeface="Montserrat" pitchFamily="2" charset="-52"/>
              </a:rPr>
              <a:t>2</a:t>
            </a:r>
            <a:r>
              <a:rPr lang="ru-RU" sz="2800" dirty="0">
                <a:solidFill>
                  <a:srgbClr val="221E1F"/>
                </a:solidFill>
                <a:latin typeface="Montserrat" pitchFamily="2" charset="-52"/>
              </a:rPr>
              <a:t>: </a:t>
            </a:r>
            <a:endParaRPr lang="en-US" sz="2800" dirty="0">
              <a:solidFill>
                <a:srgbClr val="221E1F"/>
              </a:solidFill>
              <a:latin typeface="Montserrat" pitchFamily="2" charset="-52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@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%</a:t>
            </a:r>
            <a:endParaRPr lang="en-US" sz="2800" b="1" dirty="0">
              <a:solidFill>
                <a:schemeClr val="tx2"/>
              </a:solidFill>
              <a:latin typeface="Montserrat" pitchFamily="2" charset="-52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#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%</a:t>
            </a:r>
            <a:endParaRPr lang="en-US" sz="2800" b="1" dirty="0">
              <a:solidFill>
                <a:schemeClr val="tx2"/>
              </a:solidFill>
              <a:latin typeface="Montserrat" pitchFamily="2" charset="-52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$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%</a:t>
            </a:r>
            <a:endParaRPr lang="en-US" sz="2800" b="1" dirty="0">
              <a:solidFill>
                <a:schemeClr val="tx2"/>
              </a:solidFill>
              <a:latin typeface="Montserrat" pitchFamily="2" charset="-52"/>
            </a:endParaRPr>
          </a:p>
          <a:p>
            <a:pPr>
              <a:tabLst>
                <a:tab pos="1249200" algn="ctr"/>
                <a:tab pos="2516400" algn="ctr"/>
                <a:tab pos="3765600" algn="ctr"/>
                <a:tab pos="5029200" algn="ctr"/>
              </a:tabLst>
              <a:defRPr/>
            </a:pPr>
            <a:r>
              <a:rPr lang="en-US" sz="2800" dirty="0">
                <a:solidFill>
                  <a:srgbClr val="0000FF"/>
                </a:solidFill>
                <a:latin typeface="Montserrat" pitchFamily="2" charset="-52"/>
              </a:rPr>
              <a:t>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@ 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#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</a:rPr>
              <a:t>$</a:t>
            </a:r>
            <a:r>
              <a:rPr lang="en-US" sz="2800" b="1" dirty="0">
                <a:solidFill>
                  <a:schemeClr val="tx2"/>
                </a:solidFill>
                <a:latin typeface="Montserrat" pitchFamily="2" charset="-52"/>
              </a:rPr>
              <a:t>  	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  <a:cs typeface="Courier New" pitchFamily="49" charset="0"/>
              </a:rPr>
              <a:t>%</a:t>
            </a:r>
            <a:r>
              <a:rPr lang="ru-RU" sz="2800" b="1" dirty="0">
                <a:solidFill>
                  <a:schemeClr val="tx2"/>
                </a:solidFill>
                <a:latin typeface="Montserrat" pitchFamily="2" charset="-52"/>
                <a:cs typeface="Courier New" pitchFamily="49" charset="0"/>
              </a:rPr>
              <a:t>%</a:t>
            </a:r>
            <a:endParaRPr lang="ru-RU" sz="2800" dirty="0">
              <a:solidFill>
                <a:srgbClr val="221E1F"/>
              </a:solidFill>
              <a:latin typeface="Montserrat" pitchFamily="2" charset="-52"/>
              <a:cs typeface="Courier New" pitchFamily="49" charset="0"/>
            </a:endParaRPr>
          </a:p>
        </p:txBody>
      </p:sp>
      <p:sp>
        <p:nvSpPr>
          <p:cNvPr id="23" name="Скругленная прямоугольная выноска 10">
            <a:extLst>
              <a:ext uri="{FF2B5EF4-FFF2-40B4-BE49-F238E27FC236}">
                <a16:creationId xmlns:a16="http://schemas.microsoft.com/office/drawing/2014/main" id="{32987DB5-A28A-47EE-B5E8-6185637D6C77}"/>
              </a:ext>
            </a:extLst>
          </p:cNvPr>
          <p:cNvSpPr/>
          <p:nvPr/>
        </p:nvSpPr>
        <p:spPr bwMode="auto">
          <a:xfrm>
            <a:off x="7352590" y="3708650"/>
            <a:ext cx="1782763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dirty="0">
                <a:latin typeface="Montserrat" pitchFamily="2" charset="-52"/>
              </a:rPr>
              <a:t>всего 16</a:t>
            </a:r>
          </a:p>
        </p:txBody>
      </p:sp>
      <p:sp>
        <p:nvSpPr>
          <p:cNvPr id="24" name="Скругленная прямоугольная выноска 11">
            <a:extLst>
              <a:ext uri="{FF2B5EF4-FFF2-40B4-BE49-F238E27FC236}">
                <a16:creationId xmlns:a16="http://schemas.microsoft.com/office/drawing/2014/main" id="{8D9A2418-9B0B-4102-B4C2-824B55C85201}"/>
              </a:ext>
            </a:extLst>
          </p:cNvPr>
          <p:cNvSpPr/>
          <p:nvPr/>
        </p:nvSpPr>
        <p:spPr bwMode="auto">
          <a:xfrm>
            <a:off x="7352590" y="2291013"/>
            <a:ext cx="1782763" cy="609600"/>
          </a:xfrm>
          <a:prstGeom prst="wedgeRoundRectCallout">
            <a:avLst>
              <a:gd name="adj1" fmla="val -81520"/>
              <a:gd name="adj2" fmla="val 18056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dirty="0">
                <a:latin typeface="Montserrat" pitchFamily="2" charset="-52"/>
              </a:rPr>
              <a:t>всего 4</a:t>
            </a:r>
          </a:p>
        </p:txBody>
      </p:sp>
    </p:spTree>
    <p:extLst>
      <p:ext uri="{BB962C8B-B14F-4D97-AF65-F5344CB8AC3E}">
        <p14:creationId xmlns:p14="http://schemas.microsoft.com/office/powerpoint/2010/main" val="33799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8" grpId="0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1C52A-08D0-4816-ADE2-76E01D4B5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latin typeface="Montserrat" pitchFamily="2" charset="-52"/>
              </a:rPr>
              <a:t>Количество возможных сообщений</a:t>
            </a:r>
            <a:endParaRPr lang="ru-RU" dirty="0">
              <a:latin typeface="Montserrat" pitchFamily="2" charset="-52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B66D2A14-6E8B-4DB1-8A52-96429ACDB4FA}"/>
              </a:ext>
            </a:extLst>
          </p:cNvPr>
          <p:cNvSpPr/>
          <p:nvPr/>
        </p:nvSpPr>
        <p:spPr bwMode="auto">
          <a:xfrm>
            <a:off x="6708100" y="1906656"/>
            <a:ext cx="1886811" cy="633273"/>
          </a:xfrm>
          <a:prstGeom prst="roundRect">
            <a:avLst/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200" i="1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N = M </a:t>
            </a:r>
            <a:r>
              <a:rPr lang="en-US" sz="3200" i="1" baseline="30000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L</a:t>
            </a:r>
            <a:endParaRPr lang="ru-RU" sz="3200" baseline="30000" dirty="0">
              <a:solidFill>
                <a:srgbClr val="000000"/>
              </a:solidFill>
              <a:latin typeface="Montserrat SemiBold" pitchFamily="2" charset="-52"/>
              <a:cs typeface="Times New Roman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B8981B-860F-4BAC-B5FE-F8309BD04F1D}"/>
              </a:ext>
            </a:extLst>
          </p:cNvPr>
          <p:cNvSpPr/>
          <p:nvPr/>
        </p:nvSpPr>
        <p:spPr>
          <a:xfrm>
            <a:off x="3512892" y="3897930"/>
            <a:ext cx="8277225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rgbClr val="221E1F"/>
                </a:solidFill>
                <a:latin typeface="Montserrat" pitchFamily="2" charset="-52"/>
              </a:rPr>
              <a:t>Сколько</a:t>
            </a:r>
          </a:p>
          <a:p>
            <a:pPr marL="625475" indent="-260350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возможных 5-буквеных слов в русском языке?</a:t>
            </a:r>
          </a:p>
          <a:p>
            <a:pPr marL="625475" indent="-260350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возможных 3-буквеных слов в английском языке?</a:t>
            </a:r>
            <a:endParaRPr lang="en-US" sz="2400" dirty="0">
              <a:solidFill>
                <a:srgbClr val="221E1F"/>
              </a:solidFill>
              <a:latin typeface="Montserrat" pitchFamily="2" charset="-52"/>
            </a:endParaRPr>
          </a:p>
          <a:p>
            <a:pPr marL="625475" indent="-260350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возможных сообщений длиной </a:t>
            </a:r>
            <a:r>
              <a:rPr lang="en-US" sz="2400" i="1" dirty="0">
                <a:solidFill>
                  <a:srgbClr val="221E1F"/>
                </a:solidFill>
                <a:latin typeface="Montserrat" pitchFamily="2" charset="-52"/>
                <a:cs typeface="Times New Roman" pitchFamily="18" charset="0"/>
              </a:rPr>
              <a:t>L</a:t>
            </a:r>
            <a:r>
              <a:rPr lang="en-US" sz="2400" dirty="0">
                <a:solidFill>
                  <a:srgbClr val="221E1F"/>
                </a:solidFill>
                <a:latin typeface="Montserrat" pitchFamily="2" charset="-52"/>
              </a:rPr>
              <a:t> </a:t>
            </a:r>
            <a:r>
              <a:rPr lang="ru-RU" sz="2400" dirty="0">
                <a:solidFill>
                  <a:srgbClr val="221E1F"/>
                </a:solidFill>
                <a:latin typeface="Montserrat" pitchFamily="2" charset="-52"/>
              </a:rPr>
              <a:t>символов в алфавите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{+,  –}</a:t>
            </a:r>
            <a:r>
              <a:rPr lang="en-US" sz="2400" dirty="0">
                <a:solidFill>
                  <a:srgbClr val="221E1F"/>
                </a:solidFill>
                <a:latin typeface="Montserrat" pitchFamily="2" charset="-52"/>
              </a:rPr>
              <a:t>?</a:t>
            </a:r>
            <a:endParaRPr lang="ru-RU" sz="2400" dirty="0">
              <a:solidFill>
                <a:srgbClr val="221E1F"/>
              </a:solidFill>
              <a:latin typeface="Montserrat" pitchFamily="2" charset="-52"/>
            </a:endParaRPr>
          </a:p>
          <a:p>
            <a:pPr marL="625475" indent="-260350">
              <a:buFont typeface="Arial" pitchFamily="34" charset="0"/>
              <a:buChar char="•"/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7" name="Скругленная прямоугольная выноска 6">
            <a:extLst>
              <a:ext uri="{FF2B5EF4-FFF2-40B4-BE49-F238E27FC236}">
                <a16:creationId xmlns:a16="http://schemas.microsoft.com/office/drawing/2014/main" id="{8D4463FC-9491-47B0-AC56-81143C18EFEE}"/>
              </a:ext>
            </a:extLst>
          </p:cNvPr>
          <p:cNvSpPr/>
          <p:nvPr/>
        </p:nvSpPr>
        <p:spPr bwMode="auto">
          <a:xfrm>
            <a:off x="10920167" y="3725910"/>
            <a:ext cx="869950" cy="477813"/>
          </a:xfrm>
          <a:prstGeom prst="wedgeRoundRectCallout">
            <a:avLst>
              <a:gd name="adj1" fmla="val -73291"/>
              <a:gd name="adj2" fmla="val 56585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400" dirty="0">
                <a:latin typeface="Montserrat" pitchFamily="2" charset="-52"/>
              </a:rPr>
              <a:t>33</a:t>
            </a:r>
            <a:r>
              <a:rPr lang="ru-RU" sz="2400" baseline="30000" dirty="0">
                <a:latin typeface="Montserrat" pitchFamily="2" charset="-52"/>
              </a:rPr>
              <a:t>5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8" name="Скругленная прямоугольная выноска 7">
            <a:extLst>
              <a:ext uri="{FF2B5EF4-FFF2-40B4-BE49-F238E27FC236}">
                <a16:creationId xmlns:a16="http://schemas.microsoft.com/office/drawing/2014/main" id="{F5727F17-3085-44F8-BAB7-1381223D64BA}"/>
              </a:ext>
            </a:extLst>
          </p:cNvPr>
          <p:cNvSpPr/>
          <p:nvPr/>
        </p:nvSpPr>
        <p:spPr bwMode="auto">
          <a:xfrm>
            <a:off x="11069131" y="4960453"/>
            <a:ext cx="869950" cy="477813"/>
          </a:xfrm>
          <a:prstGeom prst="wedgeRoundRectCallout">
            <a:avLst>
              <a:gd name="adj1" fmla="val -102635"/>
              <a:gd name="adj2" fmla="val 2853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400" dirty="0">
                <a:latin typeface="Montserrat" pitchFamily="2" charset="-52"/>
              </a:rPr>
              <a:t>26</a:t>
            </a:r>
            <a:r>
              <a:rPr lang="ru-RU" sz="2400" baseline="30000" dirty="0">
                <a:latin typeface="Montserrat" pitchFamily="2" charset="-52"/>
              </a:rPr>
              <a:t>3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9" name="Скругленная прямоугольная выноска 8">
            <a:extLst>
              <a:ext uri="{FF2B5EF4-FFF2-40B4-BE49-F238E27FC236}">
                <a16:creationId xmlns:a16="http://schemas.microsoft.com/office/drawing/2014/main" id="{5B7ED364-D9F2-47FD-A6F4-2A7C4A8D7369}"/>
              </a:ext>
            </a:extLst>
          </p:cNvPr>
          <p:cNvSpPr/>
          <p:nvPr/>
        </p:nvSpPr>
        <p:spPr bwMode="auto">
          <a:xfrm>
            <a:off x="10610503" y="5912766"/>
            <a:ext cx="869950" cy="477813"/>
          </a:xfrm>
          <a:prstGeom prst="wedgeRoundRectCallout">
            <a:avLst>
              <a:gd name="adj1" fmla="val -118797"/>
              <a:gd name="adj2" fmla="val -52361"/>
              <a:gd name="adj3" fmla="val 16667"/>
            </a:avLst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400" dirty="0">
                <a:latin typeface="Montserrat" pitchFamily="2" charset="-52"/>
              </a:rPr>
              <a:t>2</a:t>
            </a:r>
            <a:r>
              <a:rPr lang="en-US" sz="2400" i="1" baseline="30000" dirty="0">
                <a:latin typeface="Montserrat" pitchFamily="2" charset="-52"/>
                <a:cs typeface="Times New Roman" pitchFamily="18" charset="0"/>
              </a:rPr>
              <a:t>L</a:t>
            </a:r>
            <a:endParaRPr lang="ru-RU" sz="2400" i="1" dirty="0">
              <a:latin typeface="Montserrat" pitchFamily="2" charset="-52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CBBC4-67FC-4A79-9127-6B3AA3DB0BEC}"/>
              </a:ext>
            </a:extLst>
          </p:cNvPr>
          <p:cNvSpPr txBox="1"/>
          <p:nvPr/>
        </p:nvSpPr>
        <p:spPr>
          <a:xfrm>
            <a:off x="3763513" y="706327"/>
            <a:ext cx="82772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latin typeface="Montserrat" pitchFamily="2" charset="-52"/>
              </a:rPr>
              <a:t>Если алфавит языка состоит из </a:t>
            </a:r>
            <a:r>
              <a:rPr lang="en-US" sz="2400" i="1" dirty="0">
                <a:latin typeface="Montserrat" pitchFamily="2" charset="-52"/>
                <a:cs typeface="Times New Roman" pitchFamily="18" charset="0"/>
              </a:rPr>
              <a:t>M</a:t>
            </a:r>
            <a:r>
              <a:rPr lang="ru-RU" sz="2400" i="1" dirty="0">
                <a:latin typeface="Montserrat" pitchFamily="2" charset="-52"/>
              </a:rPr>
              <a:t> символов (имеет мощность </a:t>
            </a:r>
            <a:r>
              <a:rPr lang="en-US" sz="2400" i="1" dirty="0">
                <a:latin typeface="Montserrat" pitchFamily="2" charset="-52"/>
                <a:cs typeface="Times New Roman" pitchFamily="18" charset="0"/>
              </a:rPr>
              <a:t>M</a:t>
            </a:r>
            <a:r>
              <a:rPr lang="ru-RU" sz="2400" i="1" dirty="0">
                <a:latin typeface="Montserrat" pitchFamily="2" charset="-52"/>
              </a:rPr>
              <a:t>), </a:t>
            </a:r>
            <a:r>
              <a:rPr lang="ru-RU" sz="2400" dirty="0">
                <a:latin typeface="Montserrat" pitchFamily="2" charset="-52"/>
              </a:rPr>
              <a:t>количество различных сообщений длиной </a:t>
            </a:r>
            <a:r>
              <a:rPr lang="en-US" sz="2400" i="1" dirty="0">
                <a:latin typeface="Montserrat" pitchFamily="2" charset="-52"/>
                <a:cs typeface="Times New Roman" pitchFamily="18" charset="0"/>
              </a:rPr>
              <a:t>L</a:t>
            </a:r>
            <a:r>
              <a:rPr lang="ru-RU" sz="2400" i="1" dirty="0">
                <a:latin typeface="Montserrat" pitchFamily="2" charset="-52"/>
              </a:rPr>
              <a:t> знаков равно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DB95B2-12EF-4E19-AE7E-4C88D1081E76}"/>
              </a:ext>
            </a:extLst>
          </p:cNvPr>
          <p:cNvSpPr txBox="1"/>
          <p:nvPr/>
        </p:nvSpPr>
        <p:spPr>
          <a:xfrm>
            <a:off x="3780095" y="2635932"/>
            <a:ext cx="75750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latin typeface="Montserrat" pitchFamily="2" charset="-52"/>
                <a:cs typeface="Times New Roman" pitchFamily="18" charset="0"/>
              </a:rPr>
              <a:t>Для двоичного алфавита (его мощность </a:t>
            </a:r>
            <a:r>
              <a:rPr lang="en-US" sz="2400" dirty="0">
                <a:latin typeface="Montserrat" pitchFamily="2" charset="-52"/>
                <a:cs typeface="Times New Roman" pitchFamily="18" charset="0"/>
              </a:rPr>
              <a:t>M</a:t>
            </a:r>
            <a:r>
              <a:rPr lang="ru-RU" sz="2400" dirty="0">
                <a:latin typeface="Montserrat" pitchFamily="2" charset="-52"/>
                <a:cs typeface="Times New Roman" pitchFamily="18" charset="0"/>
              </a:rPr>
              <a:t>=2), получается: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14" name="Скругленный прямоугольник 4">
            <a:extLst>
              <a:ext uri="{FF2B5EF4-FFF2-40B4-BE49-F238E27FC236}">
                <a16:creationId xmlns:a16="http://schemas.microsoft.com/office/drawing/2014/main" id="{2862D713-0FD2-4D0E-B8D6-A70DE34F1499}"/>
              </a:ext>
            </a:extLst>
          </p:cNvPr>
          <p:cNvSpPr/>
          <p:nvPr/>
        </p:nvSpPr>
        <p:spPr bwMode="auto">
          <a:xfrm>
            <a:off x="6708100" y="3178647"/>
            <a:ext cx="1886811" cy="633273"/>
          </a:xfrm>
          <a:prstGeom prst="roundRect">
            <a:avLst/>
          </a:prstGeom>
          <a:ln>
            <a:noFill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200" i="1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N = </a:t>
            </a:r>
            <a:r>
              <a:rPr lang="ru-RU" sz="3200" i="1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2</a:t>
            </a:r>
            <a:r>
              <a:rPr lang="en-US" sz="3200" i="1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 </a:t>
            </a:r>
            <a:r>
              <a:rPr lang="en-US" sz="3200" i="1" baseline="30000" dirty="0">
                <a:solidFill>
                  <a:srgbClr val="000000"/>
                </a:solidFill>
                <a:latin typeface="Montserrat SemiBold" pitchFamily="2" charset="-52"/>
                <a:cs typeface="Times New Roman" pitchFamily="18" charset="0"/>
              </a:rPr>
              <a:t>L</a:t>
            </a:r>
            <a:endParaRPr lang="ru-RU" sz="3200" baseline="30000" dirty="0">
              <a:solidFill>
                <a:srgbClr val="000000"/>
              </a:solidFill>
              <a:latin typeface="Montserrat SemiBold" pitchFamily="2" charset="-5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00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dirty="0">
                <a:latin typeface="Montserrat" pitchFamily="2" charset="-52"/>
              </a:rPr>
              <a:t>Правило умножения</a:t>
            </a:r>
            <a:endParaRPr lang="ru-RU" sz="24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9" name="Прямоугольник 3">
            <a:extLst>
              <a:ext uri="{FF2B5EF4-FFF2-40B4-BE49-F238E27FC236}">
                <a16:creationId xmlns:a16="http://schemas.microsoft.com/office/drawing/2014/main" id="{EB59F27B-0CDD-4EF6-A516-A587DB1FD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42" y="1489934"/>
            <a:ext cx="1057551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Задача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.</a:t>
            </a:r>
            <a:r>
              <a:rPr lang="ru-RU" sz="2400" dirty="0">
                <a:latin typeface="Montserrat" pitchFamily="2" charset="-52"/>
              </a:rPr>
              <a:t> Сколько различных сообщений длиной 4 знака можно записать с помощью алфавита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{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А, Б, В, Г, Е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}</a:t>
            </a:r>
            <a:r>
              <a:rPr lang="en-US" sz="2400" dirty="0">
                <a:solidFill>
                  <a:srgbClr val="0000FF"/>
                </a:solidFill>
                <a:latin typeface="Montserrat" pitchFamily="2" charset="-52"/>
              </a:rPr>
              <a:t> </a:t>
            </a:r>
          </a:p>
          <a:p>
            <a:pPr marL="457200" indent="-12700">
              <a:spcAft>
                <a:spcPts val="0"/>
              </a:spcAft>
              <a:defRPr/>
            </a:pPr>
            <a:r>
              <a:rPr lang="ru-RU" sz="2400" dirty="0">
                <a:latin typeface="Montserrat" pitchFamily="2" charset="-52"/>
              </a:rPr>
              <a:t>если слова должны начинаться с согласной буквы и заканчиваться на гласную?</a:t>
            </a:r>
          </a:p>
        </p:txBody>
      </p:sp>
      <p:grpSp>
        <p:nvGrpSpPr>
          <p:cNvPr id="11" name="Группа 9">
            <a:extLst>
              <a:ext uri="{FF2B5EF4-FFF2-40B4-BE49-F238E27FC236}">
                <a16:creationId xmlns:a16="http://schemas.microsoft.com/office/drawing/2014/main" id="{F30BB0DE-29A2-486F-B115-24178F23A11B}"/>
              </a:ext>
            </a:extLst>
          </p:cNvPr>
          <p:cNvGrpSpPr>
            <a:grpSpLocks/>
          </p:cNvGrpSpPr>
          <p:nvPr/>
        </p:nvGrpSpPr>
        <p:grpSpPr bwMode="auto">
          <a:xfrm>
            <a:off x="2507017" y="3154586"/>
            <a:ext cx="3073400" cy="977900"/>
            <a:chOff x="2260600" y="2159000"/>
            <a:chExt cx="3073400" cy="977900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288969FE-3475-4DE7-BD9E-7BB7DCACB167}"/>
                </a:ext>
              </a:extLst>
            </p:cNvPr>
            <p:cNvSpPr/>
            <p:nvPr/>
          </p:nvSpPr>
          <p:spPr>
            <a:xfrm>
              <a:off x="2260600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400" dirty="0">
                  <a:solidFill>
                    <a:schemeClr val="tx1"/>
                  </a:solidFill>
                  <a:latin typeface="Montserrat" pitchFamily="2" charset="-52"/>
                </a:rPr>
                <a:t>3</a:t>
              </a:r>
              <a:endParaRPr lang="ru-RU" dirty="0">
                <a:solidFill>
                  <a:schemeClr val="tx1"/>
                </a:solidFill>
                <a:latin typeface="Montserrat" pitchFamily="2" charset="-52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DAA6A7EC-8A40-4CD5-B214-764A402FA7B4}"/>
                </a:ext>
              </a:extLst>
            </p:cNvPr>
            <p:cNvSpPr/>
            <p:nvPr/>
          </p:nvSpPr>
          <p:spPr>
            <a:xfrm>
              <a:off x="3078163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</a:rPr>
                <a:t>5</a:t>
              </a:r>
              <a:endParaRPr lang="ru-RU" dirty="0">
                <a:latin typeface="Montserrat" pitchFamily="2" charset="-52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FB75B229-B774-4852-84D4-6B056F46AFF0}"/>
                </a:ext>
              </a:extLst>
            </p:cNvPr>
            <p:cNvSpPr/>
            <p:nvPr/>
          </p:nvSpPr>
          <p:spPr>
            <a:xfrm>
              <a:off x="3894138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</a:rPr>
                <a:t>5</a:t>
              </a:r>
              <a:endParaRPr lang="ru-RU" dirty="0">
                <a:latin typeface="Montserrat" pitchFamily="2" charset="-52"/>
              </a:endParaRP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7FC7F072-3149-4A8A-8686-789A714CD0F5}"/>
                </a:ext>
              </a:extLst>
            </p:cNvPr>
            <p:cNvSpPr/>
            <p:nvPr/>
          </p:nvSpPr>
          <p:spPr>
            <a:xfrm>
              <a:off x="4711700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400" dirty="0">
                  <a:solidFill>
                    <a:srgbClr val="000000"/>
                  </a:solidFill>
                  <a:latin typeface="Montserrat" pitchFamily="2" charset="-52"/>
                </a:rPr>
                <a:t>2</a:t>
              </a:r>
              <a:endParaRPr lang="ru-RU" dirty="0">
                <a:latin typeface="Montserrat" pitchFamily="2" charset="-52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478BD8A-47CD-4800-BA54-BE514DA79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969" y="5034186"/>
            <a:ext cx="2247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Montserrat" pitchFamily="2" charset="-52"/>
              </a:rPr>
              <a:t>А, Б, В, Г, Е</a:t>
            </a:r>
          </a:p>
        </p:txBody>
      </p:sp>
      <p:sp>
        <p:nvSpPr>
          <p:cNvPr id="21" name="Правая фигурная скобка 20">
            <a:extLst>
              <a:ext uri="{FF2B5EF4-FFF2-40B4-BE49-F238E27FC236}">
                <a16:creationId xmlns:a16="http://schemas.microsoft.com/office/drawing/2014/main" id="{4B12E9DF-808A-407A-88BF-D638795DE11E}"/>
              </a:ext>
            </a:extLst>
          </p:cNvPr>
          <p:cNvSpPr/>
          <p:nvPr/>
        </p:nvSpPr>
        <p:spPr>
          <a:xfrm rot="16200000">
            <a:off x="3948467" y="4049936"/>
            <a:ext cx="215900" cy="1828800"/>
          </a:xfrm>
          <a:prstGeom prst="rightBrace">
            <a:avLst>
              <a:gd name="adj1" fmla="val 5539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F109FE-7142-47A5-92F6-DD7812099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6140" y="4321399"/>
            <a:ext cx="4459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600" dirty="0">
                <a:solidFill>
                  <a:srgbClr val="000000"/>
                </a:solidFill>
                <a:latin typeface="Montserrat" pitchFamily="2" charset="-52"/>
              </a:rPr>
              <a:t>5</a:t>
            </a:r>
            <a:endParaRPr lang="ru-RU" altLang="ru-RU" dirty="0">
              <a:solidFill>
                <a:srgbClr val="FFFFFF"/>
              </a:solidFill>
              <a:latin typeface="Montserrat" pitchFamily="2" charset="-52"/>
            </a:endParaRPr>
          </a:p>
        </p:txBody>
      </p:sp>
      <p:grpSp>
        <p:nvGrpSpPr>
          <p:cNvPr id="23" name="Группа 16">
            <a:extLst>
              <a:ext uri="{FF2B5EF4-FFF2-40B4-BE49-F238E27FC236}">
                <a16:creationId xmlns:a16="http://schemas.microsoft.com/office/drawing/2014/main" id="{7BCBE312-EE04-4720-9372-7B289DAE24B9}"/>
              </a:ext>
            </a:extLst>
          </p:cNvPr>
          <p:cNvGrpSpPr>
            <a:grpSpLocks/>
          </p:cNvGrpSpPr>
          <p:nvPr/>
        </p:nvGrpSpPr>
        <p:grpSpPr bwMode="auto">
          <a:xfrm>
            <a:off x="3710341" y="3984848"/>
            <a:ext cx="685801" cy="439737"/>
            <a:chOff x="2676525" y="2895600"/>
            <a:chExt cx="1543050" cy="533400"/>
          </a:xfrm>
        </p:grpSpPr>
        <p:sp>
          <p:nvSpPr>
            <p:cNvPr id="24" name="Полилиния 13">
              <a:extLst>
                <a:ext uri="{FF2B5EF4-FFF2-40B4-BE49-F238E27FC236}">
                  <a16:creationId xmlns:a16="http://schemas.microsoft.com/office/drawing/2014/main" id="{A89764C3-17C2-4CBA-917E-7627344B6D04}"/>
                </a:ext>
              </a:extLst>
            </p:cNvPr>
            <p:cNvSpPr/>
            <p:nvPr/>
          </p:nvSpPr>
          <p:spPr>
            <a:xfrm>
              <a:off x="2676525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Полилиния 14">
              <a:extLst>
                <a:ext uri="{FF2B5EF4-FFF2-40B4-BE49-F238E27FC236}">
                  <a16:creationId xmlns:a16="http://schemas.microsoft.com/office/drawing/2014/main" id="{6EB74140-DF23-4234-9466-71E4718885A7}"/>
                </a:ext>
              </a:extLst>
            </p:cNvPr>
            <p:cNvSpPr/>
            <p:nvPr/>
          </p:nvSpPr>
          <p:spPr>
            <a:xfrm flipH="1">
              <a:off x="3448050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C7A38A0-1F27-4A1C-898D-6A1A64EEE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7280" y="4321399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dirty="0">
                <a:solidFill>
                  <a:srgbClr val="000000"/>
                </a:solidFill>
                <a:latin typeface="Montserrat" pitchFamily="2" charset="-52"/>
              </a:rPr>
              <a:t>3</a:t>
            </a:r>
            <a:endParaRPr lang="ru-RU" altLang="ru-RU" dirty="0">
              <a:solidFill>
                <a:srgbClr val="FFFFFF"/>
              </a:solidFill>
              <a:latin typeface="Montserrat" pitchFamily="2" charset="-52"/>
            </a:endParaRPr>
          </a:p>
        </p:txBody>
      </p:sp>
      <p:sp>
        <p:nvSpPr>
          <p:cNvPr id="27" name="Полилиния 17">
            <a:extLst>
              <a:ext uri="{FF2B5EF4-FFF2-40B4-BE49-F238E27FC236}">
                <a16:creationId xmlns:a16="http://schemas.microsoft.com/office/drawing/2014/main" id="{45158F0E-3C64-4089-B1A5-6015A37BE095}"/>
              </a:ext>
            </a:extLst>
          </p:cNvPr>
          <p:cNvSpPr/>
          <p:nvPr/>
        </p:nvSpPr>
        <p:spPr>
          <a:xfrm flipH="1">
            <a:off x="2380016" y="3925318"/>
            <a:ext cx="404813" cy="524668"/>
          </a:xfrm>
          <a:custGeom>
            <a:avLst/>
            <a:gdLst>
              <a:gd name="connsiteX0" fmla="*/ 771525 w 771525"/>
              <a:gd name="connsiteY0" fmla="*/ 533400 h 533400"/>
              <a:gd name="connsiteX1" fmla="*/ 0 w 771525"/>
              <a:gd name="connsiteY1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1525" h="533400">
                <a:moveTo>
                  <a:pt x="771525" y="533400"/>
                </a:moveTo>
                <a:lnTo>
                  <a:pt x="0" y="0"/>
                </a:lnTo>
              </a:path>
            </a:pathLst>
          </a:custGeom>
          <a:ln w="28575">
            <a:solidFill>
              <a:schemeClr val="accent1">
                <a:lumMod val="75000"/>
              </a:schemeClr>
            </a:solidFill>
            <a:tailEnd type="triangle" w="med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5B9F70-9973-4E7D-B771-C59A0F57D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985" y="5034186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Montserrat" pitchFamily="2" charset="-52"/>
              </a:rPr>
              <a:t>Б, В, Г</a:t>
            </a:r>
          </a:p>
        </p:txBody>
      </p:sp>
      <p:sp>
        <p:nvSpPr>
          <p:cNvPr id="29" name="Правая фигурная скобка 28">
            <a:extLst>
              <a:ext uri="{FF2B5EF4-FFF2-40B4-BE49-F238E27FC236}">
                <a16:creationId xmlns:a16="http://schemas.microsoft.com/office/drawing/2014/main" id="{6368D5FF-A746-4AE0-962C-CCE0BDCE1EB6}"/>
              </a:ext>
            </a:extLst>
          </p:cNvPr>
          <p:cNvSpPr/>
          <p:nvPr/>
        </p:nvSpPr>
        <p:spPr>
          <a:xfrm rot="16200000">
            <a:off x="2202217" y="4437286"/>
            <a:ext cx="165100" cy="1054100"/>
          </a:xfrm>
          <a:prstGeom prst="rightBrace">
            <a:avLst>
              <a:gd name="adj1" fmla="val 5539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DDA3088C-0135-4FD0-BB8A-0165C09F3212}"/>
              </a:ext>
            </a:extLst>
          </p:cNvPr>
          <p:cNvSpPr/>
          <p:nvPr/>
        </p:nvSpPr>
        <p:spPr>
          <a:xfrm>
            <a:off x="3164242" y="3624486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930C8C9E-3A3A-4C7A-BBA2-A6940C999A42}"/>
              </a:ext>
            </a:extLst>
          </p:cNvPr>
          <p:cNvSpPr/>
          <p:nvPr/>
        </p:nvSpPr>
        <p:spPr>
          <a:xfrm>
            <a:off x="3977042" y="3624486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CD1FAE62-5306-4A37-8558-7C485252CE71}"/>
              </a:ext>
            </a:extLst>
          </p:cNvPr>
          <p:cNvSpPr/>
          <p:nvPr/>
        </p:nvSpPr>
        <p:spPr>
          <a:xfrm>
            <a:off x="4796192" y="3624486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1A854A56-6A15-4581-9D69-66AED9615F93}"/>
              </a:ext>
            </a:extLst>
          </p:cNvPr>
          <p:cNvSpPr/>
          <p:nvPr/>
        </p:nvSpPr>
        <p:spPr bwMode="auto">
          <a:xfrm>
            <a:off x="5621056" y="3269857"/>
            <a:ext cx="1539875" cy="621329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27">
            <a:extLst>
              <a:ext uri="{FF2B5EF4-FFF2-40B4-BE49-F238E27FC236}">
                <a16:creationId xmlns:a16="http://schemas.microsoft.com/office/drawing/2014/main" id="{BCE75FD5-C083-4193-98FD-3E01787A8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893" y="3217432"/>
            <a:ext cx="143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4000" dirty="0">
                <a:solidFill>
                  <a:srgbClr val="000000"/>
                </a:solidFill>
                <a:latin typeface="Montserrat" pitchFamily="2" charset="-52"/>
              </a:rPr>
              <a:t>= </a:t>
            </a:r>
            <a:r>
              <a:rPr lang="ru-RU" altLang="ru-RU" sz="4000" dirty="0">
                <a:solidFill>
                  <a:srgbClr val="000000"/>
                </a:solidFill>
                <a:latin typeface="Montserrat" pitchFamily="2" charset="-52"/>
              </a:rPr>
              <a:t>1</a:t>
            </a:r>
            <a:r>
              <a:rPr lang="en-US" altLang="ru-RU" sz="4000" dirty="0">
                <a:solidFill>
                  <a:srgbClr val="000000"/>
                </a:solidFill>
                <a:latin typeface="Montserrat" pitchFamily="2" charset="-52"/>
              </a:rPr>
              <a:t>50</a:t>
            </a:r>
            <a:endParaRPr lang="ru-RU" altLang="ru-RU" sz="2400" dirty="0">
              <a:solidFill>
                <a:srgbClr val="FFFFFF"/>
              </a:solidFill>
              <a:latin typeface="Montserrat" pitchFamily="2" charset="-52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7599B95-97D0-470B-A60C-17245E43A23D}"/>
              </a:ext>
            </a:extLst>
          </p:cNvPr>
          <p:cNvSpPr/>
          <p:nvPr/>
        </p:nvSpPr>
        <p:spPr>
          <a:xfrm>
            <a:off x="2651478" y="3316510"/>
            <a:ext cx="446087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9B370F7-0C23-4FED-AA95-6DDF7720F692}"/>
              </a:ext>
            </a:extLst>
          </p:cNvPr>
          <p:cNvSpPr/>
          <p:nvPr/>
        </p:nvSpPr>
        <p:spPr>
          <a:xfrm>
            <a:off x="3436675" y="3368899"/>
            <a:ext cx="446088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957D4DB-0161-44AA-89B5-1620FA12FF14}"/>
              </a:ext>
            </a:extLst>
          </p:cNvPr>
          <p:cNvSpPr/>
          <p:nvPr/>
        </p:nvSpPr>
        <p:spPr>
          <a:xfrm>
            <a:off x="4228520" y="3328418"/>
            <a:ext cx="446088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CEA48FC-0BBA-496F-8045-E8BC0990C8CE}"/>
              </a:ext>
            </a:extLst>
          </p:cNvPr>
          <p:cNvSpPr/>
          <p:nvPr/>
        </p:nvSpPr>
        <p:spPr>
          <a:xfrm>
            <a:off x="5051181" y="3294780"/>
            <a:ext cx="446087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0" name="Группа 34">
            <a:extLst>
              <a:ext uri="{FF2B5EF4-FFF2-40B4-BE49-F238E27FC236}">
                <a16:creationId xmlns:a16="http://schemas.microsoft.com/office/drawing/2014/main" id="{D4A15B54-7CBE-48E0-9ADA-C318239C6B27}"/>
              </a:ext>
            </a:extLst>
          </p:cNvPr>
          <p:cNvGrpSpPr>
            <a:grpSpLocks/>
          </p:cNvGrpSpPr>
          <p:nvPr/>
        </p:nvGrpSpPr>
        <p:grpSpPr bwMode="auto">
          <a:xfrm>
            <a:off x="1192567" y="5696174"/>
            <a:ext cx="3562350" cy="746125"/>
            <a:chOff x="4848182" y="3378820"/>
            <a:chExt cx="3562435" cy="747131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6FCFCCA0-890D-4F3B-B08F-2B934A2DD49E}"/>
                </a:ext>
              </a:extLst>
            </p:cNvPr>
            <p:cNvSpPr/>
            <p:nvPr/>
          </p:nvSpPr>
          <p:spPr>
            <a:xfrm>
              <a:off x="4848182" y="3378820"/>
              <a:ext cx="3562435" cy="747131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42" name="Object 2">
              <a:extLst>
                <a:ext uri="{FF2B5EF4-FFF2-40B4-BE49-F238E27FC236}">
                  <a16:creationId xmlns:a16="http://schemas.microsoft.com/office/drawing/2014/main" id="{B7376005-D897-4141-A114-41B1E1C0E8C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924030" y="3481923"/>
            <a:ext cx="3402093" cy="57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" imgW="1346040" imgH="228600" progId="Equation.3">
                    <p:embed/>
                  </p:oleObj>
                </mc:Choice>
                <mc:Fallback>
                  <p:oleObj name="Формула" r:id="rId2" imgW="1346040" imgH="228600" progId="Equation.3">
                    <p:embed/>
                    <p:pic>
                      <p:nvPicPr>
                        <p:cNvPr id="2050" name="Object 2">
                          <a:extLst>
                            <a:ext uri="{FF2B5EF4-FFF2-40B4-BE49-F238E27FC236}">
                              <a16:creationId xmlns:a16="http://schemas.microsoft.com/office/drawing/2014/main" id="{84CEF3AA-AA32-4A03-9FCE-8A19F6CC46A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4030" y="3481923"/>
                          <a:ext cx="3402093" cy="57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Group 15">
            <a:extLst>
              <a:ext uri="{FF2B5EF4-FFF2-40B4-BE49-F238E27FC236}">
                <a16:creationId xmlns:a16="http://schemas.microsoft.com/office/drawing/2014/main" id="{877D544E-8152-436F-9557-294E4E968239}"/>
              </a:ext>
            </a:extLst>
          </p:cNvPr>
          <p:cNvGrpSpPr>
            <a:grpSpLocks/>
          </p:cNvGrpSpPr>
          <p:nvPr/>
        </p:nvGrpSpPr>
        <p:grpSpPr bwMode="auto">
          <a:xfrm>
            <a:off x="5021617" y="5707286"/>
            <a:ext cx="4498975" cy="663575"/>
            <a:chOff x="317" y="2976"/>
            <a:chExt cx="2834" cy="418"/>
          </a:xfrm>
        </p:grpSpPr>
        <p:sp>
          <p:nvSpPr>
            <p:cNvPr id="44" name="Text Box 16">
              <a:extLst>
                <a:ext uri="{FF2B5EF4-FFF2-40B4-BE49-F238E27FC236}">
                  <a16:creationId xmlns:a16="http://schemas.microsoft.com/office/drawing/2014/main" id="{F1B99D5C-359D-481E-ABD7-B7769E587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" y="3043"/>
              <a:ext cx="2540" cy="291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</a:t>
              </a:r>
              <a:r>
                <a:rPr lang="ru-RU" sz="2400" dirty="0">
                  <a:latin typeface="Montserrat" pitchFamily="2" charset="-52"/>
                </a:rPr>
                <a:t>Правило умножения!</a:t>
              </a:r>
            </a:p>
          </p:txBody>
        </p:sp>
        <p:sp>
          <p:nvSpPr>
            <p:cNvPr id="45" name="Oval 17">
              <a:extLst>
                <a:ext uri="{FF2B5EF4-FFF2-40B4-BE49-F238E27FC236}">
                  <a16:creationId xmlns:a16="http://schemas.microsoft.com/office/drawing/2014/main" id="{FA4A94D8-AD9F-4772-ACB8-042626F4E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44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D1BD8E02-A325-4C9F-8F49-24A2955CC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563" y="4321399"/>
            <a:ext cx="4475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dirty="0">
                <a:solidFill>
                  <a:srgbClr val="000000"/>
                </a:solidFill>
                <a:latin typeface="Montserrat" pitchFamily="2" charset="-52"/>
              </a:rPr>
              <a:t>2</a:t>
            </a:r>
            <a:endParaRPr lang="ru-RU" altLang="ru-RU" dirty="0">
              <a:solidFill>
                <a:srgbClr val="FFFFFF"/>
              </a:solidFill>
              <a:latin typeface="Montserrat" pitchFamily="2" charset="-5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56CDEC-3A40-447D-AFDA-4FE1E0C67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480" y="5034186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Montserrat" pitchFamily="2" charset="-52"/>
              </a:rPr>
              <a:t>А, Е</a:t>
            </a:r>
          </a:p>
        </p:txBody>
      </p:sp>
      <p:sp>
        <p:nvSpPr>
          <p:cNvPr id="48" name="Правая фигурная скобка 47">
            <a:extLst>
              <a:ext uri="{FF2B5EF4-FFF2-40B4-BE49-F238E27FC236}">
                <a16:creationId xmlns:a16="http://schemas.microsoft.com/office/drawing/2014/main" id="{4783B208-C384-42C0-B735-BA0AA6407504}"/>
              </a:ext>
            </a:extLst>
          </p:cNvPr>
          <p:cNvSpPr/>
          <p:nvPr/>
        </p:nvSpPr>
        <p:spPr>
          <a:xfrm rot="16200000">
            <a:off x="5418492" y="4608737"/>
            <a:ext cx="155575" cy="711200"/>
          </a:xfrm>
          <a:prstGeom prst="rightBrace">
            <a:avLst>
              <a:gd name="adj1" fmla="val 5539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Полилиния 39">
            <a:extLst>
              <a:ext uri="{FF2B5EF4-FFF2-40B4-BE49-F238E27FC236}">
                <a16:creationId xmlns:a16="http://schemas.microsoft.com/office/drawing/2014/main" id="{B6582C2F-A91F-4B36-8650-5E4485241BC1}"/>
              </a:ext>
            </a:extLst>
          </p:cNvPr>
          <p:cNvSpPr/>
          <p:nvPr/>
        </p:nvSpPr>
        <p:spPr>
          <a:xfrm>
            <a:off x="5215292" y="3891186"/>
            <a:ext cx="190500" cy="544513"/>
          </a:xfrm>
          <a:custGeom>
            <a:avLst/>
            <a:gdLst>
              <a:gd name="connsiteX0" fmla="*/ 771525 w 771525"/>
              <a:gd name="connsiteY0" fmla="*/ 533400 h 533400"/>
              <a:gd name="connsiteX1" fmla="*/ 0 w 771525"/>
              <a:gd name="connsiteY1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1525" h="533400">
                <a:moveTo>
                  <a:pt x="771525" y="533400"/>
                </a:moveTo>
                <a:lnTo>
                  <a:pt x="0" y="0"/>
                </a:lnTo>
              </a:path>
            </a:pathLst>
          </a:custGeom>
          <a:ln w="28575">
            <a:solidFill>
              <a:schemeClr val="accent1">
                <a:lumMod val="7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83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8" grpId="0"/>
      <p:bldP spid="21" grpId="0" animBg="1"/>
      <p:bldP spid="22" grpId="0"/>
      <p:bldP spid="26" grpId="0"/>
      <p:bldP spid="28" grpId="0"/>
      <p:bldP spid="29" grpId="0" animBg="1"/>
      <p:bldP spid="30" grpId="0" animBg="1"/>
      <p:bldP spid="31" grpId="0" animBg="1"/>
      <p:bldP spid="32" grpId="0" animBg="1"/>
      <p:bldP spid="34" grpId="0" animBg="1"/>
      <p:bldP spid="35" grpId="0"/>
      <p:bldP spid="36" grpId="0" animBg="1"/>
      <p:bldP spid="37" grpId="0" animBg="1"/>
      <p:bldP spid="38" grpId="0" animBg="1"/>
      <p:bldP spid="39" grpId="0" animBg="1"/>
      <p:bldP spid="46" grpId="0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dirty="0">
                <a:latin typeface="Montserrat" pitchFamily="2" charset="-52"/>
              </a:rPr>
              <a:t>Правило умножения</a:t>
            </a:r>
            <a:endParaRPr lang="ru-RU" sz="24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50" name="Прямоугольник 3">
            <a:extLst>
              <a:ext uri="{FF2B5EF4-FFF2-40B4-BE49-F238E27FC236}">
                <a16:creationId xmlns:a16="http://schemas.microsoft.com/office/drawing/2014/main" id="{C004E33B-3E4B-495D-9D2D-2C9989F5B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55" y="1520780"/>
            <a:ext cx="8485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3525" indent="-263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Задача</a:t>
            </a:r>
            <a:r>
              <a:rPr lang="ru-RU" altLang="ru-RU" sz="2400" i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.</a:t>
            </a:r>
            <a:r>
              <a:rPr lang="ru-RU" altLang="ru-RU" sz="2400" dirty="0">
                <a:latin typeface="Montserrat" pitchFamily="2" charset="-52"/>
              </a:rPr>
              <a:t> Сколько существует четырёхзначных чисел, составленных из чётных цифр, в которых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цифры не повторяются</a:t>
            </a:r>
            <a:r>
              <a:rPr lang="ru-RU" altLang="ru-RU" sz="2400" dirty="0">
                <a:latin typeface="Montserrat" pitchFamily="2" charset="-52"/>
              </a:rPr>
              <a:t>?</a:t>
            </a:r>
          </a:p>
        </p:txBody>
      </p:sp>
      <p:grpSp>
        <p:nvGrpSpPr>
          <p:cNvPr id="51" name="Группа 9">
            <a:extLst>
              <a:ext uri="{FF2B5EF4-FFF2-40B4-BE49-F238E27FC236}">
                <a16:creationId xmlns:a16="http://schemas.microsoft.com/office/drawing/2014/main" id="{35F78EC0-0F41-4B18-9222-DD8790744049}"/>
              </a:ext>
            </a:extLst>
          </p:cNvPr>
          <p:cNvGrpSpPr>
            <a:grpSpLocks/>
          </p:cNvGrpSpPr>
          <p:nvPr/>
        </p:nvGrpSpPr>
        <p:grpSpPr bwMode="auto">
          <a:xfrm>
            <a:off x="2502255" y="2790780"/>
            <a:ext cx="3073400" cy="977900"/>
            <a:chOff x="2260600" y="2159000"/>
            <a:chExt cx="3073400" cy="977900"/>
          </a:xfrm>
        </p:grpSpPr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89D703EA-0B1B-498A-A1FF-D0ED26D33490}"/>
                </a:ext>
              </a:extLst>
            </p:cNvPr>
            <p:cNvSpPr/>
            <p:nvPr/>
          </p:nvSpPr>
          <p:spPr>
            <a:xfrm>
              <a:off x="2260600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000" dirty="0">
                  <a:solidFill>
                    <a:schemeClr val="tx1"/>
                  </a:solidFill>
                  <a:latin typeface="Montserrat" pitchFamily="2" charset="-52"/>
                </a:rPr>
                <a:t>4</a:t>
              </a:r>
              <a:endParaRPr lang="ru-RU" sz="1600" dirty="0">
                <a:solidFill>
                  <a:schemeClr val="tx1"/>
                </a:solidFill>
                <a:latin typeface="Montserrat" pitchFamily="2" charset="-52"/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22718AAE-CCB3-406B-A721-0B6FBE52B975}"/>
                </a:ext>
              </a:extLst>
            </p:cNvPr>
            <p:cNvSpPr/>
            <p:nvPr/>
          </p:nvSpPr>
          <p:spPr>
            <a:xfrm>
              <a:off x="3078162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dirty="0">
                  <a:solidFill>
                    <a:srgbClr val="000000"/>
                  </a:solidFill>
                  <a:latin typeface="Montserrat" pitchFamily="2" charset="-52"/>
                </a:rPr>
                <a:t>4</a:t>
              </a:r>
              <a:endParaRPr lang="ru-RU" sz="1600" dirty="0">
                <a:latin typeface="Montserrat" pitchFamily="2" charset="-52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84A46273-314F-49DB-9817-5FA5C47E17C1}"/>
                </a:ext>
              </a:extLst>
            </p:cNvPr>
            <p:cNvSpPr/>
            <p:nvPr/>
          </p:nvSpPr>
          <p:spPr>
            <a:xfrm>
              <a:off x="3894137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dirty="0">
                  <a:solidFill>
                    <a:srgbClr val="000000"/>
                  </a:solidFill>
                  <a:latin typeface="Montserrat" pitchFamily="2" charset="-52"/>
                </a:rPr>
                <a:t>3</a:t>
              </a:r>
              <a:endParaRPr lang="ru-RU" sz="1600" dirty="0">
                <a:latin typeface="Montserrat" pitchFamily="2" charset="-52"/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94938625-26F3-4038-AEF5-3D1267E71F52}"/>
                </a:ext>
              </a:extLst>
            </p:cNvPr>
            <p:cNvSpPr/>
            <p:nvPr/>
          </p:nvSpPr>
          <p:spPr>
            <a:xfrm>
              <a:off x="4711700" y="2159000"/>
              <a:ext cx="622300" cy="9779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dirty="0">
                  <a:solidFill>
                    <a:srgbClr val="000000"/>
                  </a:solidFill>
                  <a:latin typeface="Montserrat" pitchFamily="2" charset="-52"/>
                </a:rPr>
                <a:t>2</a:t>
              </a:r>
              <a:endParaRPr lang="ru-RU" sz="1600" dirty="0">
                <a:latin typeface="Montserrat" pitchFamily="2" charset="-52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7D1FC300-463E-4268-AA4B-1A5806B15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4339" y="4670380"/>
            <a:ext cx="2247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Montserrat" pitchFamily="2" charset="-52"/>
              </a:rPr>
              <a:t>0, 2, 4, 6, 8</a:t>
            </a:r>
          </a:p>
        </p:txBody>
      </p:sp>
      <p:sp>
        <p:nvSpPr>
          <p:cNvPr id="57" name="Правая фигурная скобка 56">
            <a:extLst>
              <a:ext uri="{FF2B5EF4-FFF2-40B4-BE49-F238E27FC236}">
                <a16:creationId xmlns:a16="http://schemas.microsoft.com/office/drawing/2014/main" id="{FC5C2BF3-2E92-48FD-B533-203121FC5BCB}"/>
              </a:ext>
            </a:extLst>
          </p:cNvPr>
          <p:cNvSpPr/>
          <p:nvPr/>
        </p:nvSpPr>
        <p:spPr>
          <a:xfrm rot="16200000">
            <a:off x="4362805" y="3686130"/>
            <a:ext cx="215900" cy="1828800"/>
          </a:xfrm>
          <a:prstGeom prst="rightBrace">
            <a:avLst>
              <a:gd name="adj1" fmla="val 5539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BF0EE1FD-C649-4432-9FCB-AE9B6441E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477" y="3957593"/>
            <a:ext cx="4459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600" dirty="0">
                <a:solidFill>
                  <a:srgbClr val="000000"/>
                </a:solidFill>
                <a:latin typeface="Montserrat" pitchFamily="2" charset="-52"/>
              </a:rPr>
              <a:t>5</a:t>
            </a:r>
            <a:endParaRPr lang="ru-RU" altLang="ru-RU" dirty="0">
              <a:solidFill>
                <a:srgbClr val="FFFFFF"/>
              </a:solidFill>
              <a:latin typeface="Montserrat" pitchFamily="2" charset="-52"/>
            </a:endParaRPr>
          </a:p>
        </p:txBody>
      </p:sp>
      <p:grpSp>
        <p:nvGrpSpPr>
          <p:cNvPr id="59" name="Группа 16">
            <a:extLst>
              <a:ext uri="{FF2B5EF4-FFF2-40B4-BE49-F238E27FC236}">
                <a16:creationId xmlns:a16="http://schemas.microsoft.com/office/drawing/2014/main" id="{0518462B-AB88-4E8E-9B9B-AA7D124198A0}"/>
              </a:ext>
            </a:extLst>
          </p:cNvPr>
          <p:cNvGrpSpPr>
            <a:grpSpLocks/>
          </p:cNvGrpSpPr>
          <p:nvPr/>
        </p:nvGrpSpPr>
        <p:grpSpPr bwMode="auto">
          <a:xfrm>
            <a:off x="3705580" y="3567066"/>
            <a:ext cx="1543050" cy="493713"/>
            <a:chOff x="2676525" y="2895600"/>
            <a:chExt cx="1543050" cy="533400"/>
          </a:xfrm>
        </p:grpSpPr>
        <p:sp>
          <p:nvSpPr>
            <p:cNvPr id="60" name="Полилиния 13">
              <a:extLst>
                <a:ext uri="{FF2B5EF4-FFF2-40B4-BE49-F238E27FC236}">
                  <a16:creationId xmlns:a16="http://schemas.microsoft.com/office/drawing/2014/main" id="{9A8661FA-73C4-41A1-AE34-4AAB782E4180}"/>
                </a:ext>
              </a:extLst>
            </p:cNvPr>
            <p:cNvSpPr/>
            <p:nvPr/>
          </p:nvSpPr>
          <p:spPr>
            <a:xfrm>
              <a:off x="2676525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accent1">
                  <a:lumMod val="7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олилиния 14">
              <a:extLst>
                <a:ext uri="{FF2B5EF4-FFF2-40B4-BE49-F238E27FC236}">
                  <a16:creationId xmlns:a16="http://schemas.microsoft.com/office/drawing/2014/main" id="{173EC9B6-2209-4254-BB35-1A342D4FFB8B}"/>
                </a:ext>
              </a:extLst>
            </p:cNvPr>
            <p:cNvSpPr/>
            <p:nvPr/>
          </p:nvSpPr>
          <p:spPr>
            <a:xfrm flipH="1">
              <a:off x="3448050" y="2895600"/>
              <a:ext cx="771525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accent1">
                  <a:lumMod val="7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олилиния 15">
              <a:extLst>
                <a:ext uri="{FF2B5EF4-FFF2-40B4-BE49-F238E27FC236}">
                  <a16:creationId xmlns:a16="http://schemas.microsoft.com/office/drawing/2014/main" id="{85118A12-513A-4FD2-89C8-1B06B0431984}"/>
                </a:ext>
              </a:extLst>
            </p:cNvPr>
            <p:cNvSpPr/>
            <p:nvPr/>
          </p:nvSpPr>
          <p:spPr>
            <a:xfrm flipH="1">
              <a:off x="3448050" y="2895600"/>
              <a:ext cx="0" cy="533400"/>
            </a:xfrm>
            <a:custGeom>
              <a:avLst/>
              <a:gdLst>
                <a:gd name="connsiteX0" fmla="*/ 771525 w 771525"/>
                <a:gd name="connsiteY0" fmla="*/ 533400 h 533400"/>
                <a:gd name="connsiteX1" fmla="*/ 0 w 771525"/>
                <a:gd name="connsiteY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533400">
                  <a:moveTo>
                    <a:pt x="771525" y="53340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chemeClr val="accent1">
                  <a:lumMod val="7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074CEA8A-A3AB-45BA-B0E9-47CB5E421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7437" y="3957593"/>
            <a:ext cx="489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600" dirty="0">
                <a:solidFill>
                  <a:srgbClr val="000000"/>
                </a:solidFill>
                <a:latin typeface="Montserrat" pitchFamily="2" charset="-52"/>
              </a:rPr>
              <a:t>4</a:t>
            </a:r>
            <a:endParaRPr lang="ru-RU" altLang="ru-RU" dirty="0">
              <a:solidFill>
                <a:srgbClr val="FFFFFF"/>
              </a:solidFill>
              <a:latin typeface="Montserrat" pitchFamily="2" charset="-52"/>
            </a:endParaRPr>
          </a:p>
        </p:txBody>
      </p:sp>
      <p:sp>
        <p:nvSpPr>
          <p:cNvPr id="64" name="Полилиния 17">
            <a:extLst>
              <a:ext uri="{FF2B5EF4-FFF2-40B4-BE49-F238E27FC236}">
                <a16:creationId xmlns:a16="http://schemas.microsoft.com/office/drawing/2014/main" id="{0B696237-C89C-4024-81F9-E46CFAABE978}"/>
              </a:ext>
            </a:extLst>
          </p:cNvPr>
          <p:cNvSpPr/>
          <p:nvPr/>
        </p:nvSpPr>
        <p:spPr>
          <a:xfrm flipH="1">
            <a:off x="2260955" y="3586116"/>
            <a:ext cx="534690" cy="461963"/>
          </a:xfrm>
          <a:custGeom>
            <a:avLst/>
            <a:gdLst>
              <a:gd name="connsiteX0" fmla="*/ 771525 w 771525"/>
              <a:gd name="connsiteY0" fmla="*/ 533400 h 533400"/>
              <a:gd name="connsiteX1" fmla="*/ 0 w 771525"/>
              <a:gd name="connsiteY1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1525" h="533400">
                <a:moveTo>
                  <a:pt x="771525" y="53340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accent1">
                <a:lumMod val="7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10ED46F-F43B-4CFD-845A-0B3A01CDFC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581" y="4670380"/>
            <a:ext cx="1708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Montserrat" pitchFamily="2" charset="-52"/>
              </a:rPr>
              <a:t>2, 4, 6, 8</a:t>
            </a:r>
          </a:p>
        </p:txBody>
      </p:sp>
      <p:sp>
        <p:nvSpPr>
          <p:cNvPr id="66" name="Правая фигурная скобка 65">
            <a:extLst>
              <a:ext uri="{FF2B5EF4-FFF2-40B4-BE49-F238E27FC236}">
                <a16:creationId xmlns:a16="http://schemas.microsoft.com/office/drawing/2014/main" id="{7E443F13-2364-41FF-B6FC-0374CF7A28A6}"/>
              </a:ext>
            </a:extLst>
          </p:cNvPr>
          <p:cNvSpPr/>
          <p:nvPr/>
        </p:nvSpPr>
        <p:spPr>
          <a:xfrm rot="16200000">
            <a:off x="2070455" y="3898855"/>
            <a:ext cx="196850" cy="1403350"/>
          </a:xfrm>
          <a:prstGeom prst="rightBrace">
            <a:avLst>
              <a:gd name="adj1" fmla="val 5539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3348A149-36CC-45E4-AC3F-F4EE0860D67F}"/>
              </a:ext>
            </a:extLst>
          </p:cNvPr>
          <p:cNvSpPr/>
          <p:nvPr/>
        </p:nvSpPr>
        <p:spPr>
          <a:xfrm>
            <a:off x="3159480" y="3260680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549A4FBB-F9CA-4587-A9AF-B0298928E7B3}"/>
              </a:ext>
            </a:extLst>
          </p:cNvPr>
          <p:cNvSpPr/>
          <p:nvPr/>
        </p:nvSpPr>
        <p:spPr>
          <a:xfrm>
            <a:off x="3972280" y="3260680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Овал 68">
            <a:extLst>
              <a:ext uri="{FF2B5EF4-FFF2-40B4-BE49-F238E27FC236}">
                <a16:creationId xmlns:a16="http://schemas.microsoft.com/office/drawing/2014/main" id="{F0F17FE2-916A-4B16-81C0-B61FCDC4EFE1}"/>
              </a:ext>
            </a:extLst>
          </p:cNvPr>
          <p:cNvSpPr/>
          <p:nvPr/>
        </p:nvSpPr>
        <p:spPr>
          <a:xfrm>
            <a:off x="4791430" y="3260680"/>
            <a:ext cx="120650" cy="1206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70" name="Группа 39">
            <a:extLst>
              <a:ext uri="{FF2B5EF4-FFF2-40B4-BE49-F238E27FC236}">
                <a16:creationId xmlns:a16="http://schemas.microsoft.com/office/drawing/2014/main" id="{3A509474-DE09-462E-89E4-82AAF8680944}"/>
              </a:ext>
            </a:extLst>
          </p:cNvPr>
          <p:cNvGrpSpPr>
            <a:grpSpLocks/>
          </p:cNvGrpSpPr>
          <p:nvPr/>
        </p:nvGrpSpPr>
        <p:grpSpPr bwMode="auto">
          <a:xfrm>
            <a:off x="5543673" y="2898730"/>
            <a:ext cx="1608368" cy="769441"/>
            <a:chOff x="4514360" y="2266488"/>
            <a:chExt cx="1608424" cy="771628"/>
          </a:xfrm>
        </p:grpSpPr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7413701E-0E5B-4B3F-8026-A4F9E2F762E3}"/>
                </a:ext>
              </a:extLst>
            </p:cNvPr>
            <p:cNvSpPr/>
            <p:nvPr/>
          </p:nvSpPr>
          <p:spPr>
            <a:xfrm>
              <a:off x="4582856" y="2307880"/>
              <a:ext cx="1539928" cy="65750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Прямоугольник 27">
              <a:extLst>
                <a:ext uri="{FF2B5EF4-FFF2-40B4-BE49-F238E27FC236}">
                  <a16:creationId xmlns:a16="http://schemas.microsoft.com/office/drawing/2014/main" id="{5F9C3ACB-D72C-4BED-87C0-11C031021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360" y="2266488"/>
              <a:ext cx="1499181" cy="771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4400" dirty="0">
                  <a:solidFill>
                    <a:srgbClr val="000000"/>
                  </a:solidFill>
                </a:rPr>
                <a:t> </a:t>
              </a:r>
              <a:r>
                <a:rPr lang="en-US" altLang="ru-RU" sz="4400" dirty="0">
                  <a:solidFill>
                    <a:srgbClr val="000000"/>
                  </a:solidFill>
                  <a:latin typeface="Montserrat" pitchFamily="2" charset="-52"/>
                </a:rPr>
                <a:t>= </a:t>
              </a:r>
              <a:r>
                <a:rPr lang="ru-RU" altLang="ru-RU" sz="4400" dirty="0">
                  <a:solidFill>
                    <a:srgbClr val="000000"/>
                  </a:solidFill>
                  <a:latin typeface="Montserrat" pitchFamily="2" charset="-52"/>
                </a:rPr>
                <a:t>96</a:t>
              </a:r>
              <a:endParaRPr lang="ru-RU" altLang="ru-RU" sz="2400" dirty="0">
                <a:solidFill>
                  <a:srgbClr val="FFFFFF"/>
                </a:solidFill>
                <a:latin typeface="Montserrat" pitchFamily="2" charset="-52"/>
              </a:endParaRPr>
            </a:p>
          </p:txBody>
        </p:sp>
      </p:grp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3B880C73-8C00-4725-BC13-76E18A9785E6}"/>
              </a:ext>
            </a:extLst>
          </p:cNvPr>
          <p:cNvSpPr/>
          <p:nvPr/>
        </p:nvSpPr>
        <p:spPr>
          <a:xfrm>
            <a:off x="2589511" y="2954292"/>
            <a:ext cx="446088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7ECFB8E5-19FB-4D2C-BB5B-D28211729A53}"/>
              </a:ext>
            </a:extLst>
          </p:cNvPr>
          <p:cNvSpPr/>
          <p:nvPr/>
        </p:nvSpPr>
        <p:spPr>
          <a:xfrm>
            <a:off x="3364090" y="2937532"/>
            <a:ext cx="446087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3477E6F9-0253-4D6B-87BB-7DD2094F71D0}"/>
              </a:ext>
            </a:extLst>
          </p:cNvPr>
          <p:cNvSpPr/>
          <p:nvPr/>
        </p:nvSpPr>
        <p:spPr>
          <a:xfrm>
            <a:off x="4254061" y="2973342"/>
            <a:ext cx="446087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5E2430CE-EBCD-427A-B2D3-340696CCB283}"/>
              </a:ext>
            </a:extLst>
          </p:cNvPr>
          <p:cNvSpPr/>
          <p:nvPr/>
        </p:nvSpPr>
        <p:spPr>
          <a:xfrm>
            <a:off x="5038277" y="2898730"/>
            <a:ext cx="446088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AutoShape 59">
            <a:extLst>
              <a:ext uri="{FF2B5EF4-FFF2-40B4-BE49-F238E27FC236}">
                <a16:creationId xmlns:a16="http://schemas.microsoft.com/office/drawing/2014/main" id="{12839FBB-701B-4866-B59B-896B22FF7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733" y="5635580"/>
            <a:ext cx="2708275" cy="844550"/>
          </a:xfrm>
          <a:prstGeom prst="wedgeRoundRectCallout">
            <a:avLst>
              <a:gd name="adj1" fmla="val 30477"/>
              <a:gd name="adj2" fmla="val -256727"/>
              <a:gd name="adj3" fmla="val 16667"/>
            </a:avLst>
          </a:prstGeom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000" dirty="0">
                <a:latin typeface="Montserrat" pitchFamily="2" charset="-52"/>
              </a:rPr>
              <a:t>одна цифра уже использована!</a:t>
            </a:r>
          </a:p>
        </p:txBody>
      </p:sp>
    </p:spTree>
    <p:extLst>
      <p:ext uri="{BB962C8B-B14F-4D97-AF65-F5344CB8AC3E}">
        <p14:creationId xmlns:p14="http://schemas.microsoft.com/office/powerpoint/2010/main" val="2943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 animBg="1"/>
      <p:bldP spid="58" grpId="0"/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dirty="0">
                <a:latin typeface="Montserrat" pitchFamily="2" charset="-52"/>
              </a:rPr>
              <a:t>Правило сложения</a:t>
            </a:r>
            <a:endParaRPr lang="ru-RU" sz="2400" dirty="0">
              <a:solidFill>
                <a:schemeClr val="bg1"/>
              </a:solidFill>
              <a:latin typeface="Montserrat" pitchFamily="2" charset="-52"/>
            </a:endParaRPr>
          </a:p>
        </p:txBody>
      </p:sp>
      <p:sp>
        <p:nvSpPr>
          <p:cNvPr id="31" name="Прямоугольник 3">
            <a:extLst>
              <a:ext uri="{FF2B5EF4-FFF2-40B4-BE49-F238E27FC236}">
                <a16:creationId xmlns:a16="http://schemas.microsoft.com/office/drawing/2014/main" id="{45F05A83-6009-47FC-B2D2-30F818486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55" y="1706208"/>
            <a:ext cx="91332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3525" indent="-263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Задача</a:t>
            </a:r>
            <a:r>
              <a:rPr lang="ru-RU" altLang="ru-RU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.</a:t>
            </a:r>
            <a:r>
              <a:rPr lang="ru-RU" altLang="ru-RU" sz="2400" dirty="0">
                <a:latin typeface="Montserrat" pitchFamily="2" charset="-52"/>
              </a:rPr>
              <a:t> Сколько сообщений длиной от 2 до 5 символов можно записать с помощью алфавита </a:t>
            </a:r>
            <a:r>
              <a:rPr lang="en-US" altLang="ru-RU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{0, 1}</a:t>
            </a:r>
            <a:r>
              <a:rPr lang="ru-RU" altLang="ru-RU" sz="2400" dirty="0">
                <a:latin typeface="Montserrat" pitchFamily="2" charset="-52"/>
              </a:rPr>
              <a:t>?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8686A4C8-5A8D-4584-A307-3826D875E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268" y="2889118"/>
            <a:ext cx="375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200" b="1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L = </a:t>
            </a:r>
            <a:r>
              <a:rPr lang="en-US" altLang="ru-RU" sz="3200" b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:    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</a:t>
            </a:r>
            <a:r>
              <a:rPr lang="en-US" altLang="ru-RU" sz="3200" baseline="30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4</a:t>
            </a:r>
            <a:endParaRPr lang="ru-RU" altLang="ru-RU" sz="1600" dirty="0">
              <a:solidFill>
                <a:srgbClr val="FFFFFF"/>
              </a:solidFill>
              <a:latin typeface="Montserrat" pitchFamily="2" charset="-52"/>
              <a:cs typeface="Times New Roman" panose="02020603050405020304" pitchFamily="18" charset="0"/>
            </a:endParaRPr>
          </a:p>
        </p:txBody>
      </p:sp>
      <p:grpSp>
        <p:nvGrpSpPr>
          <p:cNvPr id="33" name="Group 15">
            <a:extLst>
              <a:ext uri="{FF2B5EF4-FFF2-40B4-BE49-F238E27FC236}">
                <a16:creationId xmlns:a16="http://schemas.microsoft.com/office/drawing/2014/main" id="{B151D993-E63E-47B3-965B-892D40E7083B}"/>
              </a:ext>
            </a:extLst>
          </p:cNvPr>
          <p:cNvGrpSpPr>
            <a:grpSpLocks/>
          </p:cNvGrpSpPr>
          <p:nvPr/>
        </p:nvGrpSpPr>
        <p:grpSpPr bwMode="auto">
          <a:xfrm>
            <a:off x="5232755" y="4992370"/>
            <a:ext cx="4116387" cy="663575"/>
            <a:chOff x="317" y="2976"/>
            <a:chExt cx="2593" cy="418"/>
          </a:xfrm>
        </p:grpSpPr>
        <p:sp>
          <p:nvSpPr>
            <p:cNvPr id="34" name="Text Box 16">
              <a:extLst>
                <a:ext uri="{FF2B5EF4-FFF2-40B4-BE49-F238E27FC236}">
                  <a16:creationId xmlns:a16="http://schemas.microsoft.com/office/drawing/2014/main" id="{1F7FE191-659E-4ED4-A10E-E40E4A10A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" y="3043"/>
              <a:ext cx="2299" cy="291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</a:t>
              </a:r>
              <a:r>
                <a:rPr lang="ru-RU" sz="2400" dirty="0">
                  <a:latin typeface="Montserrat" pitchFamily="2" charset="-52"/>
                </a:rPr>
                <a:t>Правило сложения!</a:t>
              </a:r>
            </a:p>
          </p:txBody>
        </p:sp>
        <p:sp>
          <p:nvSpPr>
            <p:cNvPr id="35" name="Oval 17">
              <a:extLst>
                <a:ext uri="{FF2B5EF4-FFF2-40B4-BE49-F238E27FC236}">
                  <a16:creationId xmlns:a16="http://schemas.microsoft.com/office/drawing/2014/main" id="{DF920F9D-6860-4372-8EFE-F3F2DA71B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" y="2976"/>
              <a:ext cx="409" cy="4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4400" b="1">
                  <a:solidFill>
                    <a:schemeClr val="bg1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A7D2E09-5281-42CD-843C-EAD682DD1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596" y="2878360"/>
            <a:ext cx="37417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200" b="1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L = </a:t>
            </a:r>
            <a:r>
              <a:rPr lang="ru-RU" altLang="ru-RU" sz="3200" b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3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:     N</a:t>
            </a:r>
            <a:r>
              <a:rPr lang="ru-RU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3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</a:t>
            </a:r>
            <a:r>
              <a:rPr lang="en-US" altLang="ru-RU" sz="3200" baseline="30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3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ru-RU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8</a:t>
            </a:r>
            <a:endParaRPr lang="ru-RU" altLang="ru-RU" sz="1600" dirty="0">
              <a:solidFill>
                <a:srgbClr val="FFFFFF"/>
              </a:solidFill>
              <a:latin typeface="Montserrat" pitchFamily="2" charset="-52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1540477-20E4-4F4B-AA83-1DC3BF6A9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656" y="3400108"/>
            <a:ext cx="39709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200" b="1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L = </a:t>
            </a:r>
            <a:r>
              <a:rPr lang="en-US" altLang="ru-RU" sz="3200" b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4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:    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4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</a:t>
            </a:r>
            <a:r>
              <a:rPr lang="en-US" altLang="ru-RU" sz="3200" baseline="30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4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16</a:t>
            </a:r>
            <a:endParaRPr lang="ru-RU" altLang="ru-RU" sz="1600" dirty="0">
              <a:solidFill>
                <a:srgbClr val="FFFFFF"/>
              </a:solidFill>
              <a:latin typeface="Montserrat" pitchFamily="2" charset="-52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E79BEA5-64A1-487C-BC89-BE74B16EC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398" y="3400108"/>
            <a:ext cx="3946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200" b="1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L = </a:t>
            </a:r>
            <a:r>
              <a:rPr lang="en-US" altLang="ru-RU" sz="3200" b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5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:    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5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</a:t>
            </a:r>
            <a:r>
              <a:rPr lang="en-US" altLang="ru-RU" sz="3200" baseline="30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5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= </a:t>
            </a:r>
            <a:r>
              <a:rPr lang="en-US" altLang="ru-RU" sz="32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32</a:t>
            </a:r>
            <a:endParaRPr lang="ru-RU" altLang="ru-RU" sz="1600" dirty="0">
              <a:solidFill>
                <a:srgbClr val="FFFFFF"/>
              </a:solidFill>
              <a:latin typeface="Montserrat" pitchFamily="2" charset="-52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2">
            <a:extLst>
              <a:ext uri="{FF2B5EF4-FFF2-40B4-BE49-F238E27FC236}">
                <a16:creationId xmlns:a16="http://schemas.microsoft.com/office/drawing/2014/main" id="{F55747D5-C586-4B2B-AFBF-3625A8612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81" y="5071170"/>
            <a:ext cx="4265912" cy="58477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N =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2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+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3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+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4 </a:t>
            </a:r>
            <a:r>
              <a:rPr lang="en-US" altLang="ru-RU" sz="3200" i="1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+ N</a:t>
            </a:r>
            <a:r>
              <a:rPr lang="en-US" altLang="ru-RU" sz="3200" baseline="-25000" dirty="0">
                <a:solidFill>
                  <a:srgbClr val="000000"/>
                </a:solidFill>
                <a:latin typeface="Montserrat" pitchFamily="2" charset="-52"/>
                <a:cs typeface="Times New Roman" panose="02020603050405020304" pitchFamily="18" charset="0"/>
              </a:rPr>
              <a:t>5 </a:t>
            </a:r>
            <a:endParaRPr lang="ru-RU" altLang="ru-RU" sz="1600" dirty="0">
              <a:solidFill>
                <a:srgbClr val="FFFFFF"/>
              </a:solidFill>
              <a:latin typeface="Montserrat" pitchFamily="2" charset="-52"/>
              <a:cs typeface="Times New Roman" panose="02020603050405020304" pitchFamily="18" charset="0"/>
            </a:endParaRPr>
          </a:p>
        </p:txBody>
      </p:sp>
      <p:grpSp>
        <p:nvGrpSpPr>
          <p:cNvPr id="42" name="Группа 45">
            <a:extLst>
              <a:ext uri="{FF2B5EF4-FFF2-40B4-BE49-F238E27FC236}">
                <a16:creationId xmlns:a16="http://schemas.microsoft.com/office/drawing/2014/main" id="{F4224317-B8B1-4A85-9553-E6CDD9E8DBEF}"/>
              </a:ext>
            </a:extLst>
          </p:cNvPr>
          <p:cNvGrpSpPr>
            <a:grpSpLocks/>
          </p:cNvGrpSpPr>
          <p:nvPr/>
        </p:nvGrpSpPr>
        <p:grpSpPr bwMode="auto">
          <a:xfrm>
            <a:off x="1696910" y="4006410"/>
            <a:ext cx="6258962" cy="768350"/>
            <a:chOff x="1361777" y="2817008"/>
            <a:chExt cx="6259127" cy="769441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BA6A3AF-2385-4647-93FA-98FC6FEC96C9}"/>
                </a:ext>
              </a:extLst>
            </p:cNvPr>
            <p:cNvSpPr/>
            <p:nvPr/>
          </p:nvSpPr>
          <p:spPr>
            <a:xfrm>
              <a:off x="6238156" y="2878214"/>
              <a:ext cx="1382748" cy="647029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440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B4EB3B6C-D46E-43BE-B33E-5C0FBF2A79EC}"/>
                </a:ext>
              </a:extLst>
            </p:cNvPr>
            <p:cNvSpPr/>
            <p:nvPr/>
          </p:nvSpPr>
          <p:spPr>
            <a:xfrm>
              <a:off x="1361777" y="2817008"/>
              <a:ext cx="622157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4400" i="1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N = </a:t>
              </a: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4</a:t>
              </a:r>
              <a:r>
                <a:rPr lang="en-US" sz="4400" baseline="-250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 </a:t>
              </a:r>
              <a:r>
                <a:rPr lang="en-US" sz="4400" i="1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+ </a:t>
              </a: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8</a:t>
              </a:r>
              <a:r>
                <a:rPr lang="en-US" sz="4400" i="1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 + </a:t>
              </a: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16</a:t>
              </a:r>
              <a:r>
                <a:rPr lang="en-US" sz="4400" baseline="-250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 </a:t>
              </a:r>
              <a:r>
                <a:rPr lang="en-US" sz="4400" i="1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+ </a:t>
              </a:r>
              <a:r>
                <a:rPr lang="en-US" sz="4400" dirty="0">
                  <a:solidFill>
                    <a:srgbClr val="000000"/>
                  </a:solidFill>
                  <a:latin typeface="Montserrat" pitchFamily="2" charset="-52"/>
                  <a:cs typeface="Times New Roman" pitchFamily="18" charset="0"/>
                </a:rPr>
                <a:t>32 = 60</a:t>
              </a:r>
              <a:endParaRPr lang="ru-RU" sz="4400" dirty="0">
                <a:solidFill>
                  <a:srgbClr val="FFFFFF"/>
                </a:solidFill>
                <a:latin typeface="Montserrat" pitchFamily="2" charset="-5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80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Интеллект - карта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C999D8-0EB9-4419-BE84-E8BB601FF336}"/>
              </a:ext>
            </a:extLst>
          </p:cNvPr>
          <p:cNvSpPr txBox="1"/>
          <p:nvPr/>
        </p:nvSpPr>
        <p:spPr>
          <a:xfrm>
            <a:off x="4899200" y="3394416"/>
            <a:ext cx="2393604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Кодирование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49ACAC-F172-41E0-9F34-AFC65BB2940F}"/>
              </a:ext>
            </a:extLst>
          </p:cNvPr>
          <p:cNvSpPr txBox="1"/>
          <p:nvPr/>
        </p:nvSpPr>
        <p:spPr>
          <a:xfrm>
            <a:off x="5597307" y="2578627"/>
            <a:ext cx="997389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Язык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A4BF5-B02F-495B-8121-17F9FD6D2CB4}"/>
              </a:ext>
            </a:extLst>
          </p:cNvPr>
          <p:cNvSpPr txBox="1"/>
          <p:nvPr/>
        </p:nvSpPr>
        <p:spPr>
          <a:xfrm>
            <a:off x="3324730" y="2578627"/>
            <a:ext cx="1574470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Алфавит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1C3E08-5F3C-43B8-969E-E7B0770BAE99}"/>
              </a:ext>
            </a:extLst>
          </p:cNvPr>
          <p:cNvSpPr txBox="1"/>
          <p:nvPr/>
        </p:nvSpPr>
        <p:spPr>
          <a:xfrm>
            <a:off x="3638117" y="3604201"/>
            <a:ext cx="947695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Знак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CBA6F8-9F32-470E-91C7-862F64EED16B}"/>
              </a:ext>
            </a:extLst>
          </p:cNvPr>
          <p:cNvSpPr txBox="1"/>
          <p:nvPr/>
        </p:nvSpPr>
        <p:spPr>
          <a:xfrm>
            <a:off x="1093028" y="3604200"/>
            <a:ext cx="2231701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Мощность </a:t>
            </a:r>
            <a:r>
              <a:rPr lang="en-US" sz="2400" dirty="0">
                <a:latin typeface="Montserrat" pitchFamily="2" charset="-52"/>
              </a:rPr>
              <a:t>M</a:t>
            </a:r>
            <a:endParaRPr lang="ru-RU" sz="2400" dirty="0">
              <a:latin typeface="Montserrat" pitchFamily="2" charset="-5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392189-E7E2-4142-8A71-05D47ECD8DBB}"/>
              </a:ext>
            </a:extLst>
          </p:cNvPr>
          <p:cNvSpPr txBox="1"/>
          <p:nvPr/>
        </p:nvSpPr>
        <p:spPr>
          <a:xfrm>
            <a:off x="5053087" y="4210205"/>
            <a:ext cx="2085827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Сообщение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F9C438-8590-45EF-8385-2BAD4DBCE9D0}"/>
              </a:ext>
            </a:extLst>
          </p:cNvPr>
          <p:cNvSpPr txBox="1"/>
          <p:nvPr/>
        </p:nvSpPr>
        <p:spPr>
          <a:xfrm>
            <a:off x="3498173" y="5027253"/>
            <a:ext cx="5195653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Количество сообщений </a:t>
            </a:r>
            <a:r>
              <a:rPr lang="en-US" sz="2400" i="1" dirty="0">
                <a:solidFill>
                  <a:srgbClr val="000000"/>
                </a:solidFill>
                <a:latin typeface="Montserrat" pitchFamily="2" charset="-52"/>
                <a:cs typeface="Times New Roman" pitchFamily="18" charset="0"/>
              </a:rPr>
              <a:t>N = M </a:t>
            </a:r>
            <a:r>
              <a:rPr lang="en-US" sz="2400" i="1" baseline="30000" dirty="0">
                <a:solidFill>
                  <a:srgbClr val="000000"/>
                </a:solidFill>
                <a:latin typeface="Montserrat" pitchFamily="2" charset="-52"/>
                <a:cs typeface="Times New Roman" pitchFamily="18" charset="0"/>
              </a:rPr>
              <a:t>L</a:t>
            </a:r>
            <a:endParaRPr lang="ru-RU" sz="2400" baseline="30000" dirty="0">
              <a:solidFill>
                <a:srgbClr val="000000"/>
              </a:solidFill>
              <a:latin typeface="Montserrat" pitchFamily="2" charset="-52"/>
              <a:cs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17B7ED-FA77-4C83-B34C-3DB338B4D998}"/>
              </a:ext>
            </a:extLst>
          </p:cNvPr>
          <p:cNvSpPr txBox="1"/>
          <p:nvPr/>
        </p:nvSpPr>
        <p:spPr>
          <a:xfrm>
            <a:off x="7670473" y="3394416"/>
            <a:ext cx="797013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Код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3330C6-B7B5-4410-9BBB-C43C4784C103}"/>
              </a:ext>
            </a:extLst>
          </p:cNvPr>
          <p:cNvSpPr txBox="1"/>
          <p:nvPr/>
        </p:nvSpPr>
        <p:spPr>
          <a:xfrm>
            <a:off x="7670473" y="4210204"/>
            <a:ext cx="1483098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Длина </a:t>
            </a:r>
            <a:r>
              <a:rPr lang="en-US" sz="2400" dirty="0">
                <a:latin typeface="Montserrat" pitchFamily="2" charset="-52"/>
              </a:rPr>
              <a:t>L</a:t>
            </a:r>
            <a:endParaRPr lang="ru-RU" sz="2400" dirty="0">
              <a:latin typeface="Montserrat" pitchFamily="2" charset="-52"/>
            </a:endParaRP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C97BE31D-C3F4-4DAD-B75B-380342765F9A}"/>
              </a:ext>
            </a:extLst>
          </p:cNvPr>
          <p:cNvCxnSpPr>
            <a:stCxn id="14" idx="1"/>
            <a:endCxn id="18" idx="3"/>
          </p:cNvCxnSpPr>
          <p:nvPr/>
        </p:nvCxnSpPr>
        <p:spPr>
          <a:xfrm flipH="1">
            <a:off x="4899200" y="2809460"/>
            <a:ext cx="698107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5BCF351-095B-4ED5-9315-4055D1CAAFD8}"/>
              </a:ext>
            </a:extLst>
          </p:cNvPr>
          <p:cNvCxnSpPr>
            <a:stCxn id="14" idx="2"/>
            <a:endCxn id="6" idx="0"/>
          </p:cNvCxnSpPr>
          <p:nvPr/>
        </p:nvCxnSpPr>
        <p:spPr>
          <a:xfrm>
            <a:off x="6096002" y="3040292"/>
            <a:ext cx="0" cy="354124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55EA3558-D2CF-47CD-ABDE-2B37DE761364}"/>
              </a:ext>
            </a:extLst>
          </p:cNvPr>
          <p:cNvCxnSpPr>
            <a:stCxn id="6" idx="2"/>
            <a:endCxn id="21" idx="0"/>
          </p:cNvCxnSpPr>
          <p:nvPr/>
        </p:nvCxnSpPr>
        <p:spPr>
          <a:xfrm flipH="1">
            <a:off x="6096001" y="3856081"/>
            <a:ext cx="1" cy="354124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21AC4212-BDEA-49BF-BEBA-06BA19C055F1}"/>
              </a:ext>
            </a:extLst>
          </p:cNvPr>
          <p:cNvCxnSpPr>
            <a:stCxn id="21" idx="2"/>
            <a:endCxn id="22" idx="0"/>
          </p:cNvCxnSpPr>
          <p:nvPr/>
        </p:nvCxnSpPr>
        <p:spPr>
          <a:xfrm flipH="1">
            <a:off x="6096000" y="4671870"/>
            <a:ext cx="1" cy="355383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98572DA9-55DA-4F8B-BFC5-9DB0576FB504}"/>
              </a:ext>
            </a:extLst>
          </p:cNvPr>
          <p:cNvCxnSpPr>
            <a:stCxn id="6" idx="3"/>
            <a:endCxn id="23" idx="1"/>
          </p:cNvCxnSpPr>
          <p:nvPr/>
        </p:nvCxnSpPr>
        <p:spPr>
          <a:xfrm>
            <a:off x="7292804" y="3625249"/>
            <a:ext cx="377669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6DDEDADB-DF73-4D82-B562-829DA8640785}"/>
              </a:ext>
            </a:extLst>
          </p:cNvPr>
          <p:cNvCxnSpPr>
            <a:stCxn id="21" idx="3"/>
            <a:endCxn id="24" idx="1"/>
          </p:cNvCxnSpPr>
          <p:nvPr/>
        </p:nvCxnSpPr>
        <p:spPr>
          <a:xfrm flipV="1">
            <a:off x="7138914" y="4441037"/>
            <a:ext cx="531559" cy="1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1A439336-6DCD-42AF-8F03-EAFC70D1B9E5}"/>
              </a:ext>
            </a:extLst>
          </p:cNvPr>
          <p:cNvCxnSpPr>
            <a:stCxn id="18" idx="2"/>
            <a:endCxn id="19" idx="0"/>
          </p:cNvCxnSpPr>
          <p:nvPr/>
        </p:nvCxnSpPr>
        <p:spPr>
          <a:xfrm>
            <a:off x="4111965" y="3040292"/>
            <a:ext cx="0" cy="563909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: изогнутый 39">
            <a:extLst>
              <a:ext uri="{FF2B5EF4-FFF2-40B4-BE49-F238E27FC236}">
                <a16:creationId xmlns:a16="http://schemas.microsoft.com/office/drawing/2014/main" id="{98DA9334-231B-40AA-92B0-47C2DFAC0039}"/>
              </a:ext>
            </a:extLst>
          </p:cNvPr>
          <p:cNvCxnSpPr>
            <a:stCxn id="18" idx="2"/>
            <a:endCxn id="20" idx="0"/>
          </p:cNvCxnSpPr>
          <p:nvPr/>
        </p:nvCxnSpPr>
        <p:spPr>
          <a:xfrm rot="5400000">
            <a:off x="2878468" y="2370703"/>
            <a:ext cx="563908" cy="1903086"/>
          </a:xfrm>
          <a:prstGeom prst="curvedConnector3">
            <a:avLst>
              <a:gd name="adj1" fmla="val 44277"/>
            </a:avLst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: изогнутый 48">
            <a:extLst>
              <a:ext uri="{FF2B5EF4-FFF2-40B4-BE49-F238E27FC236}">
                <a16:creationId xmlns:a16="http://schemas.microsoft.com/office/drawing/2014/main" id="{1070F3CE-AC11-4ED9-B8C0-715C85295A09}"/>
              </a:ext>
            </a:extLst>
          </p:cNvPr>
          <p:cNvCxnSpPr>
            <a:stCxn id="21" idx="1"/>
            <a:endCxn id="19" idx="2"/>
          </p:cNvCxnSpPr>
          <p:nvPr/>
        </p:nvCxnSpPr>
        <p:spPr>
          <a:xfrm rot="10800000">
            <a:off x="4111965" y="4065866"/>
            <a:ext cx="941122" cy="375172"/>
          </a:xfrm>
          <a:prstGeom prst="curvedConnector2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оединитель: изогнутый 52">
            <a:extLst>
              <a:ext uri="{FF2B5EF4-FFF2-40B4-BE49-F238E27FC236}">
                <a16:creationId xmlns:a16="http://schemas.microsoft.com/office/drawing/2014/main" id="{44B356AB-F135-4C94-B381-786406A8DD4B}"/>
              </a:ext>
            </a:extLst>
          </p:cNvPr>
          <p:cNvCxnSpPr>
            <a:stCxn id="20" idx="2"/>
            <a:endCxn id="22" idx="1"/>
          </p:cNvCxnSpPr>
          <p:nvPr/>
        </p:nvCxnSpPr>
        <p:spPr>
          <a:xfrm rot="16200000" flipH="1">
            <a:off x="2257416" y="4017328"/>
            <a:ext cx="1192221" cy="1289294"/>
          </a:xfrm>
          <a:prstGeom prst="curvedConnector2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C7F27BDA-7A79-4B96-A7BE-27041B7033F5}"/>
              </a:ext>
            </a:extLst>
          </p:cNvPr>
          <p:cNvCxnSpPr>
            <a:stCxn id="24" idx="2"/>
          </p:cNvCxnSpPr>
          <p:nvPr/>
        </p:nvCxnSpPr>
        <p:spPr>
          <a:xfrm flipH="1">
            <a:off x="7400353" y="4671869"/>
            <a:ext cx="1011669" cy="355383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80B6312B-3284-4688-BAD6-C6FD6E9C6CAC}"/>
              </a:ext>
            </a:extLst>
          </p:cNvPr>
          <p:cNvSpPr txBox="1"/>
          <p:nvPr/>
        </p:nvSpPr>
        <p:spPr>
          <a:xfrm>
            <a:off x="7681820" y="2385727"/>
            <a:ext cx="2465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Montserrat" pitchFamily="2" charset="-52"/>
              </a:rPr>
              <a:t>Естественный</a:t>
            </a:r>
          </a:p>
          <a:p>
            <a:r>
              <a:rPr lang="ru-RU" sz="2400" dirty="0">
                <a:latin typeface="Montserrat" pitchFamily="2" charset="-52"/>
              </a:rPr>
              <a:t>Формальный</a:t>
            </a:r>
          </a:p>
        </p:txBody>
      </p:sp>
      <p:sp>
        <p:nvSpPr>
          <p:cNvPr id="57" name="Левая фигурная скобка 56">
            <a:extLst>
              <a:ext uri="{FF2B5EF4-FFF2-40B4-BE49-F238E27FC236}">
                <a16:creationId xmlns:a16="http://schemas.microsoft.com/office/drawing/2014/main" id="{1E3D2688-43F8-4E98-9D62-E1EF2B6EC0BA}"/>
              </a:ext>
            </a:extLst>
          </p:cNvPr>
          <p:cNvSpPr/>
          <p:nvPr/>
        </p:nvSpPr>
        <p:spPr>
          <a:xfrm>
            <a:off x="7535413" y="2399792"/>
            <a:ext cx="270120" cy="763792"/>
          </a:xfrm>
          <a:prstGeom prst="leftBrace">
            <a:avLst>
              <a:gd name="adj1" fmla="val 8333"/>
              <a:gd name="adj2" fmla="val 54225"/>
            </a:avLst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 стрелкой 58">
            <a:extLst>
              <a:ext uri="{FF2B5EF4-FFF2-40B4-BE49-F238E27FC236}">
                <a16:creationId xmlns:a16="http://schemas.microsoft.com/office/drawing/2014/main" id="{C5C36B05-FFE1-4210-B9CD-F0E910EC5660}"/>
              </a:ext>
            </a:extLst>
          </p:cNvPr>
          <p:cNvCxnSpPr>
            <a:stCxn id="14" idx="3"/>
            <a:endCxn id="57" idx="1"/>
          </p:cNvCxnSpPr>
          <p:nvPr/>
        </p:nvCxnSpPr>
        <p:spPr>
          <a:xfrm>
            <a:off x="6594696" y="2809460"/>
            <a:ext cx="940717" cy="449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141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Определения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A1BBB1-8214-4F21-90C0-F75EA604FE9C}"/>
              </a:ext>
            </a:extLst>
          </p:cNvPr>
          <p:cNvSpPr txBox="1"/>
          <p:nvPr/>
        </p:nvSpPr>
        <p:spPr>
          <a:xfrm>
            <a:off x="1226633" y="1520780"/>
            <a:ext cx="913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Кодирование</a:t>
            </a:r>
            <a:r>
              <a:rPr lang="ru-RU" sz="2400" b="1" dirty="0">
                <a:latin typeface="Montserrat" pitchFamily="2" charset="-52"/>
              </a:rPr>
              <a:t> </a:t>
            </a:r>
            <a:r>
              <a:rPr lang="ru-RU" sz="2400" dirty="0">
                <a:latin typeface="Montserrat" pitchFamily="2" charset="-52"/>
              </a:rPr>
              <a:t>— это представление информации в форме, пригодной для её хранения, передачи и автоматической обработки.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505B44-DFD6-4439-B5FB-E07CE2B88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71" y="2721109"/>
            <a:ext cx="57531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06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Определения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68C766-8018-4671-B44D-6D7EE6AC56DE}"/>
              </a:ext>
            </a:extLst>
          </p:cNvPr>
          <p:cNvSpPr txBox="1"/>
          <p:nvPr/>
        </p:nvSpPr>
        <p:spPr>
          <a:xfrm>
            <a:off x="1185265" y="1520780"/>
            <a:ext cx="98214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indent="-360363" algn="just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Код</a:t>
            </a:r>
            <a:r>
              <a:rPr lang="ru-RU" sz="2400" b="1" dirty="0">
                <a:latin typeface="Montserrat" pitchFamily="2" charset="-52"/>
              </a:rPr>
              <a:t> </a:t>
            </a:r>
            <a:r>
              <a:rPr lang="ru-RU" sz="2400" dirty="0">
                <a:latin typeface="Montserrat" pitchFamily="2" charset="-52"/>
              </a:rPr>
              <a:t>— это правило, по которому сообщение преобразуется в</a:t>
            </a:r>
            <a:r>
              <a:rPr lang="en-US" sz="2400" dirty="0">
                <a:latin typeface="Montserrat" pitchFamily="2" charset="-52"/>
              </a:rPr>
              <a:t> </a:t>
            </a:r>
            <a:r>
              <a:rPr lang="ru-RU" sz="2400" dirty="0">
                <a:latin typeface="Montserrat" pitchFamily="2" charset="-52"/>
              </a:rPr>
              <a:t>цепочку знаков.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957698-500B-44C1-A308-2CAF95F68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939" y="2351776"/>
            <a:ext cx="6581794" cy="42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4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Определения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04FA80-1C41-4E70-BC53-29DFCFC7EEA4}"/>
              </a:ext>
            </a:extLst>
          </p:cNvPr>
          <p:cNvSpPr txBox="1"/>
          <p:nvPr/>
        </p:nvSpPr>
        <p:spPr>
          <a:xfrm>
            <a:off x="1185264" y="1520780"/>
            <a:ext cx="97801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indent="-360363" algn="just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Язык</a:t>
            </a:r>
            <a:r>
              <a:rPr lang="ru-RU" sz="2400" b="1" dirty="0">
                <a:latin typeface="Montserrat" pitchFamily="2" charset="-52"/>
              </a:rPr>
              <a:t> </a:t>
            </a:r>
            <a:r>
              <a:rPr lang="ru-RU" sz="2400" dirty="0">
                <a:latin typeface="Montserrat" pitchFamily="2" charset="-52"/>
              </a:rPr>
              <a:t>— это система знаков и правил, используемая для записи и передачи информации.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600C32-F777-48C4-90C6-92BF41C17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63" y="2464171"/>
            <a:ext cx="7324035" cy="411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1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Определения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F6AA8C-F204-444B-A77D-64E08E4A2BDC}"/>
              </a:ext>
            </a:extLst>
          </p:cNvPr>
          <p:cNvSpPr txBox="1"/>
          <p:nvPr/>
        </p:nvSpPr>
        <p:spPr>
          <a:xfrm>
            <a:off x="1205950" y="1520780"/>
            <a:ext cx="9780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Естественные языки </a:t>
            </a:r>
            <a:r>
              <a:rPr lang="ru-RU" altLang="ru-RU" sz="2400" dirty="0">
                <a:solidFill>
                  <a:srgbClr val="000000"/>
                </a:solidFill>
                <a:latin typeface="Montserrat" pitchFamily="2" charset="-52"/>
              </a:rPr>
              <a:t>– сформировались в результате развития общества.</a:t>
            </a:r>
            <a:endParaRPr lang="ru-RU" altLang="ru-RU" sz="2400" b="1" dirty="0">
              <a:latin typeface="Montserrat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654A2C-FE0D-491F-8F67-F6D5BE472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15" y="2441532"/>
            <a:ext cx="5518675" cy="414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79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Иероглифы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6898E401-8EDE-45A2-BC30-335A39ED8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939697"/>
              </p:ext>
            </p:extLst>
          </p:nvPr>
        </p:nvGraphicFramePr>
        <p:xfrm>
          <a:off x="1848206" y="2017275"/>
          <a:ext cx="7285036" cy="4083738"/>
        </p:xfrm>
        <a:graphic>
          <a:graphicData uri="http://schemas.openxmlformats.org/drawingml/2006/table">
            <a:tbl>
              <a:tblPr/>
              <a:tblGrid>
                <a:gridCol w="1549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7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2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2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448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itchFamily="2" charset="-52"/>
                          <a:ea typeface="Calibri"/>
                          <a:cs typeface="Times New Roman"/>
                        </a:rPr>
                        <a:t>Египетское письмо</a:t>
                      </a: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itchFamily="2" charset="-52"/>
                          <a:ea typeface="Calibri"/>
                          <a:cs typeface="Times New Roman"/>
                        </a:rPr>
                        <a:t>Иероглифы (Китай)</a:t>
                      </a:r>
                    </a:p>
                  </a:txBody>
                  <a:tcPr marL="189690" marR="189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cs typeface="Times New Roman"/>
                        </a:rPr>
                        <a:t>рука 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солнце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дом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луна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кобра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дождь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лев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гора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4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вода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Montserrat" pitchFamily="2" charset="-52"/>
                        <a:ea typeface="Calibri"/>
                        <a:cs typeface="Times New Roman"/>
                      </a:endParaRP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tserrat" pitchFamily="2" charset="-52"/>
                          <a:ea typeface="Calibri"/>
                          <a:cs typeface="Times New Roman"/>
                        </a:rPr>
                        <a:t>лошадь</a:t>
                      </a:r>
                    </a:p>
                  </a:txBody>
                  <a:tcPr marL="189690" marR="189690" marT="49176" marB="4917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8" name="Группа 26">
            <a:extLst>
              <a:ext uri="{FF2B5EF4-FFF2-40B4-BE49-F238E27FC236}">
                <a16:creationId xmlns:a16="http://schemas.microsoft.com/office/drawing/2014/main" id="{8071C8BD-415D-43C7-8201-B7275EDCE8CE}"/>
              </a:ext>
            </a:extLst>
          </p:cNvPr>
          <p:cNvGrpSpPr>
            <a:grpSpLocks/>
          </p:cNvGrpSpPr>
          <p:nvPr/>
        </p:nvGrpSpPr>
        <p:grpSpPr bwMode="auto">
          <a:xfrm>
            <a:off x="2191292" y="2839272"/>
            <a:ext cx="4962525" cy="3184525"/>
            <a:chOff x="1447800" y="2971800"/>
            <a:chExt cx="4962984" cy="3185160"/>
          </a:xfrm>
        </p:grpSpPr>
        <p:pic>
          <p:nvPicPr>
            <p:cNvPr id="9" name="Рисунок 931">
              <a:extLst>
                <a:ext uri="{FF2B5EF4-FFF2-40B4-BE49-F238E27FC236}">
                  <a16:creationId xmlns:a16="http://schemas.microsoft.com/office/drawing/2014/main" id="{C4ECF810-0AD4-47F5-B53C-52CAA4064D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3017520"/>
              <a:ext cx="1057910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Рисунок 932">
              <a:extLst>
                <a:ext uri="{FF2B5EF4-FFF2-40B4-BE49-F238E27FC236}">
                  <a16:creationId xmlns:a16="http://schemas.microsoft.com/office/drawing/2014/main" id="{63E051FC-E361-430E-A3CF-4CC82287B8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2971800"/>
              <a:ext cx="579120" cy="59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Рисунок 933">
              <a:extLst>
                <a:ext uri="{FF2B5EF4-FFF2-40B4-BE49-F238E27FC236}">
                  <a16:creationId xmlns:a16="http://schemas.microsoft.com/office/drawing/2014/main" id="{BBCDCDDF-54A5-432E-845D-2F1E10644B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1" y="3642360"/>
              <a:ext cx="83239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934">
              <a:extLst>
                <a:ext uri="{FF2B5EF4-FFF2-40B4-BE49-F238E27FC236}">
                  <a16:creationId xmlns:a16="http://schemas.microsoft.com/office/drawing/2014/main" id="{340C769B-4E83-4C17-AA44-3B0D08B87C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6440" y="3657600"/>
              <a:ext cx="524992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Рисунок 935">
              <a:extLst>
                <a:ext uri="{FF2B5EF4-FFF2-40B4-BE49-F238E27FC236}">
                  <a16:creationId xmlns:a16="http://schemas.microsoft.com/office/drawing/2014/main" id="{CE137B2C-E9ED-4917-BE18-C1CE3A683D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1160" y="4358640"/>
              <a:ext cx="566737" cy="51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Рисунок 936">
              <a:extLst>
                <a:ext uri="{FF2B5EF4-FFF2-40B4-BE49-F238E27FC236}">
                  <a16:creationId xmlns:a16="http://schemas.microsoft.com/office/drawing/2014/main" id="{BA36F05A-0227-4449-B585-94C5E77A1B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19" y="4282440"/>
              <a:ext cx="573865" cy="59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937">
              <a:extLst>
                <a:ext uri="{FF2B5EF4-FFF2-40B4-BE49-F238E27FC236}">
                  <a16:creationId xmlns:a16="http://schemas.microsoft.com/office/drawing/2014/main" id="{AD7FACC3-D59F-43CD-88B0-96583CB184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3039" y="4968240"/>
              <a:ext cx="1034143" cy="579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938">
              <a:extLst>
                <a:ext uri="{FF2B5EF4-FFF2-40B4-BE49-F238E27FC236}">
                  <a16:creationId xmlns:a16="http://schemas.microsoft.com/office/drawing/2014/main" id="{F25BDBAB-54FA-41FA-BA4E-8DC898983A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920" y="4953000"/>
              <a:ext cx="545084" cy="563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939">
              <a:extLst>
                <a:ext uri="{FF2B5EF4-FFF2-40B4-BE49-F238E27FC236}">
                  <a16:creationId xmlns:a16="http://schemas.microsoft.com/office/drawing/2014/main" id="{D2364491-E2C0-44ED-8E06-C5E582047A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280" y="5715000"/>
              <a:ext cx="1007110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940">
              <a:extLst>
                <a:ext uri="{FF2B5EF4-FFF2-40B4-BE49-F238E27FC236}">
                  <a16:creationId xmlns:a16="http://schemas.microsoft.com/office/drawing/2014/main" id="{0FACC7DA-8855-4B2F-AE8A-A21CF99D1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5434" y="5608320"/>
              <a:ext cx="513244" cy="548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904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Алфавитное письмо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A1BBB1-8214-4F21-90C0-F75EA604FE9C}"/>
              </a:ext>
            </a:extLst>
          </p:cNvPr>
          <p:cNvSpPr txBox="1"/>
          <p:nvPr/>
        </p:nvSpPr>
        <p:spPr>
          <a:xfrm>
            <a:off x="1226634" y="1520780"/>
            <a:ext cx="790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Алфавит</a:t>
            </a:r>
            <a:r>
              <a:rPr lang="ru-RU" sz="2400" dirty="0">
                <a:latin typeface="Montserrat" pitchFamily="2" charset="-52"/>
              </a:rPr>
              <a:t> — это набор знаков, который используется в языке.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A6327-14ED-49D5-AC6E-A9E612D5833A}"/>
              </a:ext>
            </a:extLst>
          </p:cNvPr>
          <p:cNvSpPr txBox="1"/>
          <p:nvPr/>
        </p:nvSpPr>
        <p:spPr>
          <a:xfrm>
            <a:off x="1226634" y="2351777"/>
            <a:ext cx="77344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indent="-360363" algn="just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Мощность алфавита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 </a:t>
            </a:r>
            <a:r>
              <a:rPr lang="ru-RU" sz="2400" dirty="0">
                <a:latin typeface="Montserrat" pitchFamily="2" charset="-52"/>
              </a:rPr>
              <a:t>— это количество знаков в алфавите.</a:t>
            </a:r>
          </a:p>
        </p:txBody>
      </p:sp>
      <p:grpSp>
        <p:nvGrpSpPr>
          <p:cNvPr id="14" name="Group 302">
            <a:extLst>
              <a:ext uri="{FF2B5EF4-FFF2-40B4-BE49-F238E27FC236}">
                <a16:creationId xmlns:a16="http://schemas.microsoft.com/office/drawing/2014/main" id="{EAD89698-CCA1-40BB-B1C8-8797843589AE}"/>
              </a:ext>
            </a:extLst>
          </p:cNvPr>
          <p:cNvGrpSpPr>
            <a:grpSpLocks/>
          </p:cNvGrpSpPr>
          <p:nvPr/>
        </p:nvGrpSpPr>
        <p:grpSpPr bwMode="auto">
          <a:xfrm>
            <a:off x="1226634" y="3429000"/>
            <a:ext cx="5645150" cy="936625"/>
            <a:chOff x="476" y="3171"/>
            <a:chExt cx="3556" cy="590"/>
          </a:xfrm>
        </p:grpSpPr>
        <p:sp>
          <p:nvSpPr>
            <p:cNvPr id="16" name="Text Box 300">
              <a:extLst>
                <a:ext uri="{FF2B5EF4-FFF2-40B4-BE49-F238E27FC236}">
                  <a16:creationId xmlns:a16="http://schemas.microsoft.com/office/drawing/2014/main" id="{9A97AD70-59F5-4E4D-B3AC-7E5C69B0E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" y="3238"/>
              <a:ext cx="3262" cy="52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180975" indent="-180975" eaLnBrk="0" hangingPunct="0">
                <a:spcBef>
                  <a:spcPct val="50000"/>
                </a:spcBef>
                <a:defRPr/>
              </a:pPr>
              <a:r>
                <a:rPr lang="ru-RU" sz="2400" dirty="0">
                  <a:latin typeface="Arial" charset="0"/>
                </a:rPr>
                <a:t>  </a:t>
              </a:r>
              <a:r>
                <a:rPr lang="ru-RU" sz="2400" dirty="0">
                  <a:latin typeface="Montserrat" pitchFamily="2" charset="-52"/>
                </a:rPr>
                <a:t>Какова мощность русского алфавита</a:t>
              </a:r>
              <a:r>
                <a:rPr lang="en-US" sz="2400" dirty="0">
                  <a:latin typeface="Montserrat" pitchFamily="2" charset="-52"/>
                </a:rPr>
                <a:t>?</a:t>
              </a:r>
              <a:r>
                <a:rPr lang="ru-RU" sz="2400" dirty="0">
                  <a:latin typeface="Montserrat" pitchFamily="2" charset="-52"/>
                </a:rPr>
                <a:t> латинского?</a:t>
              </a:r>
            </a:p>
          </p:txBody>
        </p:sp>
        <p:sp>
          <p:nvSpPr>
            <p:cNvPr id="17" name="Oval 301">
              <a:extLst>
                <a:ext uri="{FF2B5EF4-FFF2-40B4-BE49-F238E27FC236}">
                  <a16:creationId xmlns:a16="http://schemas.microsoft.com/office/drawing/2014/main" id="{6AF13987-EDA9-406B-B089-F35E2C85C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3171"/>
              <a:ext cx="409" cy="4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ru-RU" sz="44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?</a:t>
              </a:r>
              <a:endParaRPr lang="ru-RU" altLang="ru-RU" sz="44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0" name="Прямоугольник 5">
            <a:extLst>
              <a:ext uri="{FF2B5EF4-FFF2-40B4-BE49-F238E27FC236}">
                <a16:creationId xmlns:a16="http://schemas.microsoft.com/office/drawing/2014/main" id="{19DAF878-A4EB-4C80-A0FB-77FCD883B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371" y="4718215"/>
            <a:ext cx="833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АБВГДЕЁЖЗИЙКЛМНОПРСТУФХЦЧШЩЪЫЬЭЮЯ</a:t>
            </a:r>
            <a:endParaRPr lang="ru-RU" altLang="ru-RU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Прямоугольник 6">
            <a:extLst>
              <a:ext uri="{FF2B5EF4-FFF2-40B4-BE49-F238E27FC236}">
                <a16:creationId xmlns:a16="http://schemas.microsoft.com/office/drawing/2014/main" id="{49C1A714-9BE9-44BF-B865-C3E7DE654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371" y="5235740"/>
            <a:ext cx="6108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0123456789</a:t>
            </a:r>
            <a:r>
              <a:rPr lang="en-US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.,;?!-:…</a:t>
            </a:r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«»</a:t>
            </a:r>
            <a:r>
              <a:rPr lang="en-US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ru-RU" altLang="ru-RU" sz="3200" b="1">
                <a:solidFill>
                  <a:srgbClr val="221E1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altLang="ru-RU" sz="32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2" name="Скругленный прямоугольник 7">
            <a:extLst>
              <a:ext uri="{FF2B5EF4-FFF2-40B4-BE49-F238E27FC236}">
                <a16:creationId xmlns:a16="http://schemas.microsoft.com/office/drawing/2014/main" id="{7C7F6B96-35F3-4B5D-B4D2-C5B07C868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6634" y="4735678"/>
            <a:ext cx="8366125" cy="1081087"/>
          </a:xfrm>
          <a:prstGeom prst="roundRect">
            <a:avLst>
              <a:gd name="adj" fmla="val 16667"/>
            </a:avLst>
          </a:prstGeom>
          <a:noFill/>
          <a:ln w="190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" name="Скругленная прямоугольная выноска 8">
            <a:extLst>
              <a:ext uri="{FF2B5EF4-FFF2-40B4-BE49-F238E27FC236}">
                <a16:creationId xmlns:a16="http://schemas.microsoft.com/office/drawing/2014/main" id="{7B9FE461-9D31-4CC1-90E1-21251E200CFD}"/>
              </a:ext>
            </a:extLst>
          </p:cNvPr>
          <p:cNvSpPr/>
          <p:nvPr/>
        </p:nvSpPr>
        <p:spPr bwMode="auto">
          <a:xfrm>
            <a:off x="7124196" y="5588165"/>
            <a:ext cx="2667000" cy="609600"/>
          </a:xfrm>
          <a:prstGeom prst="wedgeRoundRectCallout">
            <a:avLst>
              <a:gd name="adj1" fmla="val -53315"/>
              <a:gd name="adj2" fmla="val -99444"/>
              <a:gd name="adj3" fmla="val 16667"/>
            </a:avLst>
          </a:prstGeom>
          <a:ln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dirty="0">
                <a:latin typeface="Montserrat" pitchFamily="2" charset="-52"/>
              </a:rPr>
              <a:t>мощность 56</a:t>
            </a:r>
          </a:p>
        </p:txBody>
      </p:sp>
    </p:spTree>
    <p:extLst>
      <p:ext uri="{BB962C8B-B14F-4D97-AF65-F5344CB8AC3E}">
        <p14:creationId xmlns:p14="http://schemas.microsoft.com/office/powerpoint/2010/main" val="374262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Формальны	й язык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A1BBB1-8214-4F21-90C0-F75EA604FE9C}"/>
              </a:ext>
            </a:extLst>
          </p:cNvPr>
          <p:cNvSpPr txBox="1"/>
          <p:nvPr/>
        </p:nvSpPr>
        <p:spPr>
          <a:xfrm>
            <a:off x="1226634" y="1520780"/>
            <a:ext cx="7906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Montserrat" pitchFamily="2" charset="-52"/>
              </a:rPr>
              <a:t>Формальный язык </a:t>
            </a:r>
            <a:r>
              <a:rPr lang="ru-RU" altLang="ru-RU" sz="2400" dirty="0">
                <a:latin typeface="Montserrat" pitchFamily="2" charset="-52"/>
              </a:rPr>
              <a:t>– это язык, в котором однозначно определяется значение каждого слова, а также правила построения предложений и придания им смысла.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EC956AA-536A-4C92-9770-E0B0A2BEC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241881"/>
              </p:ext>
            </p:extLst>
          </p:nvPr>
        </p:nvGraphicFramePr>
        <p:xfrm>
          <a:off x="1226634" y="3226197"/>
          <a:ext cx="7906608" cy="3147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3304">
                  <a:extLst>
                    <a:ext uri="{9D8B030D-6E8A-4147-A177-3AD203B41FA5}">
                      <a16:colId xmlns:a16="http://schemas.microsoft.com/office/drawing/2014/main" val="1878052613"/>
                    </a:ext>
                  </a:extLst>
                </a:gridCol>
                <a:gridCol w="3953304">
                  <a:extLst>
                    <a:ext uri="{9D8B030D-6E8A-4147-A177-3AD203B41FA5}">
                      <a16:colId xmlns:a16="http://schemas.microsoft.com/office/drawing/2014/main" val="2699056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ontserrat" pitchFamily="2" charset="-52"/>
                        </a:rPr>
                        <a:t>Математические формулы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356345"/>
                  </a:ext>
                </a:extLst>
              </a:tr>
              <a:tr h="7595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Montserrat" pitchFamily="2" charset="-52"/>
                        </a:rPr>
                        <a:t>Нотная запись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426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Montserrat" pitchFamily="2" charset="-52"/>
                        </a:rPr>
                        <a:t>Запись шахматных партий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313107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Montserrat" pitchFamily="2" charset="-52"/>
                        </a:rPr>
                        <a:t>Алгоритмический язык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13813"/>
                  </a:ext>
                </a:extLst>
              </a:tr>
            </a:tbl>
          </a:graphicData>
        </a:graphic>
      </p:graphicFrame>
      <p:graphicFrame>
        <p:nvGraphicFramePr>
          <p:cNvPr id="6" name="Object 1">
            <a:extLst>
              <a:ext uri="{FF2B5EF4-FFF2-40B4-BE49-F238E27FC236}">
                <a16:creationId xmlns:a16="http://schemas.microsoft.com/office/drawing/2014/main" id="{B8EDD824-3DAF-4059-A3EC-CBFB48E863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847462"/>
              </p:ext>
            </p:extLst>
          </p:nvPr>
        </p:nvGraphicFramePr>
        <p:xfrm>
          <a:off x="5752559" y="3329698"/>
          <a:ext cx="269875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837836" imgH="203112" progId="Equation.3">
                  <p:embed/>
                </p:oleObj>
              </mc:Choice>
              <mc:Fallback>
                <p:oleObj name="Формула" r:id="rId2" imgW="837836" imgH="203112" progId="Equation.3">
                  <p:embed/>
                  <p:pic>
                    <p:nvPicPr>
                      <p:cNvPr id="1026" name="Object 1">
                        <a:extLst>
                          <a:ext uri="{FF2B5EF4-FFF2-40B4-BE49-F238E27FC236}">
                            <a16:creationId xmlns:a16="http://schemas.microsoft.com/office/drawing/2014/main" id="{45AAE0D7-7330-4721-95F7-1EBAB4BBFA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2559" y="3329698"/>
                        <a:ext cx="2698750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949">
            <a:extLst>
              <a:ext uri="{FF2B5EF4-FFF2-40B4-BE49-F238E27FC236}">
                <a16:creationId xmlns:a16="http://schemas.microsoft.com/office/drawing/2014/main" id="{AFECEFC2-8C74-42D0-9987-3F9F7C688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890" y="4108392"/>
            <a:ext cx="1716088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8">
            <a:extLst>
              <a:ext uri="{FF2B5EF4-FFF2-40B4-BE49-F238E27FC236}">
                <a16:creationId xmlns:a16="http://schemas.microsoft.com/office/drawing/2014/main" id="{0A160F91-CE77-4553-B6C6-AA5844AA0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4596" y="4936778"/>
            <a:ext cx="31146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/>
              <a:t>1. </a:t>
            </a:r>
            <a:r>
              <a:rPr lang="ru-RU" altLang="ru-RU" sz="2800" b="1" dirty="0"/>
              <a:t>e2-e4 </a:t>
            </a:r>
            <a:r>
              <a:rPr lang="ru-RU" altLang="ru-RU" sz="2800" dirty="0"/>
              <a:t> </a:t>
            </a:r>
            <a:r>
              <a:rPr lang="ru-RU" altLang="ru-RU" sz="2800" b="1" dirty="0"/>
              <a:t>e7-e5…</a:t>
            </a:r>
            <a:endParaRPr lang="ru-RU" altLang="ru-RU" sz="28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B7E107-3138-4EEB-B394-3002A331D2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5999" y="5659012"/>
            <a:ext cx="2313330" cy="70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1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EBB9-1A02-456D-906E-34EC8258D04F}"/>
              </a:ext>
            </a:extLst>
          </p:cNvPr>
          <p:cNvSpPr/>
          <p:nvPr/>
        </p:nvSpPr>
        <p:spPr>
          <a:xfrm>
            <a:off x="0" y="756987"/>
            <a:ext cx="9133242" cy="763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Montserrat" pitchFamily="2" charset="-52"/>
              </a:rPr>
              <a:t>Сравнение языков</a:t>
            </a:r>
          </a:p>
        </p:txBody>
      </p:sp>
      <p:graphicFrame>
        <p:nvGraphicFramePr>
          <p:cNvPr id="4" name="Таблица 7">
            <a:extLst>
              <a:ext uri="{FF2B5EF4-FFF2-40B4-BE49-F238E27FC236}">
                <a16:creationId xmlns:a16="http://schemas.microsoft.com/office/drawing/2014/main" id="{2179608F-8974-4525-8CD2-335A072B9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45879"/>
              </p:ext>
            </p:extLst>
          </p:nvPr>
        </p:nvGraphicFramePr>
        <p:xfrm>
          <a:off x="1033032" y="1741641"/>
          <a:ext cx="10125936" cy="485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62968">
                  <a:extLst>
                    <a:ext uri="{9D8B030D-6E8A-4147-A177-3AD203B41FA5}">
                      <a16:colId xmlns:a16="http://schemas.microsoft.com/office/drawing/2014/main" val="443894318"/>
                    </a:ext>
                  </a:extLst>
                </a:gridCol>
                <a:gridCol w="5062968">
                  <a:extLst>
                    <a:ext uri="{9D8B030D-6E8A-4147-A177-3AD203B41FA5}">
                      <a16:colId xmlns:a16="http://schemas.microsoft.com/office/drawing/2014/main" val="3883647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itchFamily="2" charset="-52"/>
                        </a:rPr>
                        <a:t>Естественные языки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itchFamily="2" charset="-52"/>
                        </a:rPr>
                        <a:t>Формальные языки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51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Сформировались в результате</a:t>
                      </a:r>
                    </a:p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развития общества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Созданы людьми специально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283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Используются для общения в быту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Используются в специальных областях знаний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024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Часто встречаются слова с неточным и неясным содержанием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Нет слов с неточным и неясным содержанием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55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Значения отдельных слов и</a:t>
                      </a:r>
                    </a:p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предложений зависят не только от них самих, но и от их окружения (контекста)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Значения слов и предложений не зависят от контекста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17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Встречаются синонимы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Как правило, синонимов нет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859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Нет строгих правил образования предложений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Правила образования предложений строго определены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374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Montserrat" pitchFamily="2" charset="-52"/>
                        </a:rPr>
                        <a:t>Для многих правил существуют исключения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Montserrat" pitchFamily="2" charset="-52"/>
                        </a:rPr>
                        <a:t>Нет исключений из правил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199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840356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485</TotalTime>
  <Words>679</Words>
  <Application>Microsoft Office PowerPoint</Application>
  <PresentationFormat>Широкоэкранный</PresentationFormat>
  <Paragraphs>141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Black</vt:lpstr>
      <vt:lpstr>Corbel</vt:lpstr>
      <vt:lpstr>Courier New</vt:lpstr>
      <vt:lpstr>Montserrat</vt:lpstr>
      <vt:lpstr>Montserrat SemiBold</vt:lpstr>
      <vt:lpstr>Wingdings 2</vt:lpstr>
      <vt:lpstr>Рамка</vt:lpstr>
      <vt:lpstr>Microsoft Equation 3.0</vt:lpstr>
      <vt:lpstr>§4 Язык – средство кодирования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Количество возможных сообщений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 Введение</dc:title>
  <dc:creator>W11</dc:creator>
  <cp:lastModifiedBy>W11</cp:lastModifiedBy>
  <cp:revision>7</cp:revision>
  <dcterms:created xsi:type="dcterms:W3CDTF">2022-08-31T11:26:52Z</dcterms:created>
  <dcterms:modified xsi:type="dcterms:W3CDTF">2022-09-08T12:47:38Z</dcterms:modified>
</cp:coreProperties>
</file>