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1" r:id="rId3"/>
    <p:sldId id="272" r:id="rId4"/>
    <p:sldId id="260" r:id="rId5"/>
    <p:sldId id="269" r:id="rId6"/>
    <p:sldId id="268" r:id="rId7"/>
    <p:sldId id="273" r:id="rId8"/>
    <p:sldId id="274" r:id="rId9"/>
    <p:sldId id="277" r:id="rId10"/>
    <p:sldId id="276" r:id="rId11"/>
    <p:sldId id="275" r:id="rId12"/>
    <p:sldId id="264" r:id="rId13"/>
    <p:sldId id="26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36600"/>
    <a:srgbClr val="66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1085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7" descr="2221190.png"/>
          <p:cNvPicPr>
            <a:picLocks noChangeAspect="1"/>
          </p:cNvPicPr>
          <p:nvPr userDrawn="1"/>
        </p:nvPicPr>
        <p:blipFill>
          <a:blip r:embed="rId2"/>
          <a:srcRect r="31496"/>
          <a:stretch>
            <a:fillRect/>
          </a:stretch>
        </p:blipFill>
        <p:spPr bwMode="auto">
          <a:xfrm>
            <a:off x="285750" y="4357688"/>
            <a:ext cx="1357313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13"/>
          <p:cNvSpPr/>
          <p:nvPr userDrawn="1"/>
        </p:nvSpPr>
        <p:spPr>
          <a:xfrm>
            <a:off x="1643042" y="142852"/>
            <a:ext cx="7358114" cy="6500858"/>
          </a:xfrm>
          <a:prstGeom prst="roundRect">
            <a:avLst/>
          </a:prstGeom>
          <a:solidFill>
            <a:schemeClr val="bg1">
              <a:alpha val="50000"/>
            </a:schemeClr>
          </a:solidFill>
          <a:ln w="63500">
            <a:solidFill>
              <a:srgbClr val="6699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Рисунок 18" descr="222119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8556561">
            <a:off x="614363" y="4922838"/>
            <a:ext cx="19812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4" descr="2221190.png"/>
          <p:cNvPicPr>
            <a:picLocks noChangeAspect="1"/>
          </p:cNvPicPr>
          <p:nvPr userDrawn="1"/>
        </p:nvPicPr>
        <p:blipFill>
          <a:blip r:embed="rId4"/>
          <a:srcRect l="35101" t="70493" r="21632"/>
          <a:stretch>
            <a:fillRect/>
          </a:stretch>
        </p:blipFill>
        <p:spPr bwMode="auto">
          <a:xfrm rot="2123006" flipV="1">
            <a:off x="898525" y="2544763"/>
            <a:ext cx="857250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5" descr="2221190.png"/>
          <p:cNvPicPr>
            <a:picLocks noChangeAspect="1"/>
          </p:cNvPicPr>
          <p:nvPr userDrawn="1"/>
        </p:nvPicPr>
        <p:blipFill>
          <a:blip r:embed="rId2"/>
          <a:srcRect l="35101" t="70493" r="21632"/>
          <a:stretch>
            <a:fillRect/>
          </a:stretch>
        </p:blipFill>
        <p:spPr bwMode="auto">
          <a:xfrm rot="6842967">
            <a:off x="696913" y="2881312"/>
            <a:ext cx="857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6" descr="2221190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143250"/>
            <a:ext cx="19812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9" descr="4451283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85750" y="142875"/>
            <a:ext cx="19812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9FCC4-7FD7-445B-B740-A4252DFA175C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51E8E-066B-4EC7-A83A-7B5261A4F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77A77-D444-464E-A68E-31FA2B381E64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14EC0-686B-430C-B4A5-A75E17A8E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34BCF-41E3-436F-A659-1D15F652579A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8662E-7645-43D7-A12D-BC302382E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BD9F1-8589-4463-8897-69A0DE896C62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EC71F-C5F5-407C-8DF6-45FC37D2A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1" descr="2221190.png"/>
          <p:cNvPicPr>
            <a:picLocks noChangeAspect="1"/>
          </p:cNvPicPr>
          <p:nvPr userDrawn="1"/>
        </p:nvPicPr>
        <p:blipFill>
          <a:blip r:embed="rId2"/>
          <a:srcRect r="31496"/>
          <a:stretch>
            <a:fillRect/>
          </a:stretch>
        </p:blipFill>
        <p:spPr bwMode="auto">
          <a:xfrm>
            <a:off x="285750" y="4357688"/>
            <a:ext cx="1357313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7"/>
          <p:cNvSpPr/>
          <p:nvPr userDrawn="1"/>
        </p:nvSpPr>
        <p:spPr>
          <a:xfrm>
            <a:off x="1643042" y="142852"/>
            <a:ext cx="7358114" cy="6500858"/>
          </a:xfrm>
          <a:prstGeom prst="roundRect">
            <a:avLst/>
          </a:prstGeom>
          <a:solidFill>
            <a:schemeClr val="bg1">
              <a:alpha val="50000"/>
            </a:schemeClr>
          </a:solidFill>
          <a:ln w="63500">
            <a:solidFill>
              <a:srgbClr val="6699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Рисунок 12" descr="222119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8556561">
            <a:off x="614363" y="4922838"/>
            <a:ext cx="19812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D6A5C-5306-4990-8E3F-28BA51F55317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8AB72-F7F7-4D1E-9B12-A7235A765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D5AD1-7AD3-400C-8859-DF280F959B4F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00D3D-5087-4C40-82C5-5DC001A068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ADA33-BD00-4215-B713-E92EF4FD9F29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83ED5-2D62-4F72-AF4A-A823B1D3A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6"/>
          <p:cNvSpPr/>
          <p:nvPr userDrawn="1"/>
        </p:nvSpPr>
        <p:spPr>
          <a:xfrm>
            <a:off x="1500166" y="142852"/>
            <a:ext cx="7429552" cy="6500858"/>
          </a:xfrm>
          <a:prstGeom prst="roundRect">
            <a:avLst/>
          </a:prstGeom>
          <a:solidFill>
            <a:schemeClr val="bg1">
              <a:alpha val="50000"/>
            </a:schemeClr>
          </a:solidFill>
          <a:ln w="63500">
            <a:solidFill>
              <a:srgbClr val="6699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8" descr="2221190.png"/>
          <p:cNvPicPr>
            <a:picLocks noChangeAspect="1"/>
          </p:cNvPicPr>
          <p:nvPr userDrawn="1"/>
        </p:nvPicPr>
        <p:blipFill>
          <a:blip r:embed="rId2"/>
          <a:srcRect l="35101" t="70493" r="21632"/>
          <a:stretch>
            <a:fillRect/>
          </a:stretch>
        </p:blipFill>
        <p:spPr bwMode="auto">
          <a:xfrm rot="2562368">
            <a:off x="61913" y="6118225"/>
            <a:ext cx="857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1" descr="222119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8556561">
            <a:off x="258763" y="4968875"/>
            <a:ext cx="19812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2" descr="4451283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19651055">
            <a:off x="439738" y="4043363"/>
            <a:ext cx="19827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7D5B1-9B03-4F4D-B6C1-5371FA5A2C54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E009A-D07E-4902-B907-B85C76E1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4" descr="2221190.png"/>
          <p:cNvPicPr>
            <a:picLocks noChangeAspect="1"/>
          </p:cNvPicPr>
          <p:nvPr userDrawn="1"/>
        </p:nvPicPr>
        <p:blipFill>
          <a:blip r:embed="rId2"/>
          <a:srcRect l="35101" t="70493" r="21632"/>
          <a:stretch>
            <a:fillRect/>
          </a:stretch>
        </p:blipFill>
        <p:spPr bwMode="auto">
          <a:xfrm rot="2123006" flipV="1">
            <a:off x="898525" y="2544763"/>
            <a:ext cx="857250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13" descr="2221190.png"/>
          <p:cNvPicPr>
            <a:picLocks noChangeAspect="1"/>
          </p:cNvPicPr>
          <p:nvPr userDrawn="1"/>
        </p:nvPicPr>
        <p:blipFill>
          <a:blip r:embed="rId3"/>
          <a:srcRect l="35101" t="70493" r="21632"/>
          <a:stretch>
            <a:fillRect/>
          </a:stretch>
        </p:blipFill>
        <p:spPr bwMode="auto">
          <a:xfrm rot="6842967">
            <a:off x="696913" y="2881312"/>
            <a:ext cx="857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1" descr="2221190.png"/>
          <p:cNvPicPr>
            <a:picLocks noChangeAspect="1"/>
          </p:cNvPicPr>
          <p:nvPr userDrawn="1"/>
        </p:nvPicPr>
        <p:blipFill>
          <a:blip r:embed="rId3"/>
          <a:srcRect r="31496"/>
          <a:stretch>
            <a:fillRect/>
          </a:stretch>
        </p:blipFill>
        <p:spPr bwMode="auto">
          <a:xfrm>
            <a:off x="285750" y="4357688"/>
            <a:ext cx="1357313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5"/>
          <p:cNvSpPr/>
          <p:nvPr userDrawn="1"/>
        </p:nvSpPr>
        <p:spPr>
          <a:xfrm>
            <a:off x="1643042" y="142852"/>
            <a:ext cx="7358114" cy="6500858"/>
          </a:xfrm>
          <a:prstGeom prst="roundRect">
            <a:avLst/>
          </a:prstGeom>
          <a:solidFill>
            <a:schemeClr val="bg1">
              <a:alpha val="50000"/>
            </a:schemeClr>
          </a:solidFill>
          <a:ln w="63500">
            <a:solidFill>
              <a:srgbClr val="6699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Рисунок 8" descr="222119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143250"/>
            <a:ext cx="19812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2" descr="2221190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8556561">
            <a:off x="614363" y="4922838"/>
            <a:ext cx="19812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4AA53-3CCF-4BF7-BF5B-2672A1915AE1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0E655-1184-4BED-BA23-8FADA4EA37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4C872-5401-42D7-98D6-5D4A3F65CBE6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0FBDE-DC90-48E4-9279-96DD8310B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8"/>
          <p:cNvSpPr/>
          <p:nvPr userDrawn="1"/>
        </p:nvSpPr>
        <p:spPr>
          <a:xfrm>
            <a:off x="142844" y="142852"/>
            <a:ext cx="8858312" cy="6500858"/>
          </a:xfrm>
          <a:prstGeom prst="roundRect">
            <a:avLst/>
          </a:prstGeom>
          <a:solidFill>
            <a:schemeClr val="bg1">
              <a:alpha val="50000"/>
            </a:schemeClr>
          </a:solidFill>
          <a:ln w="63500">
            <a:solidFill>
              <a:srgbClr val="6699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643BD-C506-4B53-9410-0071E74A15B9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EFC6D-3B51-40CA-BA9B-5C353C232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F5A072-4F09-4BD8-A526-827579CCD43D}" type="datetimeFigureOut">
              <a:rPr lang="ru-RU"/>
              <a:pPr>
                <a:defRPr/>
              </a:pPr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CCD79B-943D-4FF2-9314-7DF2536F9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596063"/>
            <a:ext cx="500063" cy="231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rgbClr val="336600"/>
                </a:solidFill>
                <a:latin typeface="Monotype Corsiva" pitchFamily="66" charset="0"/>
                <a:cs typeface="+mn-cs"/>
              </a:rPr>
              <a:t>Б.Т.В.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1" r:id="rId3"/>
    <p:sldLayoutId id="2147483658" r:id="rId4"/>
    <p:sldLayoutId id="2147483657" r:id="rId5"/>
    <p:sldLayoutId id="2147483662" r:id="rId6"/>
    <p:sldLayoutId id="2147483663" r:id="rId7"/>
    <p:sldLayoutId id="2147483656" r:id="rId8"/>
    <p:sldLayoutId id="2147483664" r:id="rId9"/>
    <p:sldLayoutId id="2147483655" r:id="rId10"/>
    <p:sldLayoutId id="214748365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4"/>
          <p:cNvSpPr txBox="1">
            <a:spLocks noChangeArrowheads="1"/>
          </p:cNvSpPr>
          <p:nvPr/>
        </p:nvSpPr>
        <p:spPr bwMode="auto">
          <a:xfrm>
            <a:off x="5292725" y="4508500"/>
            <a:ext cx="33115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Monotype Corsiva" pitchFamily="66" charset="0"/>
              </a:rPr>
              <a:t>Подготовила</a:t>
            </a:r>
            <a:r>
              <a:rPr lang="ru-RU" sz="2000" b="1"/>
              <a:t>:</a:t>
            </a:r>
          </a:p>
          <a:p>
            <a:r>
              <a:rPr lang="ru-RU" sz="2000" b="1"/>
              <a:t>восптатель МБДОУ </a:t>
            </a:r>
          </a:p>
          <a:p>
            <a:r>
              <a:rPr lang="ru-RU" sz="2000" b="1"/>
              <a:t>«Ясли-сад № 392  г.Донецка»</a:t>
            </a:r>
          </a:p>
          <a:p>
            <a:r>
              <a:rPr lang="ru-RU" sz="2000" b="1">
                <a:latin typeface="Monotype Corsiva" pitchFamily="66" charset="0"/>
              </a:rPr>
              <a:t>Г</a:t>
            </a:r>
            <a:r>
              <a:rPr lang="ru-RU" sz="2000" b="1"/>
              <a:t>авриш</a:t>
            </a:r>
            <a:r>
              <a:rPr lang="ru-RU" sz="2000" b="1">
                <a:latin typeface="Monotype Corsiva" pitchFamily="66" charset="0"/>
              </a:rPr>
              <a:t> Елена </a:t>
            </a:r>
            <a:r>
              <a:rPr lang="ru-RU" sz="2000" b="1"/>
              <a:t>В</a:t>
            </a:r>
            <a:r>
              <a:rPr lang="ru-RU" sz="2000" b="1">
                <a:latin typeface="Monotype Corsiva" pitchFamily="66" charset="0"/>
              </a:rPr>
              <a:t>итальевна</a:t>
            </a:r>
          </a:p>
        </p:txBody>
      </p: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940741" y="1747695"/>
            <a:ext cx="7197557" cy="25545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сенсорного эталона «Форма»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учебно-воспитательный процесс ДОУ</a:t>
            </a:r>
          </a:p>
        </p:txBody>
      </p:sp>
      <p:pic>
        <p:nvPicPr>
          <p:cNvPr id="13315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6300" y="306388"/>
            <a:ext cx="1512888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http://cards.at.ua/_ph/10/2/57634938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4041775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/>
            </a:extLst>
          </p:cNvPr>
          <p:cNvSpPr/>
          <p:nvPr/>
        </p:nvSpPr>
        <p:spPr>
          <a:xfrm>
            <a:off x="2123728" y="116632"/>
            <a:ext cx="640047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 взаимодействия</a:t>
            </a:r>
          </a:p>
        </p:txBody>
      </p:sp>
      <p:pic>
        <p:nvPicPr>
          <p:cNvPr id="22530" name="Рисунок 5"/>
          <p:cNvPicPr>
            <a:picLocks noChangeAspect="1"/>
          </p:cNvPicPr>
          <p:nvPr/>
        </p:nvPicPr>
        <p:blipFill>
          <a:blip r:embed="rId2"/>
          <a:srcRect l="23566" r="22569"/>
          <a:stretch>
            <a:fillRect/>
          </a:stretch>
        </p:blipFill>
        <p:spPr bwMode="auto">
          <a:xfrm>
            <a:off x="7364413" y="2384425"/>
            <a:ext cx="153352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06453" y="894133"/>
            <a:ext cx="1844971" cy="1726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73435" y="5071202"/>
            <a:ext cx="2224949" cy="173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/>
            </a:extLst>
          </a:blip>
          <a:srcRect l="32515" t="4522" r="34414"/>
          <a:stretch/>
        </p:blipFill>
        <p:spPr>
          <a:xfrm>
            <a:off x="-28270" y="2731351"/>
            <a:ext cx="1971564" cy="1795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Выноска: стрелка вправо 22">
            <a:extLst>
              <a:ext uri="{FF2B5EF4-FFF2-40B4-BE49-F238E27FC236}"/>
            </a:extLst>
          </p:cNvPr>
          <p:cNvSpPr/>
          <p:nvPr/>
        </p:nvSpPr>
        <p:spPr>
          <a:xfrm>
            <a:off x="2071688" y="965200"/>
            <a:ext cx="5187950" cy="1425575"/>
          </a:xfrm>
          <a:prstGeom prst="rightArrowCallout">
            <a:avLst>
              <a:gd name="adj1" fmla="val 0"/>
              <a:gd name="adj2" fmla="val 34857"/>
              <a:gd name="adj3" fmla="val 23562"/>
              <a:gd name="adj4" fmla="val 9358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участие в выставках, вернисажах, конкурсах.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Участие в праздниках, досугах, развлечениях.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Участие в наполнении развивающей среды группы.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Совместное участие в реализации проекта.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Благоустройство игровых площадок  территории ДОУ.</a:t>
            </a:r>
          </a:p>
        </p:txBody>
      </p:sp>
      <p:sp>
        <p:nvSpPr>
          <p:cNvPr id="24" name="Выноска: стрелка вправо 23">
            <a:extLst>
              <a:ext uri="{FF2B5EF4-FFF2-40B4-BE49-F238E27FC236}"/>
            </a:extLst>
          </p:cNvPr>
          <p:cNvSpPr/>
          <p:nvPr/>
        </p:nvSpPr>
        <p:spPr>
          <a:xfrm>
            <a:off x="2071688" y="2546350"/>
            <a:ext cx="5389562" cy="2165350"/>
          </a:xfrm>
          <a:prstGeom prst="rightArrowCallout">
            <a:avLst>
              <a:gd name="adj1" fmla="val 0"/>
              <a:gd name="adj2" fmla="val 34857"/>
              <a:gd name="adj3" fmla="val 23562"/>
              <a:gd name="adj4" fmla="val 93585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интегрированное планирование деятельности по всем направлениям развития.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благоприятных социально-эмоциональных условий для комфортного пребывания ребенка в группе.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Изучение закономерностей развития ребенка, сбор данных, составление перспективы развития детей.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условий для сохранения и укрепления психического и физического здоровья на основе личных данных каждого ребенка.</a:t>
            </a:r>
          </a:p>
        </p:txBody>
      </p:sp>
      <p:sp>
        <p:nvSpPr>
          <p:cNvPr id="25" name="Выноска: стрелка вправо 24">
            <a:extLst>
              <a:ext uri="{FF2B5EF4-FFF2-40B4-BE49-F238E27FC236}"/>
            </a:extLst>
          </p:cNvPr>
          <p:cNvSpPr/>
          <p:nvPr/>
        </p:nvSpPr>
        <p:spPr>
          <a:xfrm>
            <a:off x="2043113" y="4897438"/>
            <a:ext cx="5248275" cy="1425575"/>
          </a:xfrm>
          <a:prstGeom prst="rightArrowCallout">
            <a:avLst>
              <a:gd name="adj1" fmla="val 0"/>
              <a:gd name="adj2" fmla="val 34857"/>
              <a:gd name="adj3" fmla="val 23562"/>
              <a:gd name="adj4" fmla="val 93585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условий для реализации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-образовательного процесса.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Наблюдение, беседы, участие в совместной  деятельности.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 за качеством освоения программ.</a:t>
            </a:r>
          </a:p>
        </p:txBody>
      </p:sp>
      <p:sp>
        <p:nvSpPr>
          <p:cNvPr id="22537" name="Прямоугольник 25"/>
          <p:cNvSpPr>
            <a:spLocks noChangeArrowheads="1"/>
          </p:cNvSpPr>
          <p:nvPr/>
        </p:nvSpPr>
        <p:spPr bwMode="auto">
          <a:xfrm>
            <a:off x="2459038" y="4967288"/>
            <a:ext cx="4572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8" name="Прямоугольник 26"/>
          <p:cNvSpPr>
            <a:spLocks noChangeArrowheads="1"/>
          </p:cNvSpPr>
          <p:nvPr/>
        </p:nvSpPr>
        <p:spPr bwMode="auto">
          <a:xfrm>
            <a:off x="458788" y="566738"/>
            <a:ext cx="1355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Родители</a:t>
            </a:r>
          </a:p>
        </p:txBody>
      </p:sp>
      <p:sp>
        <p:nvSpPr>
          <p:cNvPr id="22539" name="Прямоугольник 32"/>
          <p:cNvSpPr>
            <a:spLocks noChangeArrowheads="1"/>
          </p:cNvSpPr>
          <p:nvPr/>
        </p:nvSpPr>
        <p:spPr bwMode="auto">
          <a:xfrm>
            <a:off x="350838" y="2546350"/>
            <a:ext cx="1355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Педагоги</a:t>
            </a:r>
          </a:p>
        </p:txBody>
      </p:sp>
      <p:sp>
        <p:nvSpPr>
          <p:cNvPr id="22540" name="Прямоугольник 33"/>
          <p:cNvSpPr>
            <a:spLocks noChangeArrowheads="1"/>
          </p:cNvSpPr>
          <p:nvPr/>
        </p:nvSpPr>
        <p:spPr bwMode="auto">
          <a:xfrm>
            <a:off x="73025" y="4756150"/>
            <a:ext cx="212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Аминистрация</a:t>
            </a:r>
          </a:p>
        </p:txBody>
      </p:sp>
      <p:sp>
        <p:nvSpPr>
          <p:cNvPr id="22541" name="Прямоугольник 34"/>
          <p:cNvSpPr>
            <a:spLocks noChangeArrowheads="1"/>
          </p:cNvSpPr>
          <p:nvPr/>
        </p:nvSpPr>
        <p:spPr bwMode="auto">
          <a:xfrm>
            <a:off x="7645400" y="1981200"/>
            <a:ext cx="1357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Ребенок</a:t>
            </a:r>
          </a:p>
        </p:txBody>
      </p:sp>
    </p:spTree>
  </p:cSld>
  <p:clrMapOvr>
    <a:masterClrMapping/>
  </p:clrMapOvr>
  <p:transition spd="slow" advClick="0" advTm="60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34925"/>
            <a:ext cx="9053513" cy="66611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8" name="Прямоугольник 7">
            <a:extLst>
              <a:ext uri="{FF2B5EF4-FFF2-40B4-BE49-F238E27FC236}"/>
            </a:extLst>
          </p:cNvPr>
          <p:cNvSpPr/>
          <p:nvPr/>
        </p:nvSpPr>
        <p:spPr>
          <a:xfrm>
            <a:off x="2987824" y="12648"/>
            <a:ext cx="502304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</a:p>
        </p:txBody>
      </p:sp>
      <p:pic>
        <p:nvPicPr>
          <p:cNvPr id="3" name="Рисунок 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959770" y="2644356"/>
            <a:ext cx="3508910" cy="248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556" name="Прямоугольник 4"/>
          <p:cNvSpPr>
            <a:spLocks noChangeArrowheads="1"/>
          </p:cNvSpPr>
          <p:nvPr/>
        </p:nvSpPr>
        <p:spPr bwMode="auto">
          <a:xfrm>
            <a:off x="2789238" y="6851650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7" name="Прямоугольник 12"/>
          <p:cNvSpPr>
            <a:spLocks noChangeArrowheads="1"/>
          </p:cNvSpPr>
          <p:nvPr/>
        </p:nvSpPr>
        <p:spPr bwMode="auto">
          <a:xfrm>
            <a:off x="6137275" y="4324350"/>
            <a:ext cx="4572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: загнутый угол 20">
            <a:extLst>
              <a:ext uri="{FF2B5EF4-FFF2-40B4-BE49-F238E27FC236}"/>
            </a:extLst>
          </p:cNvPr>
          <p:cNvSpPr/>
          <p:nvPr/>
        </p:nvSpPr>
        <p:spPr>
          <a:xfrm>
            <a:off x="33794" y="2849670"/>
            <a:ext cx="3382496" cy="103142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«Умные игры для дома», «Совместные игры с детьми дома».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: загнутый угол 21">
            <a:extLst>
              <a:ext uri="{FF2B5EF4-FFF2-40B4-BE49-F238E27FC236}"/>
            </a:extLst>
          </p:cNvPr>
          <p:cNvSpPr/>
          <p:nvPr/>
        </p:nvSpPr>
        <p:spPr>
          <a:xfrm>
            <a:off x="-107007" y="4991996"/>
            <a:ext cx="3382496" cy="952750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консультации, организация консультаций по инициативе родителей. </a:t>
            </a:r>
          </a:p>
        </p:txBody>
      </p:sp>
      <p:sp>
        <p:nvSpPr>
          <p:cNvPr id="23" name="Прямоугольник: загнутый угол 22">
            <a:extLst>
              <a:ext uri="{FF2B5EF4-FFF2-40B4-BE49-F238E27FC236}"/>
            </a:extLst>
          </p:cNvPr>
          <p:cNvSpPr/>
          <p:nvPr/>
        </p:nvSpPr>
        <p:spPr>
          <a:xfrm>
            <a:off x="6012160" y="1958239"/>
            <a:ext cx="3328015" cy="1220522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для родителей: книги по сенсорному развитию и воспитанию.</a:t>
            </a:r>
          </a:p>
        </p:txBody>
      </p:sp>
      <p:sp>
        <p:nvSpPr>
          <p:cNvPr id="24" name="Прямоугольник: загнутый угол 23">
            <a:extLst>
              <a:ext uri="{FF2B5EF4-FFF2-40B4-BE49-F238E27FC236}"/>
            </a:extLst>
          </p:cNvPr>
          <p:cNvSpPr/>
          <p:nvPr/>
        </p:nvSpPr>
        <p:spPr>
          <a:xfrm>
            <a:off x="3497746" y="983110"/>
            <a:ext cx="3146201" cy="107887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конкурс: создание игр для сенсорного развития своими руками.</a:t>
            </a:r>
          </a:p>
        </p:txBody>
      </p:sp>
      <p:sp>
        <p:nvSpPr>
          <p:cNvPr id="25" name="Прямоугольник: загнутый угол 24">
            <a:extLst>
              <a:ext uri="{FF2B5EF4-FFF2-40B4-BE49-F238E27FC236}"/>
            </a:extLst>
          </p:cNvPr>
          <p:cNvSpPr/>
          <p:nvPr/>
        </p:nvSpPr>
        <p:spPr>
          <a:xfrm>
            <a:off x="5825041" y="3963517"/>
            <a:ext cx="3382496" cy="2480360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коллективная деятельность детей и родителей через организацию открытых занятий, выставок совместных детско-взрослых работ, проведение музыкальных и спортивных мероприятий и групповых праздников.</a:t>
            </a:r>
          </a:p>
        </p:txBody>
      </p:sp>
      <p:sp>
        <p:nvSpPr>
          <p:cNvPr id="20" name="Прямоугольник: загнутый угол 19">
            <a:extLst>
              <a:ext uri="{FF2B5EF4-FFF2-40B4-BE49-F238E27FC236}"/>
            </a:extLst>
          </p:cNvPr>
          <p:cNvSpPr/>
          <p:nvPr/>
        </p:nvSpPr>
        <p:spPr>
          <a:xfrm>
            <a:off x="163405" y="1185399"/>
            <a:ext cx="3382496" cy="103142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Семинар-практикум: «Организация сенсорного воспитания ребенка в семье».</a:t>
            </a:r>
          </a:p>
        </p:txBody>
      </p:sp>
    </p:spTree>
  </p:cSld>
  <p:clrMapOvr>
    <a:masterClrMapping/>
  </p:clrMapOvr>
  <p:transition spd="slow" advClick="0" advTm="50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12" y="269776"/>
            <a:ext cx="6912768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внедрения сенсорного эталона «Форма»</a:t>
            </a:r>
            <a:endParaRPr lang="ru-RU" sz="3600" dirty="0"/>
          </a:p>
        </p:txBody>
      </p:sp>
      <p:sp>
        <p:nvSpPr>
          <p:cNvPr id="24578" name="Прямоугольник 4"/>
          <p:cNvSpPr>
            <a:spLocks noChangeArrowheads="1"/>
          </p:cNvSpPr>
          <p:nvPr/>
        </p:nvSpPr>
        <p:spPr bwMode="auto">
          <a:xfrm>
            <a:off x="2252663" y="1412875"/>
            <a:ext cx="6881812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является основой для интеллектуального развития;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упорядочивает хаотичные представления ребенка, полученные при взаимодействии с внешним миром;</a:t>
            </a:r>
            <a:endParaRPr lang="ru-RU">
              <a:latin typeface="Times New Roman" pitchFamily="18" charset="0"/>
              <a:cs typeface="Calibri" pitchFamily="34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развивает наблюдательность;</a:t>
            </a:r>
            <a:endParaRPr lang="ru-RU">
              <a:latin typeface="Times New Roman" pitchFamily="18" charset="0"/>
              <a:cs typeface="Calibri" pitchFamily="34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готовит к реальной жизни;</a:t>
            </a:r>
            <a:endParaRPr lang="ru-RU">
              <a:latin typeface="Times New Roman" pitchFamily="18" charset="0"/>
              <a:cs typeface="Calibri" pitchFamily="34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позитивно влияет на эстетическое чувство;</a:t>
            </a:r>
            <a:endParaRPr lang="ru-RU">
              <a:latin typeface="Times New Roman" pitchFamily="18" charset="0"/>
              <a:cs typeface="Calibri" pitchFamily="34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является основой для развития воображения;</a:t>
            </a:r>
            <a:endParaRPr lang="ru-RU">
              <a:latin typeface="Times New Roman" pitchFamily="18" charset="0"/>
              <a:cs typeface="Calibri" pitchFamily="34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развивает внимание;</a:t>
            </a:r>
            <a:endParaRPr lang="ru-RU">
              <a:latin typeface="Times New Roman" pitchFamily="18" charset="0"/>
              <a:cs typeface="Calibri" pitchFamily="34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дает ребенку возможность овладеть новыми способами предметно-познавательной деятельности;</a:t>
            </a:r>
            <a:endParaRPr lang="ru-RU">
              <a:latin typeface="Times New Roman" pitchFamily="18" charset="0"/>
              <a:cs typeface="Calibri" pitchFamily="34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обеспечивает освоение навыков учебной деятельности;</a:t>
            </a:r>
            <a:endParaRPr lang="ru-RU">
              <a:latin typeface="Times New Roman" pitchFamily="18" charset="0"/>
              <a:cs typeface="Calibri" pitchFamily="34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влияет на расширение словарного запаса ребенка;</a:t>
            </a:r>
            <a:endParaRPr lang="ru-RU">
              <a:latin typeface="Times New Roman" pitchFamily="18" charset="0"/>
              <a:cs typeface="Calibri" pitchFamily="34" charset="0"/>
            </a:endParaRPr>
          </a:p>
          <a:p>
            <a:pPr marL="438150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ru-RU" b="1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влияет на развитие зрительной, слуховой, моторной, образной и др. видов памяти</a:t>
            </a:r>
            <a:r>
              <a:rPr lang="ru-RU">
                <a:solidFill>
                  <a:srgbClr val="604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>
              <a:latin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Click="0" advTm="45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 descr="C:\Users\Александр\Desktop\Люба\картинки по сенсорике\рамки\22626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4000" cy="682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2900" y="2141538"/>
            <a:ext cx="3378200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extLst>
              <a:ext uri="{FF2B5EF4-FFF2-40B4-BE49-F238E27FC236}"/>
            </a:extLst>
          </p:cNvPr>
          <p:cNvSpPr/>
          <p:nvPr/>
        </p:nvSpPr>
        <p:spPr>
          <a:xfrm>
            <a:off x="2267744" y="1772816"/>
            <a:ext cx="481093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2800" b="1" dirty="0">
              <a:ln w="1016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179996" y="1124744"/>
            <a:ext cx="1688370" cy="1688370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reflection stA="0" endPos="65000" dist="50800" dir="5400000" sy="-100000" algn="bl" rotWithShape="0"/>
          </a:effectLst>
        </p:spPr>
      </p:pic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86409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использования </a:t>
            </a:r>
            <a:br>
              <a:rPr lang="ru-RU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сенсорного эталона «Форма»</a:t>
            </a:r>
            <a:br>
              <a:rPr lang="ru-RU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2051050" y="1412875"/>
            <a:ext cx="6789738" cy="5184775"/>
          </a:xfrm>
          <a:prstGeom prst="rect">
            <a:avLst/>
          </a:prstGeom>
          <a:effectLst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Создание условий для организации работы, направленной на повышение уровня сенсорного развития детей.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  Использование эталона в качестве «единицы измерения» при оценке свойств предметов, создание условий для формирования восприятия.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slow" advClick="0" advTm="15000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26248" y="0"/>
            <a:ext cx="9117752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по использованию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сенсорного эталона «Форма»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1911350" y="2103438"/>
            <a:ext cx="6975475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Добиваться четкого дифференцирования понятий: «сторона», «угол», «вершина», умения детей анализировать любую фигуру с выделением этих элементов.</a:t>
            </a:r>
          </a:p>
          <a:p>
            <a:pPr>
              <a:buFont typeface="Wingdings" pitchFamily="2" charset="2"/>
              <a:buChar char="q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Добиваться четкого различения признака формы (геометрических фигур).</a:t>
            </a:r>
          </a:p>
          <a:p>
            <a:pPr>
              <a:buFont typeface="Wingdings" pitchFamily="2" charset="2"/>
              <a:buChar char="q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Формирование умения детей применять разные способы количественного и качественного анализа и синтеза фигур.  </a:t>
            </a:r>
          </a:p>
          <a:p>
            <a:pPr>
              <a:buFont typeface="Wingdings" pitchFamily="2" charset="2"/>
              <a:buChar char="q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Формирование у ребенка умений узнавать в соответствии с эталоном (той или иной геометрической фигурой) форму разных предметов, уметь, абстрагируя форму от вещи, видеть ее и в других предметах, проводить интеллектуальную переработку.</a:t>
            </a:r>
          </a:p>
          <a:p>
            <a:pPr>
              <a:buFont typeface="Wingdings" pitchFamily="2" charset="2"/>
              <a:buChar char="q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Группировать фигуры по разным признакам (объемные, плоскостные, имеющие углы и округлые);сравнивать предметы по форме, понимать зависимость формы от других качеств, признаков.</a:t>
            </a:r>
          </a:p>
          <a:p>
            <a:pPr>
              <a:buFont typeface="Wingdings" pitchFamily="2" charset="2"/>
              <a:buChar char="q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Воссоздавать и трансформировать фигуры (рисовать, вычерчивать, выкладывать, делить на две-четыре части и др.).</a:t>
            </a:r>
          </a:p>
          <a:p>
            <a:pPr>
              <a:buFont typeface="Wingdings" pitchFamily="2" charset="2"/>
              <a:buChar char="q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Развивать глазомер.</a:t>
            </a:r>
          </a:p>
          <a:p>
            <a:pPr>
              <a:buFont typeface="Wingdings" pitchFamily="2" charset="2"/>
              <a:buChar char="q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Приобщить родителей к организации игр в семье и в детском саду.</a:t>
            </a:r>
          </a:p>
        </p:txBody>
      </p:sp>
      <p:pic>
        <p:nvPicPr>
          <p:cNvPr id="15363" name="Picture 7" descr="D:\Алла\работа\картинки, гифы, фоны, рамки\Гифы\поведение дети\6a5d514fc7787076ff404d457cdd08a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56525" y="476250"/>
            <a:ext cx="11303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4000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4588" y="4068763"/>
            <a:ext cx="2919412" cy="269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638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813" y="295275"/>
            <a:ext cx="1317625" cy="1649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AutoShape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27000" y="1903413"/>
            <a:ext cx="5713413" cy="1201737"/>
          </a:xfrm>
          <a:prstGeom prst="flowChartDocumen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І. Предэталонный – при восприятии одного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 другой используется как образец.</a:t>
            </a:r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425575" y="1903413"/>
            <a:ext cx="6143625" cy="2644775"/>
            <a:chOff x="1836" y="1046"/>
            <a:chExt cx="3738" cy="2197"/>
          </a:xfrm>
        </p:grpSpPr>
        <p:sp>
          <p:nvSpPr>
            <p:cNvPr id="6" name="AutoShape 9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1836" y="2245"/>
              <a:ext cx="3738" cy="998"/>
            </a:xfrm>
            <a:prstGeom prst="flowChartDocumen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06086" algn="l"/>
                  <a:tab pos="813612" algn="l"/>
                  <a:tab pos="1221138" algn="l"/>
                  <a:tab pos="1628664" algn="l"/>
                  <a:tab pos="2036190" algn="l"/>
                  <a:tab pos="2443717" algn="l"/>
                  <a:tab pos="2851242" algn="l"/>
                  <a:tab pos="3258769" algn="l"/>
                  <a:tab pos="3666294" algn="l"/>
                  <a:tab pos="4073821" algn="l"/>
                  <a:tab pos="4481346" algn="l"/>
                  <a:tab pos="4888873" algn="l"/>
                  <a:tab pos="5296398" algn="l"/>
                  <a:tab pos="5703925" algn="l"/>
                  <a:tab pos="6111450" algn="l"/>
                  <a:tab pos="6518977" algn="l"/>
                  <a:tab pos="6926502" algn="l"/>
                  <a:tab pos="7334029" algn="l"/>
                  <a:tab pos="7741554" algn="l"/>
                  <a:tab pos="8149081" algn="l"/>
                </a:tabLst>
                <a:defRPr/>
              </a:pPr>
              <a:r>
                <a:rPr lang="ru-RU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ІІ. Средствами восприятия выступают образцы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06086" algn="l"/>
                  <a:tab pos="813612" algn="l"/>
                  <a:tab pos="1221138" algn="l"/>
                  <a:tab pos="1628664" algn="l"/>
                  <a:tab pos="2036190" algn="l"/>
                  <a:tab pos="2443717" algn="l"/>
                  <a:tab pos="2851242" algn="l"/>
                  <a:tab pos="3258769" algn="l"/>
                  <a:tab pos="3666294" algn="l"/>
                  <a:tab pos="4073821" algn="l"/>
                  <a:tab pos="4481346" algn="l"/>
                  <a:tab pos="4888873" algn="l"/>
                  <a:tab pos="5296398" algn="l"/>
                  <a:tab pos="5703925" algn="l"/>
                  <a:tab pos="6111450" algn="l"/>
                  <a:tab pos="6518977" algn="l"/>
                  <a:tab pos="6926502" algn="l"/>
                  <a:tab pos="7334029" algn="l"/>
                  <a:tab pos="7741554" algn="l"/>
                  <a:tab pos="8149081" algn="l"/>
                </a:tabLst>
                <a:defRPr/>
              </a:pPr>
              <a:r>
                <a:rPr lang="ru-RU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свойств предметов, а не сами предметы.</a:t>
              </a:r>
            </a:p>
          </p:txBody>
        </p:sp>
        <p:pic>
          <p:nvPicPr>
            <p:cNvPr id="16392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16" y="1046"/>
              <a:ext cx="937" cy="15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  <p:sp>
        <p:nvSpPr>
          <p:cNvPr id="9" name="AutoShape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411413" y="4789488"/>
            <a:ext cx="4968875" cy="1201737"/>
          </a:xfrm>
          <a:prstGeom prst="flowChartDocumen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81639" tIns="42452" rIns="81639" bIns="4245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ІІІ.  Владея некоторыми сенсорными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эталонами,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начинают их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endParaRPr lang="ru-RU" b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endParaRPr lang="ru-RU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/>
            </a:extLst>
          </p:cNvPr>
          <p:cNvSpPr/>
          <p:nvPr/>
        </p:nvSpPr>
        <p:spPr>
          <a:xfrm>
            <a:off x="1722965" y="158431"/>
            <a:ext cx="669221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усвоения сенсорных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эталонов </a:t>
            </a:r>
          </a:p>
        </p:txBody>
      </p:sp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/>
            </a:extLst>
          </p:cNvPr>
          <p:cNvSpPr/>
          <p:nvPr/>
        </p:nvSpPr>
        <p:spPr>
          <a:xfrm>
            <a:off x="785619" y="41429"/>
            <a:ext cx="814235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сенсорного воспитания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ДОУ</a:t>
            </a:r>
            <a:endParaRPr lang="ru-RU" sz="4000" b="1" dirty="0">
              <a:ln w="1016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Пузырек для мыслей: облако 11">
            <a:extLst>
              <a:ext uri="{FF2B5EF4-FFF2-40B4-BE49-F238E27FC236}"/>
            </a:extLst>
          </p:cNvPr>
          <p:cNvSpPr/>
          <p:nvPr/>
        </p:nvSpPr>
        <p:spPr>
          <a:xfrm>
            <a:off x="234950" y="1196975"/>
            <a:ext cx="4767263" cy="1649413"/>
          </a:xfrm>
          <a:prstGeom prst="cloudCallout">
            <a:avLst>
              <a:gd name="adj1" fmla="val 31440"/>
              <a:gd name="adj2" fmla="val -9755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І. ЭТАП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внимания детей к тому сенсорному признаку, который должен быть освоен. </a:t>
            </a:r>
          </a:p>
        </p:txBody>
      </p:sp>
      <p:sp>
        <p:nvSpPr>
          <p:cNvPr id="13" name="Пузырек для мыслей: облако 12">
            <a:extLst>
              <a:ext uri="{FF2B5EF4-FFF2-40B4-BE49-F238E27FC236}"/>
            </a:extLst>
          </p:cNvPr>
          <p:cNvSpPr/>
          <p:nvPr/>
        </p:nvSpPr>
        <p:spPr>
          <a:xfrm>
            <a:off x="4141788" y="2413000"/>
            <a:ext cx="4767262" cy="1265238"/>
          </a:xfrm>
          <a:prstGeom prst="cloudCallout">
            <a:avLst>
              <a:gd name="adj1" fmla="val 30765"/>
              <a:gd name="adj2" fmla="val -1878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ІІ. ЭТАП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детей обследовательским действиям.</a:t>
            </a:r>
          </a:p>
        </p:txBody>
      </p:sp>
      <p:sp>
        <p:nvSpPr>
          <p:cNvPr id="14" name="Пузырек для мыслей: облако 13">
            <a:extLst>
              <a:ext uri="{FF2B5EF4-FFF2-40B4-BE49-F238E27FC236}"/>
            </a:extLst>
          </p:cNvPr>
          <p:cNvSpPr/>
          <p:nvPr/>
        </p:nvSpPr>
        <p:spPr>
          <a:xfrm>
            <a:off x="468313" y="3302000"/>
            <a:ext cx="4122737" cy="1423988"/>
          </a:xfrm>
          <a:prstGeom prst="cloudCallout">
            <a:avLst>
              <a:gd name="adj1" fmla="val 32810"/>
              <a:gd name="adj2" fmla="val -21436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ІІІ. ЭТАП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представлений об эталонах.</a:t>
            </a:r>
          </a:p>
        </p:txBody>
      </p:sp>
      <p:sp>
        <p:nvSpPr>
          <p:cNvPr id="15" name="Пузырек для мыслей: облако 14">
            <a:extLst>
              <a:ext uri="{FF2B5EF4-FFF2-40B4-BE49-F238E27FC236}"/>
            </a:extLst>
          </p:cNvPr>
          <p:cNvSpPr/>
          <p:nvPr/>
        </p:nvSpPr>
        <p:spPr>
          <a:xfrm>
            <a:off x="3779838" y="4540250"/>
            <a:ext cx="4768850" cy="1697038"/>
          </a:xfrm>
          <a:prstGeom prst="cloudCallout">
            <a:avLst>
              <a:gd name="adj1" fmla="val 27936"/>
              <a:gd name="adj2" fmla="val -18796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ЭТАП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упражнять в использовании сенсорных эталонов и обследовательских действий в повседневной жизни ребенка. </a:t>
            </a:r>
          </a:p>
        </p:txBody>
      </p:sp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виток: вертикальный 7">
            <a:extLst>
              <a:ext uri="{FF2B5EF4-FFF2-40B4-BE49-F238E27FC236}"/>
            </a:extLst>
          </p:cNvPr>
          <p:cNvSpPr/>
          <p:nvPr/>
        </p:nvSpPr>
        <p:spPr>
          <a:xfrm>
            <a:off x="5607050" y="1171575"/>
            <a:ext cx="3363913" cy="5216525"/>
          </a:xfrm>
          <a:prstGeom prst="vertic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виток: вертикальный 8">
            <a:extLst>
              <a:ext uri="{FF2B5EF4-FFF2-40B4-BE49-F238E27FC236}"/>
            </a:extLst>
          </p:cNvPr>
          <p:cNvSpPr/>
          <p:nvPr/>
        </p:nvSpPr>
        <p:spPr>
          <a:xfrm>
            <a:off x="2927350" y="1223963"/>
            <a:ext cx="3005138" cy="5164137"/>
          </a:xfrm>
          <a:prstGeom prst="vertic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3294063" y="1171575"/>
            <a:ext cx="2220912" cy="5216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  </a:t>
            </a: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ІІ </a:t>
            </a:r>
            <a:r>
              <a:rPr lang="uk-UA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период</a:t>
            </a:r>
            <a:endParaRPr lang="uk-UA" sz="2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    </a:t>
            </a:r>
            <a:r>
              <a:rPr lang="uk-UA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(2 - 5 лет)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ознакомление детей с общепринятыми сенсорными эталонами и способами их использования. В качестве сенсорных эталонов выступают: </a:t>
            </a:r>
          </a:p>
          <a:p>
            <a:pPr marL="285750" indent="-2857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эталоны формы – геометрические фигуры;</a:t>
            </a:r>
          </a:p>
          <a:p>
            <a:pPr marL="285750" indent="-2857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эталоны цвета  - 7 цветов спектра и их оттенки;</a:t>
            </a:r>
          </a:p>
          <a:p>
            <a:pPr marL="285750" indent="-2857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эталоны величины.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/>
            </a:extLst>
          </p:cNvPr>
          <p:cNvSpPr/>
          <p:nvPr/>
        </p:nvSpPr>
        <p:spPr>
          <a:xfrm>
            <a:off x="6037263" y="1158875"/>
            <a:ext cx="2587625" cy="4968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I</a:t>
            </a: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ІІ </a:t>
            </a:r>
            <a:r>
              <a:rPr lang="uk-UA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период</a:t>
            </a:r>
            <a:endParaRPr lang="uk-UA" sz="2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 от  5 лет)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усвоение детьми системы общепринятых эталонов, когда сами свойства предметов приобретают эталонное значение  в отрыве от конкретного предмета. В этот период ребенок уже соотносит качества предметов с освоенными общепринятыми эталонами предметов: крыша у дома – треугольная , яблоко – как шар и т.д.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виток: вертикальный 9">
            <a:extLst>
              <a:ext uri="{FF2B5EF4-FFF2-40B4-BE49-F238E27FC236}"/>
            </a:extLst>
          </p:cNvPr>
          <p:cNvSpPr/>
          <p:nvPr/>
        </p:nvSpPr>
        <p:spPr>
          <a:xfrm>
            <a:off x="77788" y="1211263"/>
            <a:ext cx="3111500" cy="5176837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>
            <a:extLst>
              <a:ext uri="{FF2B5EF4-FFF2-40B4-BE49-F238E27FC236}"/>
            </a:extLst>
          </p:cNvPr>
          <p:cNvSpPr/>
          <p:nvPr/>
        </p:nvSpPr>
        <p:spPr>
          <a:xfrm>
            <a:off x="519734" y="197470"/>
            <a:ext cx="845481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Периоды освоения сенсорных эталонов</a:t>
            </a:r>
            <a:endParaRPr lang="ru-RU" sz="3600" b="1" dirty="0">
              <a:ln w="1016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/>
            </a:extLst>
          </p:cNvPr>
          <p:cNvSpPr/>
          <p:nvPr/>
        </p:nvSpPr>
        <p:spPr>
          <a:xfrm>
            <a:off x="519113" y="1158875"/>
            <a:ext cx="2301875" cy="4718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І </a:t>
            </a:r>
            <a:r>
              <a:rPr lang="uk-UA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период</a:t>
            </a:r>
            <a:endParaRPr lang="uk-UA" sz="2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(0 - 2 лет)</a:t>
            </a:r>
            <a:endParaRPr lang="en-US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период сенсомоторных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предэталонов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ребенок отображает лишь отдельные особенности предметов, которые имеют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существенное значение для непосредственного двигательного приспособления, - некоторые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формы, величину предметов, расстояние  т.д.</a:t>
            </a:r>
          </a:p>
        </p:txBody>
      </p:sp>
    </p:spTree>
  </p:cSld>
  <p:clrMapOvr>
    <a:masterClrMapping/>
  </p:clrMapOvr>
  <p:transition spd="slow" advClick="0" advTm="45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/>
            </a:extLst>
          </p:cNvPr>
          <p:cNvSpPr/>
          <p:nvPr/>
        </p:nvSpPr>
        <p:spPr>
          <a:xfrm>
            <a:off x="1475656" y="20946"/>
            <a:ext cx="673224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знаний о форме в дидактических играх</a:t>
            </a:r>
          </a:p>
        </p:txBody>
      </p:sp>
      <p:pic>
        <p:nvPicPr>
          <p:cNvPr id="6" name="Рисунок 5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640782" y="1221275"/>
            <a:ext cx="3343920" cy="2507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436096" y="1222784"/>
            <a:ext cx="3343920" cy="2504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300192" y="3967657"/>
            <a:ext cx="2160240" cy="2308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12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760" y="3967657"/>
            <a:ext cx="3487936" cy="2435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059842" y="0"/>
            <a:ext cx="754603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знаний о форме в дидактических играх</a:t>
            </a:r>
          </a:p>
        </p:txBody>
      </p:sp>
      <p:pic>
        <p:nvPicPr>
          <p:cNvPr id="4" name="Рисунок 3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b="17933"/>
          <a:stretch/>
        </p:blipFill>
        <p:spPr>
          <a:xfrm>
            <a:off x="3421596" y="4509120"/>
            <a:ext cx="3585592" cy="19617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/>
            </a:extLst>
          </a:blip>
          <a:srcRect l="20891" r="18364"/>
          <a:stretch/>
        </p:blipFill>
        <p:spPr>
          <a:xfrm>
            <a:off x="1885589" y="1200501"/>
            <a:ext cx="2947269" cy="3024336"/>
          </a:xfrm>
          <a:prstGeom prst="snip2DiagRect">
            <a:avLst>
              <a:gd name="adj1" fmla="val 10779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l="18112" t="3599" r="10225" b="11450"/>
          <a:stretch/>
        </p:blipFill>
        <p:spPr>
          <a:xfrm>
            <a:off x="5436096" y="1200501"/>
            <a:ext cx="3401590" cy="30243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/>
            </a:extLst>
          </p:cNvPr>
          <p:cNvSpPr/>
          <p:nvPr/>
        </p:nvSpPr>
        <p:spPr>
          <a:xfrm>
            <a:off x="2188620" y="116632"/>
            <a:ext cx="6444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взаимодействия</a:t>
            </a:r>
          </a:p>
        </p:txBody>
      </p:sp>
      <p:sp>
        <p:nvSpPr>
          <p:cNvPr id="7" name="Блок-схема: знак завершения 6">
            <a:extLst>
              <a:ext uri="{FF2B5EF4-FFF2-40B4-BE49-F238E27FC236}"/>
            </a:extLst>
          </p:cNvPr>
          <p:cNvSpPr/>
          <p:nvPr/>
        </p:nvSpPr>
        <p:spPr>
          <a:xfrm>
            <a:off x="3735388" y="766763"/>
            <a:ext cx="2941637" cy="742950"/>
          </a:xfrm>
          <a:prstGeom prst="flowChartTerminator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деятельность</a:t>
            </a:r>
          </a:p>
        </p:txBody>
      </p:sp>
      <p:sp>
        <p:nvSpPr>
          <p:cNvPr id="15" name="Облачко с текстом: прямоугольное со скругленными углами 14">
            <a:extLst>
              <a:ext uri="{FF2B5EF4-FFF2-40B4-BE49-F238E27FC236}"/>
            </a:extLst>
          </p:cNvPr>
          <p:cNvSpPr/>
          <p:nvPr/>
        </p:nvSpPr>
        <p:spPr>
          <a:xfrm>
            <a:off x="6657975" y="1949450"/>
            <a:ext cx="2233613" cy="742950"/>
          </a:xfrm>
          <a:prstGeom prst="wedgeRoundRectCallout">
            <a:avLst>
              <a:gd name="adj1" fmla="val 1755"/>
              <a:gd name="adj2" fmla="val 141497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+ родитель</a:t>
            </a:r>
          </a:p>
        </p:txBody>
      </p:sp>
      <p:sp>
        <p:nvSpPr>
          <p:cNvPr id="16" name="Облачко с текстом: прямоугольное со скругленными углами 15">
            <a:extLst>
              <a:ext uri="{FF2B5EF4-FFF2-40B4-BE49-F238E27FC236}"/>
            </a:extLst>
          </p:cNvPr>
          <p:cNvSpPr/>
          <p:nvPr/>
        </p:nvSpPr>
        <p:spPr>
          <a:xfrm>
            <a:off x="4056063" y="1949450"/>
            <a:ext cx="2454275" cy="742950"/>
          </a:xfrm>
          <a:prstGeom prst="wedgeRoundRectCallout">
            <a:avLst>
              <a:gd name="adj1" fmla="val 17573"/>
              <a:gd name="adj2" fmla="val 132318"/>
              <a:gd name="adj3" fmla="val 16667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+ ребенок + родитель </a:t>
            </a:r>
          </a:p>
        </p:txBody>
      </p:sp>
      <p:sp>
        <p:nvSpPr>
          <p:cNvPr id="17" name="Облачко с текстом: прямоугольное со скругленными углами 16">
            <a:extLst>
              <a:ext uri="{FF2B5EF4-FFF2-40B4-BE49-F238E27FC236}"/>
            </a:extLst>
          </p:cNvPr>
          <p:cNvSpPr/>
          <p:nvPr/>
        </p:nvSpPr>
        <p:spPr>
          <a:xfrm>
            <a:off x="1716088" y="1930400"/>
            <a:ext cx="2154237" cy="742950"/>
          </a:xfrm>
          <a:prstGeom prst="wedgeRoundRectCallout">
            <a:avLst>
              <a:gd name="adj1" fmla="val -301"/>
              <a:gd name="adj2" fmla="val 121301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+ родитель</a:t>
            </a:r>
          </a:p>
        </p:txBody>
      </p:sp>
      <p:sp>
        <p:nvSpPr>
          <p:cNvPr id="18" name="Стрелка: вниз 17">
            <a:extLst>
              <a:ext uri="{FF2B5EF4-FFF2-40B4-BE49-F238E27FC236}"/>
            </a:extLst>
          </p:cNvPr>
          <p:cNvSpPr/>
          <p:nvPr/>
        </p:nvSpPr>
        <p:spPr>
          <a:xfrm rot="18454063">
            <a:off x="7048501" y="976312"/>
            <a:ext cx="360362" cy="1008063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: вниз 19">
            <a:extLst>
              <a:ext uri="{FF2B5EF4-FFF2-40B4-BE49-F238E27FC236}"/>
            </a:extLst>
          </p:cNvPr>
          <p:cNvSpPr/>
          <p:nvPr/>
        </p:nvSpPr>
        <p:spPr>
          <a:xfrm rot="3405279">
            <a:off x="2994026" y="976312"/>
            <a:ext cx="360362" cy="1008063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трелка: вниз 21">
            <a:extLst>
              <a:ext uri="{FF2B5EF4-FFF2-40B4-BE49-F238E27FC236}"/>
            </a:extLst>
          </p:cNvPr>
          <p:cNvSpPr/>
          <p:nvPr/>
        </p:nvSpPr>
        <p:spPr>
          <a:xfrm>
            <a:off x="5026025" y="1503363"/>
            <a:ext cx="360363" cy="495300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Двойная волна 22">
            <a:extLst>
              <a:ext uri="{FF2B5EF4-FFF2-40B4-BE49-F238E27FC236}"/>
            </a:extLst>
          </p:cNvPr>
          <p:cNvSpPr/>
          <p:nvPr/>
        </p:nvSpPr>
        <p:spPr>
          <a:xfrm>
            <a:off x="1711325" y="3133725"/>
            <a:ext cx="2344738" cy="3543300"/>
          </a:xfrm>
          <a:prstGeom prst="doubleWave">
            <a:avLst>
              <a:gd name="adj1" fmla="val 6250"/>
              <a:gd name="adj2" fmla="val -582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анкетирование, опросы;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беседы, консультации;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встреч-консультаций со специалистами ДОУ;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собрания, «Круглые столы»;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семинары;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гостиные.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Двойная волна 23">
            <a:extLst>
              <a:ext uri="{FF2B5EF4-FFF2-40B4-BE49-F238E27FC236}"/>
            </a:extLst>
          </p:cNvPr>
          <p:cNvSpPr/>
          <p:nvPr/>
        </p:nvSpPr>
        <p:spPr>
          <a:xfrm>
            <a:off x="4110038" y="3294063"/>
            <a:ext cx="2346325" cy="3389312"/>
          </a:xfrm>
          <a:prstGeom prst="doubleWav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совместных мастер-классов;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 открытых дверей;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проведение семейных, календарных праздников и фестивалей;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праздники;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 добрых дней;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портфолио ребенка.</a:t>
            </a:r>
          </a:p>
        </p:txBody>
      </p:sp>
      <p:sp>
        <p:nvSpPr>
          <p:cNvPr id="25" name="Двойная волна 24">
            <a:extLst>
              <a:ext uri="{FF2B5EF4-FFF2-40B4-BE49-F238E27FC236}"/>
            </a:extLst>
          </p:cNvPr>
          <p:cNvSpPr/>
          <p:nvPr/>
        </p:nvSpPr>
        <p:spPr>
          <a:xfrm>
            <a:off x="6545263" y="3365500"/>
            <a:ext cx="2346325" cy="3376613"/>
          </a:xfrm>
          <a:prstGeom prst="doubleWav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тематические выставки, конкурсы;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 фотоколлажей;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по лексическим темам.</a:t>
            </a:r>
          </a:p>
        </p:txBody>
      </p:sp>
    </p:spTree>
  </p:cSld>
  <p:clrMapOvr>
    <a:masterClrMapping/>
  </p:clrMapOvr>
  <p:transition spd="slow" advClick="0" advTm="50000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552</Words>
  <Application>Microsoft Office PowerPoint</Application>
  <PresentationFormat>Экран (4:3)</PresentationFormat>
  <Paragraphs>94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Calibri</vt:lpstr>
      <vt:lpstr>Arial</vt:lpstr>
      <vt:lpstr>Monotype Corsiva</vt:lpstr>
      <vt:lpstr>Wingdings</vt:lpstr>
      <vt:lpstr>Times New Roman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"Внедрение сенсорного эталона "Форма" в учебно-воспитательный процесс ДОУ"</dc:title>
  <dc:creator>Гавриш Е.В.</dc:creator>
  <cp:keywords>форма</cp:keywords>
  <cp:lastModifiedBy>Samsung</cp:lastModifiedBy>
  <cp:revision>77</cp:revision>
  <dcterms:created xsi:type="dcterms:W3CDTF">2015-07-29T15:05:34Z</dcterms:created>
  <dcterms:modified xsi:type="dcterms:W3CDTF">2023-02-13T12:29:32Z</dcterms:modified>
</cp:coreProperties>
</file>