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9" r:id="rId14"/>
    <p:sldId id="287" r:id="rId15"/>
    <p:sldId id="288" r:id="rId16"/>
    <p:sldId id="290" r:id="rId17"/>
    <p:sldId id="299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300" r:id="rId27"/>
    <p:sldId id="301" r:id="rId28"/>
    <p:sldId id="30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2B3A00"/>
    <a:srgbClr val="115322"/>
    <a:srgbClr val="4A6300"/>
    <a:srgbClr val="669900"/>
    <a:srgbClr val="130858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62" autoAdjust="0"/>
    <p:restoredTop sz="94660"/>
  </p:normalViewPr>
  <p:slideViewPr>
    <p:cSldViewPr>
      <p:cViewPr varScale="1">
        <p:scale>
          <a:sx n="65" d="100"/>
          <a:sy n="65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1412776"/>
            <a:ext cx="5688632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Вредители\сл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0800000" flipV="1">
            <a:off x="1043608" y="1535886"/>
            <a:ext cx="7272808" cy="107721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Вредители комнатных растений и способы борьбы  ними</a:t>
            </a: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4860032" y="5092154"/>
            <a:ext cx="4104456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биологии МБОУ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,,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№32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’’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Суродина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19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" y="-58496"/>
            <a:ext cx="9257682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8640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Какие интересные факты вам известны по данной теме?</a:t>
            </a: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Каких вредителей комнатных растений вы знаете?</a:t>
            </a: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Что бы вы хотели узнать на сегодняшнем занятии?</a:t>
            </a:r>
          </a:p>
          <a:p>
            <a:pPr lvl="6">
              <a:buFontTx/>
              <a:buChar char="-"/>
            </a:pP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060848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115322"/>
                </a:solidFill>
              </a:rPr>
              <a:t>-</a:t>
            </a:r>
            <a:r>
              <a:rPr lang="ru-RU" dirty="0" smtClean="0">
                <a:solidFill>
                  <a:srgbClr val="115322"/>
                </a:solidFill>
              </a:rPr>
              <a:t> 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Какими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путями вредители могут попасть на комнатные растения? </a:t>
            </a:r>
            <a:b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Ирина\Desktop\Вредители\трипсы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79266"/>
            <a:ext cx="3765625" cy="26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Ирина\Desktop\Вредители\у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726" y="3479266"/>
            <a:ext cx="3859188" cy="260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16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332657"/>
            <a:ext cx="6696744" cy="523219"/>
          </a:xfrm>
          <a:prstGeom prst="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1231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332656"/>
            <a:ext cx="6480720" cy="523220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ПУТИ ЗАРАЖЕНИЯ ВРЕДИТЕЛЯМИ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052736"/>
            <a:ext cx="81369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еправильный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уход</a:t>
            </a: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редителей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можно занести извне в результате покупки зараженного растения</a:t>
            </a: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</a:t>
            </a: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ринести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на обуви или верхней одежде</a:t>
            </a:r>
          </a:p>
          <a:p>
            <a:pPr marL="68580" indent="0">
              <a:buNone/>
            </a:pP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Приносятся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животными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50" y="1052736"/>
            <a:ext cx="25935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355" y="2852936"/>
            <a:ext cx="2501897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5025023"/>
            <a:ext cx="2501897" cy="172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25023"/>
            <a:ext cx="1465130" cy="112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92" y="332657"/>
            <a:ext cx="7488832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123173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332657"/>
            <a:ext cx="7488832" cy="954107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Предложите план действий при обнаружении пораженного паразитом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рина\Desktop\Вредители\Щитовка и кодиеум вредитель е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484783"/>
            <a:ext cx="7272808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34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118030"/>
              </p:ext>
            </p:extLst>
          </p:nvPr>
        </p:nvGraphicFramePr>
        <p:xfrm>
          <a:off x="0" y="0"/>
          <a:ext cx="9143999" cy="7134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6052"/>
                <a:gridCol w="2457233"/>
                <a:gridCol w="2190801"/>
                <a:gridCol w="3289913"/>
              </a:tblGrid>
              <a:tr h="370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Вредитель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Особенности вредителя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Меры профилактики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Способ борьбы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</a:tr>
              <a:tr h="21309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Паутинный клещ 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- не переносит ультрафиолетовые лучи;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 - большинство химических препаратов  на него не действуют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отсутствие сухости и тепла;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регулярнoe опрыскивание водой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поверхность листьев промыть теплой водой с мылом;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облучение ультрафиолетовой </a:t>
                      </a:r>
                      <a:r>
                        <a:rPr lang="ru-RU" sz="1100" dirty="0" err="1">
                          <a:effectLst/>
                        </a:rPr>
                        <a:t>лампо</a:t>
                      </a:r>
                      <a:r>
                        <a:rPr lang="ru-RU" sz="1100" dirty="0">
                          <a:effectLst/>
                        </a:rPr>
                        <a:t>;.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вынос растения на балкон или в сад, где могут обнаружиться его естественные враги;  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Применение препаратов серы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</a:tr>
              <a:tr h="15244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</a:rPr>
                        <a:t>Белокрылка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-  быстро размножается</a:t>
                      </a:r>
                      <a:br>
                        <a:rPr lang="ru-RU" sz="1100" dirty="0">
                          <a:effectLst/>
                        </a:rPr>
                      </a:b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отсутствие сухости и тепла;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регулярный осмотр растений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инсектицидные препараты: актеллик, фуфанон, интавир, децис;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- понизить температуру в комнате;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 хорошо проветривать и повышать «иммунитет» растений, подкармливая их удобрением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</a:tr>
              <a:tr h="31091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</a:rPr>
                        <a:t>Трипс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- легко перемещается с пораженного растения на стоящие рядом здоровые, что усложняет борьбу с ними;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боятся холода;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при температуре ниже 10 </a:t>
                      </a:r>
                      <a:r>
                        <a:rPr lang="ru-RU" sz="1100" dirty="0" err="1">
                          <a:effectLst/>
                        </a:rPr>
                        <a:t>оС</a:t>
                      </a:r>
                      <a:r>
                        <a:rPr lang="ru-RU" sz="1100" dirty="0">
                          <a:effectLst/>
                        </a:rPr>
                        <a:t>  теряют активность;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 закрытом грунте может развиваться круглый год;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 один из самых стойких вредителей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избегать чрезмерной сухости воздуха в комнате;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чаще осматривать цветки и нижнюю сторону листьев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место, где стояло пораженное растение, тщательно очистить, заменить верхний слой почвенной смеси у обработанных растений;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</a:t>
                      </a:r>
                      <a:r>
                        <a:rPr lang="ru-RU" sz="1100" dirty="0" err="1">
                          <a:effectLst/>
                        </a:rPr>
                        <a:t>опугивает</a:t>
                      </a:r>
                      <a:r>
                        <a:rPr lang="ru-RU" sz="1100" dirty="0">
                          <a:effectLst/>
                        </a:rPr>
                        <a:t> нафталин;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</a:t>
                      </a:r>
                      <a:r>
                        <a:rPr lang="ru-RU" sz="1100" dirty="0" err="1">
                          <a:effectLst/>
                        </a:rPr>
                        <a:t>сектицидные</a:t>
                      </a:r>
                      <a:r>
                        <a:rPr lang="ru-RU" sz="1100" dirty="0">
                          <a:effectLst/>
                        </a:rPr>
                        <a:t> препараты - </a:t>
                      </a:r>
                      <a:r>
                        <a:rPr lang="ru-RU" sz="1100" dirty="0" err="1">
                          <a:effectLst/>
                        </a:rPr>
                        <a:t>карбофос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интавир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децис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фитоверм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730" marR="2473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4815" y="1159806"/>
            <a:ext cx="1461866" cy="1103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625" y="2984244"/>
            <a:ext cx="1062987" cy="74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9247" y="4932036"/>
            <a:ext cx="1910729" cy="106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96"/>
            <a:ext cx="93145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Ирина\Desktop\Вредители\белокрыл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09710"/>
            <a:ext cx="8280920" cy="530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95736" y="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Белокрылка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8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16004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Ирина\Desktop\Вредители\паутинный клещ на фикус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8208912" cy="551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V="1">
            <a:off x="1907704" y="188641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Паутинный клещ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77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0"/>
            <a:ext cx="91231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1663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Трипсы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Ирина\Desktop\Вредители\трипс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69" y="809710"/>
            <a:ext cx="7992888" cy="563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6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3775894"/>
              </p:ext>
            </p:extLst>
          </p:nvPr>
        </p:nvGraphicFramePr>
        <p:xfrm>
          <a:off x="0" y="0"/>
          <a:ext cx="9143999" cy="7322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6056"/>
                <a:gridCol w="2457231"/>
                <a:gridCol w="2190801"/>
                <a:gridCol w="3289911"/>
              </a:tblGrid>
              <a:tr h="237249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Щитовка и </a:t>
                      </a:r>
                      <a:r>
                        <a:rPr lang="ru-RU" sz="1100" dirty="0" err="1">
                          <a:effectLst/>
                        </a:rPr>
                        <a:t>ложнощитовка</a:t>
                      </a: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взрослые особи и личинки активны круглый год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- регулярный осмотр стеблей и листьев растений, особенно снизу</a:t>
                      </a:r>
                      <a:b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</a:br>
                      <a:endParaRPr lang="ru-RU" sz="11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препараты, обладающие инсектицидным действием;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перед обработкой необходимо удалить все щитки, т.к. под ними скрываются яйца, на которые большинство препаратов не действует;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при сильном поражении вредителей нужно удалять с растения мягкой щёткой или ватным тампоном, смоченным мыльной водой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>
                    <a:solidFill>
                      <a:schemeClr val="bg1"/>
                    </a:solidFill>
                  </a:tcPr>
                </a:tc>
              </a:tr>
              <a:tr h="32992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 массе наблюдается в весенний и раннелетний период;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поражает все растения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содержание в чистоте;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удаление всех засохших листьев, на которых часто сидят молодые насекомые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инсектицидные препараты </a:t>
                      </a:r>
                      <a:r>
                        <a:rPr lang="ru-RU" sz="1100" dirty="0" err="1">
                          <a:effectLst/>
                        </a:rPr>
                        <a:t>интавир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фитоверм</a:t>
                      </a:r>
                      <a:r>
                        <a:rPr lang="ru-RU" sz="1100" dirty="0">
                          <a:effectLst/>
                        </a:rPr>
                        <a:t>. </a:t>
                      </a:r>
                      <a:r>
                        <a:rPr lang="ru-RU" sz="1100" dirty="0" err="1">
                          <a:effectLst/>
                        </a:rPr>
                        <a:t>кинмикс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децис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r>
                        <a:rPr lang="ru-RU" sz="1100" dirty="0" err="1">
                          <a:effectLst/>
                        </a:rPr>
                        <a:t>суми</a:t>
                      </a:r>
                      <a:r>
                        <a:rPr lang="ru-RU" sz="1100" dirty="0">
                          <a:effectLst/>
                        </a:rPr>
                        <a:t>-альфа, также очень эффективны, </a:t>
                      </a:r>
                      <a:r>
                        <a:rPr lang="ru-RU" sz="1100" dirty="0" err="1">
                          <a:effectLst/>
                        </a:rPr>
                        <a:t>карбофос</a:t>
                      </a:r>
                      <a:r>
                        <a:rPr lang="ru-RU" sz="1100" dirty="0">
                          <a:effectLst/>
                        </a:rPr>
                        <a:t> (10% концентрат);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микробиологический препарат </a:t>
                      </a:r>
                      <a:r>
                        <a:rPr lang="ru-RU" sz="1100" dirty="0" err="1">
                          <a:effectLst/>
                        </a:rPr>
                        <a:t>микоафидин</a:t>
                      </a:r>
                      <a:r>
                        <a:rPr lang="ru-RU" sz="1100" dirty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- божьи коровки поедают тлю и могут уничтожить до сотни особей в день;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опрыскивание настоем табака, полыни, одуванчика, лука репчатого, тысячелистника, софоры, пижмы или бархатцев;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- опрыскивание мыльно-зольным раствором</a:t>
                      </a:r>
                      <a:br>
                        <a:rPr lang="ru-RU" sz="1100" dirty="0">
                          <a:effectLst/>
                        </a:rPr>
                      </a:b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</a:tr>
              <a:tr h="1186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Нематода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распространяется с зараженной яйцами почвой - радикальных мер борьбы с нематодой не существует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карантин для новых растений;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дезинфекция посуды, инструмента;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обезвредить почву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сильно зараженные растения уничтожают вместе с почвой;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антигельминтные лекарственные препараты, например, "</a:t>
                      </a:r>
                      <a:r>
                        <a:rPr lang="ru-RU" sz="1100" dirty="0" err="1">
                          <a:effectLst/>
                        </a:rPr>
                        <a:t>Декарис</a:t>
                      </a:r>
                      <a:r>
                        <a:rPr lang="ru-RU" sz="1100" dirty="0">
                          <a:effectLst/>
                        </a:rPr>
                        <a:t>"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964" marR="18964" marT="0" marB="0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84261" y="1012453"/>
            <a:ext cx="1765970" cy="83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838425" cy="17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474" y="6332562"/>
            <a:ext cx="952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47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Ирина\Desktop\Вредители\Щитов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57238"/>
            <a:ext cx="8136904" cy="569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1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Щитовка и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ложнощитовка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5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Ирина\Desktop\Вредители\тл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30" y="584776"/>
            <a:ext cx="8136904" cy="590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1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Тли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8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Зачем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человек разводит комнатные растения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Продолжи предложение: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Комнатные растения –это……»</a:t>
            </a:r>
          </a:p>
          <a:p>
            <a:pPr marL="68580" indent="0">
              <a:buNone/>
            </a:pPr>
            <a:r>
              <a:rPr lang="en-US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красота</a:t>
            </a:r>
          </a:p>
          <a:p>
            <a:pPr marL="68580" indent="0">
              <a:buNone/>
            </a:pPr>
            <a:r>
              <a:rPr lang="en-US" sz="2800" b="1" i="1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хорошее настроение</a:t>
            </a:r>
          </a:p>
          <a:p>
            <a:pPr marL="68580" indent="0">
              <a:buNone/>
            </a:pPr>
            <a:r>
              <a:rPr lang="en-US" sz="2800" b="1" i="1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доброта</a:t>
            </a:r>
          </a:p>
          <a:p>
            <a:pPr marL="68580" indent="0">
              <a:buNone/>
            </a:pPr>
            <a:r>
              <a:rPr lang="en-US" sz="2800" b="1" i="1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чистый воздух</a:t>
            </a:r>
          </a:p>
          <a:p>
            <a:pPr marL="68580" indent="0">
              <a:buNone/>
            </a:pPr>
            <a:r>
              <a:rPr lang="en-US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здоровье</a:t>
            </a:r>
          </a:p>
        </p:txBody>
      </p:sp>
      <p:pic>
        <p:nvPicPr>
          <p:cNvPr id="2051" name="Picture 3" descr="C:\Users\Ирина\Desktop\Кактусы\к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910" y="4133076"/>
            <a:ext cx="2813474" cy="233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Ирина\Desktop\Вредители\хн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014" y="1296343"/>
            <a:ext cx="2813474" cy="257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рина\Desktop\Вредители\з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147804"/>
            <a:ext cx="3009667" cy="233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Ирина\Desktop\Вредители\24468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655" y="4149080"/>
            <a:ext cx="3042054" cy="232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24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123173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Ирина\Desktop\Вредители\почвенные черв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6489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Нематоды – круглые черви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7682" cy="68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Ирина\Desktop\Вредители\стеблевые нематоды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2" y="1124744"/>
            <a:ext cx="4594180" cy="484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Ирина\Desktop\Вредители\листовая нематод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124743"/>
            <a:ext cx="4211960" cy="484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26161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Стеблевая нематода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2031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Листовая нематода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45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Ирина\Desktop\Вредители\н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30" y="1052736"/>
            <a:ext cx="8300442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332657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Корневая нематода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0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76672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 Какие </a:t>
            </a:r>
            <a:r>
              <a:rPr lang="ru-RU" sz="28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из рассмотренных способов борьбы с вредителями комнатных растений, на ваш взгляд, более эффективные? экологически безопасные?</a:t>
            </a:r>
          </a:p>
          <a:p>
            <a:r>
              <a:rPr lang="ru-RU" sz="28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В чем опасность использования химических препаратов?</a:t>
            </a:r>
          </a:p>
          <a:p>
            <a:r>
              <a:rPr lang="ru-RU" sz="28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Какие меры предосторожности необходимо соблюдать, при применении этих препаратов?</a:t>
            </a:r>
          </a:p>
          <a:p>
            <a:r>
              <a:rPr lang="ru-RU" sz="28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Какие альтернативные способы борьбы с вредителями комнатных растений вы бы предложили использовать?</a:t>
            </a:r>
          </a:p>
        </p:txBody>
      </p:sp>
    </p:spTree>
    <p:extLst>
      <p:ext uri="{BB962C8B-B14F-4D97-AF65-F5344CB8AC3E}">
        <p14:creationId xmlns:p14="http://schemas.microsoft.com/office/powerpoint/2010/main" val="329496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07704" y="378242"/>
            <a:ext cx="6552728" cy="584777"/>
          </a:xfrm>
          <a:prstGeom prst="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5" y="0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619672" y="378243"/>
            <a:ext cx="6192688" cy="584775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борьбы с вредителями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132856"/>
            <a:ext cx="39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Одуванчик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лекарственный, перец стручковый, </a:t>
            </a:r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ромашка аптечная,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тысячелистник обыкновенный, </a:t>
            </a:r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календула,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чеснок, лук </a:t>
            </a:r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репчатый,  ботва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картофеля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1286764"/>
            <a:ext cx="352839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Народные средства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1286764"/>
            <a:ext cx="374441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Химические препараты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 descr="http://img2.board.com.ua/a/2000328994/wm/7-prodam-protravitel-semy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74441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sdorov.ru/attachments/Image/Oduvanchik.jpg?template=gener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93" y="4581128"/>
            <a:ext cx="1231106" cy="175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triptokitchen.com/wp-content/uploads/2015/01/%D0%A1%D1%82%D1%80%D1%83%D1%87%D0%BA%D0%BE%D0%B2%D1%8B%D0%B9-%D0%BF%D0%B5%D1%80%D0%B5%D1%86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81128"/>
            <a:ext cx="1368152" cy="177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Ирина\Desktop\Вредители\картофел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793" y="4621964"/>
            <a:ext cx="1562286" cy="177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56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Ирина\Desktop\Вредители\борьба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1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4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97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8640"/>
            <a:ext cx="7920880" cy="1231106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marL="68580" indent="0" algn="ctr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Меры безопасности при  работе с химическими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препаратами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28800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1. Необходимо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заранее удалить из помещение все пищевые продукты. В теплую погоду обработку пораженного растения ядохимикатами лучше проводить на свежем воздухе, зимой - при открытой форточке.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2. Во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время химической обработки следует надеть халат и защитную марлевую повязку или респиратор.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3. В процессе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химической обработки нельзя курить и принимать пищу.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9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12845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4. По окончании химического мероприятия нужно тщательно вымыть теплой водой с мылом руки, лицо и место, на котором стояло растение в момент опрыскивания или опыливания.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5. Во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избежание ожога листьев обработанные растения нельзя ставить на солнце, пока они полностью не обсохнут.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6.За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обработанными растениями следует ухаживать так же, как и за здоровыми.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7. Все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ядовитые растворы необходимо готовить заранее. </a:t>
            </a:r>
            <a:b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имические 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препараты следует хранить в посуде с плотно подогнанными крышками, в месте, недоступном для детей.</a:t>
            </a:r>
          </a:p>
        </p:txBody>
      </p:sp>
    </p:spTree>
    <p:extLst>
      <p:ext uri="{BB962C8B-B14F-4D97-AF65-F5344CB8AC3E}">
        <p14:creationId xmlns:p14="http://schemas.microsoft.com/office/powerpoint/2010/main" val="218009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" y="-58496"/>
            <a:ext cx="9257682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286764"/>
            <a:ext cx="7704856" cy="48013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 marL="68580" indent="0">
              <a:buNone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Дополните, какие способы заражения комнатных растений вредителями не были названы в начале занятия.</a:t>
            </a:r>
          </a:p>
          <a:p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С каким из рассмотренных вредителей, по вашему мнению, бороться сложнее всего? Почему?</a:t>
            </a:r>
          </a:p>
          <a:p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Продемонстрируйте как правильно удалить вредителя с помощью кисточки и опрыснуть раствором из пульверизатора.</a:t>
            </a:r>
          </a:p>
          <a:p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- Используя литературу и </a:t>
            </a:r>
            <a:r>
              <a:rPr lang="ru-RU" sz="2400" dirty="0" err="1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, найдите эффективные, экологически безопасные способы борьбы с вредителями комнатных растений.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32657"/>
            <a:ext cx="8064896" cy="461665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Возвращение к  тесту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"Вредители комнатных растений".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916" y="1124744"/>
            <a:ext cx="718946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полученные знания, исправьте ошибки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751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000095" y="3244334"/>
            <a:ext cx="3143809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93145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88640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8" indent="-274320"/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-Можно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ли все сказанное отнести к растению, которое находится в угнетенном состоянии?</a:t>
            </a: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Что может стать причиной угнетения комнатного растения?</a:t>
            </a: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Что, по- вашему, составляет наибольшую опасность для растений?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5" y="3244334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Заболевания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99793" y="3244334"/>
            <a:ext cx="3444111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6699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Поражение вредителями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3244334"/>
            <a:ext cx="2448272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Плохой уход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244334"/>
            <a:ext cx="2304257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Болезни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2" name="Picture 2" descr="C:\Users\Ирина\Desktop\Вредители\белокрыл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093" y="3789040"/>
            <a:ext cx="3571876" cy="268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Ирина\Desktop\Вредители\к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2315478" cy="268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seeyouinthegarden.com/wp-content/uploads/2013/05/DSCN73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89040"/>
            <a:ext cx="2304256" cy="265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9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32658"/>
            <a:ext cx="7920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Комнатные растения – существа слабые</a:t>
            </a:r>
            <a:r>
              <a:rPr lang="en-US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ведь они живут в горшке </a:t>
            </a:r>
            <a:r>
              <a:rPr lang="en-US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 искусственном климате</a:t>
            </a:r>
            <a:r>
              <a:rPr lang="en-US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не всегда соответствующем их потребностям</a:t>
            </a:r>
            <a:r>
              <a:rPr lang="en-US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А вредители комнатных растений находят в доме весьма благоприятные условия для развития</a:t>
            </a:r>
            <a:r>
              <a:rPr lang="en-US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рина\Desktop\Вредители\Щитов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6" y="2780928"/>
            <a:ext cx="783753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0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1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8640"/>
            <a:ext cx="83529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Вспомните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известный вопрос: </a:t>
            </a:r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Что легче, предотвратить болезнь или ее лечить?»</a:t>
            </a: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- Как вы считаете, что сложнее, бороться с вредителями растений или соблюдать профилактические меры по их появлению?</a:t>
            </a:r>
          </a:p>
        </p:txBody>
      </p:sp>
      <p:pic>
        <p:nvPicPr>
          <p:cNvPr id="1026" name="Picture 2" descr="C:\Users\Ирина\Desktop\Вредители\scale_1в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82" y="3212975"/>
            <a:ext cx="3805084" cy="316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рина\Desktop\Вредители\паутинный клещ на фикус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12976"/>
            <a:ext cx="3770784" cy="316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1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23728" y="188641"/>
            <a:ext cx="4824535" cy="621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123173" cy="69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706" y="-171400"/>
            <a:ext cx="8791773" cy="54476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Профилактические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меры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окупка комнатных растений в специализированных магазинах, где вероятность приобретения больного или пораженного вредителями растения приближается к нулю </a:t>
            </a:r>
            <a:b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ыбор видов и сортов</a:t>
            </a: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растений, устойчивых</a:t>
            </a: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против болезней и вредителей</a:t>
            </a:r>
            <a:r>
              <a:rPr lang="ru-RU" sz="24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Ирина\Desktop\Вредители\г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41" y="2655242"/>
            <a:ext cx="388843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7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66064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ортировка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и дезинфекция </a:t>
            </a:r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посадочного материала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4. Правильный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уход, исходя из особенностей роста и развития </a:t>
            </a:r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каждого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конкретного 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вида</a:t>
            </a: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растения</a:t>
            </a:r>
          </a:p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3074" name="Picture 2" descr="C:\Users\Ирина\Desktop\Вредители\3___evybp2н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261" y="244453"/>
            <a:ext cx="3876235" cy="275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Desktop\Вредители\у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261" y="3284984"/>
            <a:ext cx="38519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251520" y="3444680"/>
            <a:ext cx="46085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5. Систематическое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обследование взрослых растений; </a:t>
            </a:r>
            <a:r>
              <a:rPr lang="ru-RU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44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9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8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емедленная </a:t>
            </a:r>
            <a:r>
              <a:rPr lang="ru-RU" sz="2800" dirty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изоляция больного </a:t>
            </a:r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или пораженного растения от остальных</a:t>
            </a:r>
            <a:endParaRPr lang="ru-RU" sz="2800" dirty="0"/>
          </a:p>
        </p:txBody>
      </p:sp>
      <p:pic>
        <p:nvPicPr>
          <p:cNvPr id="4098" name="Picture 2" descr="C:\Users\Ирина\Desktop\Вредители\ж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9" y="1772816"/>
            <a:ext cx="393969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Ирина\Desktop\Вредители\мучнистый червец на кротон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772816"/>
            <a:ext cx="435648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82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19672" y="332657"/>
            <a:ext cx="6768752" cy="792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Кактусы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7" y="-58496"/>
            <a:ext cx="92576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6916" y="332657"/>
            <a:ext cx="7837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1153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1153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32659"/>
            <a:ext cx="6840760" cy="954107"/>
          </a:xfrm>
          <a:prstGeom prst="rect">
            <a:avLst/>
          </a:prstGeom>
          <a:solidFill>
            <a:srgbClr val="99CC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Тест "Вредители комнатных растений"</a:t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484785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err="1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Белокрылки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 не относятся к вредителям комнатных растений.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2. Тли являются насекомыми, развитие которых происходит с неполным превращением.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3. Божьи коровки и их личинки уничтожают тлей.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Трипс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 относится к грызущим вредителям комнатных растений.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5. Муравьи используют сладкие выделения тлей в пищу.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6. Расселение щитовки происходит на стадии взрослого насекомого.</a:t>
            </a:r>
          </a:p>
          <a:p>
            <a:pPr marL="68580" indent="0">
              <a:buNone/>
            </a:pP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7. Паутинный </a:t>
            </a:r>
            <a:r>
              <a:rPr lang="ru-RU" sz="2400" dirty="0" err="1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клещик</a:t>
            </a:r>
            <a:r>
              <a:rPr lang="ru-RU" sz="2400" dirty="0">
                <a:solidFill>
                  <a:srgbClr val="2B3A00"/>
                </a:solidFill>
                <a:latin typeface="Times New Roman" pitchFamily="18" charset="0"/>
                <a:cs typeface="Times New Roman" pitchFamily="18" charset="0"/>
              </a:rPr>
              <a:t> строит паутинку инстинктивно, т. е. это его врожденная реакция.</a:t>
            </a:r>
          </a:p>
          <a:p>
            <a:endParaRPr lang="ru-RU" sz="2400" dirty="0">
              <a:solidFill>
                <a:srgbClr val="2B3A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11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1000</Words>
  <Application>Microsoft Office PowerPoint</Application>
  <PresentationFormat>Экран (4:3)</PresentationFormat>
  <Paragraphs>211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Вредители комнатных растений и способы борьбы  ними</dc:title>
  <dc:creator>Гарри</dc:creator>
  <cp:lastModifiedBy>Windows User</cp:lastModifiedBy>
  <cp:revision>42</cp:revision>
  <dcterms:created xsi:type="dcterms:W3CDTF">2017-01-07T17:14:55Z</dcterms:created>
  <dcterms:modified xsi:type="dcterms:W3CDTF">2022-01-12T13:44:28Z</dcterms:modified>
</cp:coreProperties>
</file>