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7" r:id="rId4"/>
    <p:sldId id="11407" r:id="rId5"/>
    <p:sldId id="11417" r:id="rId6"/>
    <p:sldId id="11418" r:id="rId7"/>
    <p:sldId id="11419" r:id="rId8"/>
    <p:sldId id="259" r:id="rId9"/>
    <p:sldId id="11420" r:id="rId10"/>
    <p:sldId id="260" r:id="rId11"/>
    <p:sldId id="11422" r:id="rId12"/>
    <p:sldId id="11421" r:id="rId13"/>
    <p:sldId id="261" r:id="rId14"/>
    <p:sldId id="11423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317" autoAdjust="0"/>
  </p:normalViewPr>
  <p:slideViewPr>
    <p:cSldViewPr snapToGrid="0">
      <p:cViewPr varScale="1">
        <p:scale>
          <a:sx n="120" d="100"/>
          <a:sy n="120" d="100"/>
        </p:scale>
        <p:origin x="2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26FED-0DD7-4A82-A311-86EEE75CA699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61829-E50B-4091-AE21-893680968D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296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874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11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178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478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413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151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9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579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433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401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912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534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48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61829-E50B-4091-AE21-893680968DF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465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2E0202-CF07-4CE3-9B06-248522A7C9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81C83BA-9D58-4A7C-8329-9DD78222C9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C88012-6D33-4B13-BF33-61CABE173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D8EA67-3AD3-4EA0-B09F-2B49D6B08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0D85C0-27DB-4AA7-A58B-CF404A79D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4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3FEB4-74F6-4998-93D0-6F46AC51D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19B0E14-CE5B-4473-865D-61C19510C0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842D53-0A5D-415A-9AED-9E175F527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FE2EFD-5572-48A5-B370-5BB559757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984E88-69BF-4D63-BE90-989870C37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36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E3A8ADB-1A29-4FB9-AE7A-ED9AF09B20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F4D3196-A0D2-4014-A87E-87164CE83F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900BF8-9590-4A89-BAA5-C37B7ACDA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A93537-7FB2-4EBC-81F5-1C496001A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A45934-5EED-4B0C-9DDD-A7818DE9B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44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26860EA-C313-45B3-979D-76F40048CC74}"/>
              </a:ext>
            </a:extLst>
          </p:cNvPr>
          <p:cNvGrpSpPr/>
          <p:nvPr userDrawn="1"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561CA3BB-F80E-418F-ADB5-E0110BF4BEFB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D701EBF0-30B9-4D3E-8154-93EA2F6F010F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64B10D3D-3983-46DD-9928-42C885C3929A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3DD3A87-A987-4CB6-A729-CF8671512F78}"/>
              </a:ext>
            </a:extLst>
          </p:cNvPr>
          <p:cNvGrpSpPr/>
          <p:nvPr userDrawn="1"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F4E330F3-050F-45AC-886E-396F469BC8DD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150118B7-AB8C-4A02-A326-0E65F009324A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38848993-8791-4510-A3B8-5E1793B19A68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309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3943C9-0F47-4B94-B6C9-8EF4B5396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EA4B20-E8FA-493C-9ECF-4D385ADD2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FFCD60-3A2D-4CE2-9F1E-7C54442D5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BB85B8-5EF1-40A6-A1F5-970C24CAF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BB532B-1BC7-4D4D-B315-FB54F8C55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9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4A521E-9303-4AD5-8714-D5E01FA57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65FF87-28E5-4FF1-ADA1-59F9E2DCB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4895E3-FCB4-4965-A894-8656E821C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7907B2-8365-49B2-A4B5-E7F78F383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D4B052-6411-4F2C-B862-ABBEF1EB4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79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760C44-5783-4A8A-819F-23018CE10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9CAEE4-EACE-4B37-8ABB-734DB1D2D6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93858DB-734C-44F9-8A26-9C3631DD86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5528712-35AD-4B92-8F03-91669A035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FAE8FB0-AA9F-4A49-B7FC-E74AF6824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A90B71-5238-4122-AF8F-EC0C21C56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1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280EBE-7DDB-440A-9FC5-B284AE29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4143B3B-BE6B-40F5-B2A7-A0FC93606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4E1D89-B208-45B7-8987-1C2724FD8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D58DDA5-EE23-46DA-8B94-32EB936957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C02C7D1-07AA-4808-8802-E4057218FE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1601063-2FED-4EB0-A244-CDC635358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B9FDE82-7C61-4DC1-A615-CEB214D8D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E117CD-D124-4916-9902-E4F53490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1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AF8CC5-F2E6-48E9-BBA6-82A4CB23C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82B39D5-0F7D-465A-AC6C-86AC0840F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2B8BD78-3074-4FA5-9585-05A01D8F2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C409CC1-7E3E-4CED-80CC-FD31ECEF0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0A40A54-7759-48E3-9027-7DAA4245BCFF}"/>
              </a:ext>
            </a:extLst>
          </p:cNvPr>
          <p:cNvGrpSpPr/>
          <p:nvPr userDrawn="1"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ADE71E8F-DBB9-4E63-96D2-29702E94F8A4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5B7C0AEC-305B-4823-9CB8-EF1FA727F63A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87EEA515-FEF5-4413-BEDB-3D0E584E32F5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60DE99E-FB03-4E3F-AB8B-31E7A44015CD}"/>
              </a:ext>
            </a:extLst>
          </p:cNvPr>
          <p:cNvGrpSpPr/>
          <p:nvPr userDrawn="1"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1A7272AD-E9A4-4ADF-B33F-9E8D6D4D7FAB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E71FF05A-4864-4225-9A3C-FEA621A87E5C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B27376B2-49BB-4874-AEBA-22A1DB5A22CE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215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656BEE7-7634-441F-896F-EF441C96A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680F31E-F510-4C14-A310-A97DD82EB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76E3198-4FB5-4326-B839-6505267F1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7334FD2-F57D-49CE-B063-C204315F5086}"/>
              </a:ext>
            </a:extLst>
          </p:cNvPr>
          <p:cNvGrpSpPr/>
          <p:nvPr userDrawn="1"/>
        </p:nvGrpSpPr>
        <p:grpSpPr>
          <a:xfrm rot="20932037" flipH="1">
            <a:off x="10437887" y="5321909"/>
            <a:ext cx="1804027" cy="1603342"/>
            <a:chOff x="176073" y="436443"/>
            <a:chExt cx="3814267" cy="3954252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041FD824-AADB-4063-AA0B-405E86BF9FDF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41C80097-3A17-4789-AF59-B874842B861D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F5407FAF-DF22-426E-B695-9C9013B8DA4C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C9DEEE4-7BFA-4787-A487-1B2410500DAF}"/>
              </a:ext>
            </a:extLst>
          </p:cNvPr>
          <p:cNvGrpSpPr/>
          <p:nvPr userDrawn="1"/>
        </p:nvGrpSpPr>
        <p:grpSpPr>
          <a:xfrm rot="667963">
            <a:off x="108807" y="165330"/>
            <a:ext cx="1804027" cy="1603342"/>
            <a:chOff x="176073" y="436443"/>
            <a:chExt cx="3814267" cy="3954252"/>
          </a:xfrm>
        </p:grpSpPr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07D21F86-2E3D-479B-AC90-FB601C93D0AD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B571B9A1-FD93-41C9-9240-FCD5CE5DDE1E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CD4C9D14-279A-4424-9F80-CCD3C1660E89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146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32CF95-EF21-487D-9841-BDB4FC918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AD49F7-31D0-48A2-B4E4-4CDD731FF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FE60A1-843D-4323-8A4F-49F8D70D1D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0634A0-21DA-4C0B-AAAF-52B67CAF4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F1F795-6798-4472-A1E7-31EDCC1DC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4C359D-8EAB-434E-AB0E-610A199B6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76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4DCECE-E21C-41CC-862F-A0DFC8D66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1650FD0-5E6E-4FE9-BB92-BE2354A86E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C2E2EE-6D18-4E5C-8944-A99C7CA4EA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75F6A8-A963-4D03-B2DE-C8AE1467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64BA-FAEB-42F3-A8BE-09D6F18B143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5042E8E-2CF7-4DDB-BE1B-492FF9ED5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DACCEE-F6B6-4FC5-B22E-EA0AC4550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8AC1F-CD8D-497D-9859-AB6A0353CD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34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36D0321-6142-4F18-8D63-DACD2D964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E49BA9D-EA54-45EF-A230-E16A320FA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20BBBA-5296-4AC5-9411-BA77AA40B9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76664BA-FAEB-42F3-A8BE-09D6F18B1435}" type="datetimeFigureOut">
              <a:rPr lang="zh-CN" altLang="en-US" smtClean="0"/>
              <a:pPr/>
              <a:t>2023/2/13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731AC9-1796-4915-8C48-861E6CDF96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C46FCD6-1171-451F-B699-B1CDEB3CCA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C08AC1F-CD8D-497D-9859-AB6A0353CDB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7271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E4AF0435-B980-4FA0-9BEA-80603292B76E}"/>
              </a:ext>
            </a:extLst>
          </p:cNvPr>
          <p:cNvGrpSpPr/>
          <p:nvPr/>
        </p:nvGrpSpPr>
        <p:grpSpPr>
          <a:xfrm>
            <a:off x="-1" y="0"/>
            <a:ext cx="13097302" cy="6858000"/>
            <a:chOff x="-1" y="0"/>
            <a:chExt cx="13097302" cy="6858000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3A214EF5-DDA2-47E1-BF40-778D414BF404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69312BFF-0E95-4402-A15E-EFAD7C8B956C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FCF50CD9-BECD-44F1-8C98-03683D4FD366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5D593E7D-CB98-4D46-A3CC-D9E7189A9A66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040FD8C3-0F36-48AB-A6E4-768EFF2C6679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A75B3F26-CF4F-4E39-8A8B-6B6627E8A4E0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53E9190E-0273-4875-909D-896F41D07174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188DEC40-803A-4F28-B1EF-6282BD477645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7FC8566B-A901-4DB1-9E23-611FE3EBE7E3}"/>
              </a:ext>
            </a:extLst>
          </p:cNvPr>
          <p:cNvSpPr txBox="1"/>
          <p:nvPr/>
        </p:nvSpPr>
        <p:spPr>
          <a:xfrm>
            <a:off x="4581096" y="1901784"/>
            <a:ext cx="4238661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01073">
              <a:defRPr/>
            </a:pPr>
            <a:r>
              <a:rPr lang="ru-RU" altLang="zh-CN" sz="8000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Религии</a:t>
            </a:r>
            <a:endParaRPr lang="zh-CN" altLang="en-US" sz="8000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7BBDCFA-5568-4546-9CC4-61947A8A0711}"/>
              </a:ext>
            </a:extLst>
          </p:cNvPr>
          <p:cNvSpPr txBox="1"/>
          <p:nvPr/>
        </p:nvSpPr>
        <p:spPr>
          <a:xfrm>
            <a:off x="4718943" y="3244816"/>
            <a:ext cx="6456298" cy="324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ru-RU" altLang="zh-CN" sz="1400" b="1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Системы взглядов, которые помогут вам управлять миром</a:t>
            </a:r>
            <a:endParaRPr lang="en-US" altLang="zh-CN" sz="1400" b="1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26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212166D8-1282-4676-8CC3-7B48D3508016}"/>
              </a:ext>
            </a:extLst>
          </p:cNvPr>
          <p:cNvGrpSpPr/>
          <p:nvPr/>
        </p:nvGrpSpPr>
        <p:grpSpPr>
          <a:xfrm flipH="1">
            <a:off x="-905302" y="0"/>
            <a:ext cx="13097302" cy="6858000"/>
            <a:chOff x="-1" y="0"/>
            <a:chExt cx="13097302" cy="6858000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CD5745AA-A226-4B06-962D-8A418443EB8F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07E64A9A-1237-4B18-B777-11FF101C5D6D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AF778B40-C90D-4EC5-B159-22186CB3E39B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39CA57CB-19F6-49BA-A6F5-D9509B6A62AB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7CDBD204-FF71-4CD2-86D2-3A134E325B40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8C641766-B4D2-46A8-8A24-EB1D12C58CC3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9AE44CC5-6D5B-462E-9305-70E453988A97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4B05E6-2541-4092-9279-30A461F53EA3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4" name="标题层">
            <a:extLst>
              <a:ext uri="{FF2B5EF4-FFF2-40B4-BE49-F238E27FC236}">
                <a16:creationId xmlns:a16="http://schemas.microsoft.com/office/drawing/2014/main" id="{B5D4ACDC-906F-4A57-9248-767E90D8E292}"/>
              </a:ext>
            </a:extLst>
          </p:cNvPr>
          <p:cNvSpPr txBox="1"/>
          <p:nvPr/>
        </p:nvSpPr>
        <p:spPr bwMode="auto">
          <a:xfrm>
            <a:off x="1349384" y="2525826"/>
            <a:ext cx="7000816" cy="61529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ru-RU" altLang="zh-CN" sz="3200" spc="600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Самые странные религии</a:t>
            </a:r>
            <a:endParaRPr lang="zh-CN" altLang="en-US" sz="3200" spc="600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1A88D64-B143-4BB4-91A3-2561EADACCDB}"/>
              </a:ext>
            </a:extLst>
          </p:cNvPr>
          <p:cNvSpPr txBox="1"/>
          <p:nvPr/>
        </p:nvSpPr>
        <p:spPr>
          <a:xfrm>
            <a:off x="1422536" y="3140516"/>
            <a:ext cx="5795172" cy="2912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ru-RU" altLang="zh-CN" sz="1200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Вера в макаронного монстра и Великого волшебника</a:t>
            </a:r>
            <a:endParaRPr lang="en-US" altLang="zh-CN" sz="1200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51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471" y="862148"/>
            <a:ext cx="4976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Palatino Linotype" panose="02040502050505030304" pitchFamily="18" charset="0"/>
              </a:rPr>
              <a:t>Пастафарианство</a:t>
            </a:r>
            <a:endParaRPr lang="ru-RU" sz="5400" b="1" dirty="0">
              <a:latin typeface="Palatino Linotype" panose="020405020505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3987" y="1508198"/>
            <a:ext cx="521991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Пастафарианство – это официально зарегистрированная шуточная религия, основанная в январе 2005 года выпускником Университета штата Орегон. Пастафарианцы верят в Летающего Макаронного Монстра. По утверждением приверженцев этой веры. Священное писание Пастафарианства – это Евангелии Макаронного монстра, написанное в 2006 году. В 2009 году в Сиэтле прошёл парад летнего солнцестояния пастафаринцев. Во всём мире было открыто несколько пастафарианских церквей в том числе и в России.</a:t>
            </a:r>
            <a:endParaRPr lang="ru-RU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92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473" y="862148"/>
            <a:ext cx="4976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Palatino Linotype" panose="02040502050505030304" pitchFamily="18" charset="0"/>
              </a:rPr>
              <a:t>Джокианство</a:t>
            </a:r>
            <a:endParaRPr lang="ru-RU" sz="3600" b="1" dirty="0">
              <a:latin typeface="Palatino Linotype" panose="020405020505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3987" y="1508198"/>
            <a:ext cx="52199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Джокианство – это (шуточная) секта, созданная в России. По своей сути Джокианство – это ярка реинкарнация культуры хиппи. Основной предмет веры джокианцев – это великий волшебник Джокиан и особенно его шляпа (из которой по мнению культистов</a:t>
            </a:r>
            <a:r>
              <a:rPr lang="ru-RU" dirty="0">
                <a:latin typeface="Palatino Linotype" panose="02040502050505030304" pitchFamily="18" charset="0"/>
              </a:rPr>
              <a:t> </a:t>
            </a:r>
            <a:r>
              <a:rPr lang="ru-RU" dirty="0" smtClean="0">
                <a:latin typeface="Palatino Linotype" panose="02040502050505030304" pitchFamily="18" charset="0"/>
              </a:rPr>
              <a:t>появился мир). Священное писание джокианцев – это </a:t>
            </a:r>
            <a:r>
              <a:rPr lang="ru-RU" dirty="0" err="1" smtClean="0">
                <a:latin typeface="Palatino Linotype" panose="02040502050505030304" pitchFamily="18" charset="0"/>
              </a:rPr>
              <a:t>Бэдикха'Тэрик'Ашлая</a:t>
            </a:r>
            <a:r>
              <a:rPr lang="ru-RU" dirty="0" smtClean="0">
                <a:latin typeface="Palatino Linotype" panose="02040502050505030304" pitchFamily="18" charset="0"/>
              </a:rPr>
              <a:t>. </a:t>
            </a:r>
            <a:r>
              <a:rPr lang="ru-RU" dirty="0" err="1" smtClean="0">
                <a:latin typeface="Palatino Linotype" panose="02040502050505030304" pitchFamily="18" charset="0"/>
              </a:rPr>
              <a:t>Джокианцы</a:t>
            </a:r>
            <a:r>
              <a:rPr lang="ru-RU" dirty="0" smtClean="0">
                <a:latin typeface="Palatino Linotype" panose="02040502050505030304" pitchFamily="18" charset="0"/>
              </a:rPr>
              <a:t> выступают против любой войны и за науку и технологический прогресс. </a:t>
            </a:r>
            <a:endParaRPr lang="ru-RU" dirty="0">
              <a:latin typeface="Palatino Linotype" panose="02040502050505030304" pitchFamily="18" charset="0"/>
            </a:endParaRPr>
          </a:p>
          <a:p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96743" y="954480"/>
            <a:ext cx="518595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Palatino Linotype" panose="02040502050505030304" pitchFamily="18" charset="0"/>
              </a:rPr>
              <a:t>Семь заповедей Джокианства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Palatino Linotype" panose="02040502050505030304" pitchFamily="18" charset="0"/>
              </a:rPr>
              <a:t>Уважай и цени науку.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Palatino Linotype" panose="02040502050505030304" pitchFamily="18" charset="0"/>
              </a:rPr>
              <a:t>Не облизывай металл на морозе.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Palatino Linotype" panose="02040502050505030304" pitchFamily="18" charset="0"/>
              </a:rPr>
              <a:t>Перепроверяй всю информацию.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Palatino Linotype" panose="02040502050505030304" pitchFamily="18" charset="0"/>
              </a:rPr>
              <a:t>Цени свободу себя и окружающих.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Palatino Linotype" panose="02040502050505030304" pitchFamily="18" charset="0"/>
              </a:rPr>
              <a:t>Не поддерживай войну и угнетения.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Palatino Linotype" panose="02040502050505030304" pitchFamily="18" charset="0"/>
              </a:rPr>
              <a:t>Стремись быть образованным.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err="1" smtClean="0">
                <a:latin typeface="Palatino Linotype" panose="02040502050505030304" pitchFamily="18" charset="0"/>
              </a:rPr>
              <a:t>Джокианцы</a:t>
            </a:r>
            <a:r>
              <a:rPr lang="ru-RU" sz="2400" dirty="0" smtClean="0">
                <a:latin typeface="Palatino Linotype" panose="02040502050505030304" pitchFamily="18" charset="0"/>
              </a:rPr>
              <a:t> должны общаться , знакомиться, помогать друг другу и всем остальным людям!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b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45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212166D8-1282-4676-8CC3-7B48D3508016}"/>
              </a:ext>
            </a:extLst>
          </p:cNvPr>
          <p:cNvGrpSpPr/>
          <p:nvPr/>
        </p:nvGrpSpPr>
        <p:grpSpPr>
          <a:xfrm flipH="1">
            <a:off x="-905302" y="0"/>
            <a:ext cx="13097302" cy="6858000"/>
            <a:chOff x="-1" y="0"/>
            <a:chExt cx="13097302" cy="6858000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CD5745AA-A226-4B06-962D-8A418443EB8F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07E64A9A-1237-4B18-B777-11FF101C5D6D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AF778B40-C90D-4EC5-B159-22186CB3E39B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39CA57CB-19F6-49BA-A6F5-D9509B6A62AB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7CDBD204-FF71-4CD2-86D2-3A134E325B40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8C641766-B4D2-46A8-8A24-EB1D12C58CC3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9AE44CC5-6D5B-462E-9305-70E453988A97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4B05E6-2541-4092-9279-30A461F53EA3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4" name="标题层">
            <a:extLst>
              <a:ext uri="{FF2B5EF4-FFF2-40B4-BE49-F238E27FC236}">
                <a16:creationId xmlns:a16="http://schemas.microsoft.com/office/drawing/2014/main" id="{B5D4ACDC-906F-4A57-9248-767E90D8E292}"/>
              </a:ext>
            </a:extLst>
          </p:cNvPr>
          <p:cNvSpPr txBox="1"/>
          <p:nvPr/>
        </p:nvSpPr>
        <p:spPr bwMode="auto">
          <a:xfrm>
            <a:off x="1932872" y="2657197"/>
            <a:ext cx="4854008" cy="73840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ru-RU" altLang="zh-CN" sz="4000" spc="600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Итог</a:t>
            </a:r>
            <a:endParaRPr lang="zh-CN" altLang="en-US" sz="4000" spc="600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048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473" y="862148"/>
            <a:ext cx="4976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Palatino Linotype" panose="02040502050505030304" pitchFamily="18" charset="0"/>
              </a:rPr>
              <a:t>Итог</a:t>
            </a:r>
            <a:endParaRPr lang="ru-RU" sz="3600" b="1" dirty="0">
              <a:latin typeface="Palatino Linotype" panose="020405020505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3987" y="1508198"/>
            <a:ext cx="52199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В мире существует огромное</a:t>
            </a:r>
            <a:r>
              <a:rPr lang="en-US" dirty="0" smtClean="0">
                <a:latin typeface="Palatino Linotype" panose="02040502050505030304" pitchFamily="18" charset="0"/>
              </a:rPr>
              <a:t> </a:t>
            </a:r>
            <a:r>
              <a:rPr lang="ru-RU" dirty="0" smtClean="0">
                <a:latin typeface="Palatino Linotype" panose="02040502050505030304" pitchFamily="18" charset="0"/>
              </a:rPr>
              <a:t>количество религий и каждый может сам выбрать себя во что верить. Религия помогает многим людям жить и верить в завтрашний день, а также немного регулирует моральные ценности.</a:t>
            </a:r>
            <a:endParaRPr lang="ru-RU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00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EB3EBDBF-6A2A-4090-B04B-0FBF7A8EFFD9}"/>
              </a:ext>
            </a:extLst>
          </p:cNvPr>
          <p:cNvGrpSpPr/>
          <p:nvPr/>
        </p:nvGrpSpPr>
        <p:grpSpPr>
          <a:xfrm>
            <a:off x="176073" y="436443"/>
            <a:ext cx="3814267" cy="3954252"/>
            <a:chOff x="176073" y="436443"/>
            <a:chExt cx="3814267" cy="3954252"/>
          </a:xfrm>
        </p:grpSpPr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614EA70-CE5F-47A6-BF4C-52BF5B16C263}"/>
                </a:ext>
              </a:extLst>
            </p:cNvPr>
            <p:cNvSpPr/>
            <p:nvPr/>
          </p:nvSpPr>
          <p:spPr>
            <a:xfrm rot="4706719">
              <a:off x="779420" y="328112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8603499C-CCCF-42FD-B6D1-A866230CBAB4}"/>
                </a:ext>
              </a:extLst>
            </p:cNvPr>
            <p:cNvSpPr/>
            <p:nvPr/>
          </p:nvSpPr>
          <p:spPr>
            <a:xfrm rot="4706719">
              <a:off x="1566438" y="3122874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F26C2D67-DAD3-4DF4-9738-0F3FD0390D88}"/>
                </a:ext>
              </a:extLst>
            </p:cNvPr>
            <p:cNvSpPr/>
            <p:nvPr/>
          </p:nvSpPr>
          <p:spPr>
            <a:xfrm rot="4706719">
              <a:off x="35615" y="1079874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D2B3F5FD-9AA7-48E0-9B41-7C26C4EA2147}"/>
              </a:ext>
            </a:extLst>
          </p:cNvPr>
          <p:cNvSpPr/>
          <p:nvPr/>
        </p:nvSpPr>
        <p:spPr>
          <a:xfrm>
            <a:off x="9646123" y="5513126"/>
            <a:ext cx="2273490" cy="1344874"/>
          </a:xfrm>
          <a:prstGeom prst="triangle">
            <a:avLst/>
          </a:prstGeom>
          <a:solidFill>
            <a:srgbClr val="DD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442A1BAB-D2EC-4F17-87F7-4365D4509506}"/>
              </a:ext>
            </a:extLst>
          </p:cNvPr>
          <p:cNvSpPr/>
          <p:nvPr/>
        </p:nvSpPr>
        <p:spPr>
          <a:xfrm>
            <a:off x="9677399" y="5294762"/>
            <a:ext cx="1105469" cy="987184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97D40032-BCA3-491C-8607-795785BF1331}"/>
              </a:ext>
            </a:extLst>
          </p:cNvPr>
          <p:cNvSpPr/>
          <p:nvPr/>
        </p:nvSpPr>
        <p:spPr>
          <a:xfrm rot="2667173">
            <a:off x="10950344" y="4360744"/>
            <a:ext cx="1454193" cy="1332363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93B6950-090F-41FD-A46D-4A51281D536F}"/>
              </a:ext>
            </a:extLst>
          </p:cNvPr>
          <p:cNvGrpSpPr/>
          <p:nvPr/>
        </p:nvGrpSpPr>
        <p:grpSpPr>
          <a:xfrm>
            <a:off x="4520469" y="2351867"/>
            <a:ext cx="551180" cy="587865"/>
            <a:chOff x="7335520" y="-437099"/>
            <a:chExt cx="914400" cy="975261"/>
          </a:xfrm>
          <a:solidFill>
            <a:schemeClr val="tx1"/>
          </a:solidFill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CD99FFA-2CDD-4840-8E2F-F19C726CC519}"/>
                </a:ext>
              </a:extLst>
            </p:cNvPr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CAFD6BA2-FFF4-4541-BC74-A2754D58FCDD}"/>
                </a:ext>
              </a:extLst>
            </p:cNvPr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3" name="PA-文本框 10">
            <a:extLst>
              <a:ext uri="{FF2B5EF4-FFF2-40B4-BE49-F238E27FC236}">
                <a16:creationId xmlns:a16="http://schemas.microsoft.com/office/drawing/2014/main" id="{F31AEF85-2B7D-4D88-B9E2-0E823680837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208814" y="3291906"/>
            <a:ext cx="3254390" cy="419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altLang="zh-CN" b="1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Конфессии христианства</a:t>
            </a:r>
            <a:endParaRPr lang="zh-CN" altLang="en-US" b="1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PA-文本框 11">
            <a:extLst>
              <a:ext uri="{FF2B5EF4-FFF2-40B4-BE49-F238E27FC236}">
                <a16:creationId xmlns:a16="http://schemas.microsoft.com/office/drawing/2014/main" id="{0E134725-9791-4CFC-B7CF-2693DFCA1E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08814" y="3653186"/>
            <a:ext cx="3254661" cy="25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Адвентисты седьмого дня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4929BE6-3F8F-4634-B448-4B8D627CCF28}"/>
              </a:ext>
            </a:extLst>
          </p:cNvPr>
          <p:cNvGrpSpPr/>
          <p:nvPr/>
        </p:nvGrpSpPr>
        <p:grpSpPr>
          <a:xfrm>
            <a:off x="4520469" y="3420828"/>
            <a:ext cx="551180" cy="587865"/>
            <a:chOff x="7335520" y="-437099"/>
            <a:chExt cx="914400" cy="975261"/>
          </a:xfrm>
          <a:solidFill>
            <a:schemeClr val="tx1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8BF4CD2-A944-4D57-AFB0-3E4DC0E0BF85}"/>
                </a:ext>
              </a:extLst>
            </p:cNvPr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19F98BCC-E4A1-47C6-8CBD-363076C287C8}"/>
                </a:ext>
              </a:extLst>
            </p:cNvPr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8" name="PA-文本框 10">
            <a:extLst>
              <a:ext uri="{FF2B5EF4-FFF2-40B4-BE49-F238E27FC236}">
                <a16:creationId xmlns:a16="http://schemas.microsoft.com/office/drawing/2014/main" id="{9849D803-A455-47A9-A19D-4E39D3ED1CB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208814" y="2215849"/>
            <a:ext cx="3254390" cy="42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altLang="zh-CN" b="1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Три мировых религии</a:t>
            </a:r>
            <a:endParaRPr lang="zh-CN" altLang="en-US" b="1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PA-文本框 11">
            <a:extLst>
              <a:ext uri="{FF2B5EF4-FFF2-40B4-BE49-F238E27FC236}">
                <a16:creationId xmlns:a16="http://schemas.microsoft.com/office/drawing/2014/main" id="{9B7F51FC-2053-4A25-B73A-3C772F9D57D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08814" y="2563305"/>
            <a:ext cx="3254661" cy="25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Христианство, Ислам, Буддизм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681CF44-F7F3-46B2-AF1B-DA1C9AD83E42}"/>
              </a:ext>
            </a:extLst>
          </p:cNvPr>
          <p:cNvGrpSpPr/>
          <p:nvPr/>
        </p:nvGrpSpPr>
        <p:grpSpPr>
          <a:xfrm>
            <a:off x="4520469" y="4489789"/>
            <a:ext cx="551180" cy="587865"/>
            <a:chOff x="7335520" y="-437099"/>
            <a:chExt cx="914400" cy="975261"/>
          </a:xfrm>
          <a:solidFill>
            <a:schemeClr val="tx1"/>
          </a:solidFill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8025406-2473-49B7-B4A7-4D587DB09865}"/>
                </a:ext>
              </a:extLst>
            </p:cNvPr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6478BC79-9CDC-4257-95F2-D649219414E6}"/>
                </a:ext>
              </a:extLst>
            </p:cNvPr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3" name="PA-文本框 10">
            <a:extLst>
              <a:ext uri="{FF2B5EF4-FFF2-40B4-BE49-F238E27FC236}">
                <a16:creationId xmlns:a16="http://schemas.microsoft.com/office/drawing/2014/main" id="{CCB3555D-1ABB-4133-B5EF-8BD17C67F24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214577" y="4348857"/>
            <a:ext cx="3254390" cy="387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altLang="zh-CN" sz="1600" b="1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Самые необычные религии</a:t>
            </a:r>
            <a:endParaRPr lang="zh-CN" altLang="en-US" sz="1600" b="1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PA-文本框 11">
            <a:extLst>
              <a:ext uri="{FF2B5EF4-FFF2-40B4-BE49-F238E27FC236}">
                <a16:creationId xmlns:a16="http://schemas.microsoft.com/office/drawing/2014/main" id="{16BA7C5D-5F38-443E-947B-5EB57E64195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214306" y="4652505"/>
            <a:ext cx="3254661" cy="25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Кто вообще верит в фокусника и макаронного монстра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?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9080E0C-95E2-4E9A-BC1E-9BD0D6377F1F}"/>
              </a:ext>
            </a:extLst>
          </p:cNvPr>
          <p:cNvGrpSpPr/>
          <p:nvPr/>
        </p:nvGrpSpPr>
        <p:grpSpPr>
          <a:xfrm>
            <a:off x="4520469" y="5558750"/>
            <a:ext cx="551180" cy="587865"/>
            <a:chOff x="7335520" y="-437099"/>
            <a:chExt cx="914400" cy="975261"/>
          </a:xfrm>
          <a:solidFill>
            <a:schemeClr val="tx1"/>
          </a:soli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A25BA0A-8BD4-44AA-A425-921CAB8FBF7A}"/>
                </a:ext>
              </a:extLst>
            </p:cNvPr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8DF868A6-9AB1-4B70-8C57-82FDE92C1203}"/>
                </a:ext>
              </a:extLst>
            </p:cNvPr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8" name="PA-文本框 10">
            <a:extLst>
              <a:ext uri="{FF2B5EF4-FFF2-40B4-BE49-F238E27FC236}">
                <a16:creationId xmlns:a16="http://schemas.microsoft.com/office/drawing/2014/main" id="{C4E20C7E-5F26-47F8-82FC-CDBD981D889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240090" y="5572355"/>
            <a:ext cx="3254390" cy="419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altLang="zh-CN" b="1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Итог</a:t>
            </a:r>
            <a:endParaRPr lang="zh-CN" altLang="en-US" b="1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E43B7DC-9FBD-4391-9DA9-1020A262DB74}"/>
              </a:ext>
            </a:extLst>
          </p:cNvPr>
          <p:cNvSpPr txBox="1"/>
          <p:nvPr/>
        </p:nvSpPr>
        <p:spPr>
          <a:xfrm>
            <a:off x="393994" y="155226"/>
            <a:ext cx="1132033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4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Что</a:t>
            </a:r>
            <a:r>
              <a:rPr kumimoji="0" lang="ru-RU" altLang="zh-CN" sz="48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 мы сегодня рассмотрим на уроке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507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212166D8-1282-4676-8CC3-7B48D3508016}"/>
              </a:ext>
            </a:extLst>
          </p:cNvPr>
          <p:cNvGrpSpPr/>
          <p:nvPr/>
        </p:nvGrpSpPr>
        <p:grpSpPr>
          <a:xfrm flipH="1">
            <a:off x="-905302" y="0"/>
            <a:ext cx="13097302" cy="6858000"/>
            <a:chOff x="-1" y="0"/>
            <a:chExt cx="13097302" cy="6858000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CD5745AA-A226-4B06-962D-8A418443EB8F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07E64A9A-1237-4B18-B777-11FF101C5D6D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AF778B40-C90D-4EC5-B159-22186CB3E39B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39CA57CB-19F6-49BA-A6F5-D9509B6A62AB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7CDBD204-FF71-4CD2-86D2-3A134E325B40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8C641766-B4D2-46A8-8A24-EB1D12C58CC3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9AE44CC5-6D5B-462E-9305-70E453988A97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4B05E6-2541-4092-9279-30A461F53EA3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4" name="标题层">
            <a:extLst>
              <a:ext uri="{FF2B5EF4-FFF2-40B4-BE49-F238E27FC236}">
                <a16:creationId xmlns:a16="http://schemas.microsoft.com/office/drawing/2014/main" id="{B5D4ACDC-906F-4A57-9248-767E90D8E292}"/>
              </a:ext>
            </a:extLst>
          </p:cNvPr>
          <p:cNvSpPr txBox="1"/>
          <p:nvPr/>
        </p:nvSpPr>
        <p:spPr bwMode="auto">
          <a:xfrm>
            <a:off x="1952206" y="2415110"/>
            <a:ext cx="6368834" cy="61529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ru-RU" altLang="zh-CN" sz="3200" spc="600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Три мировых религии</a:t>
            </a:r>
            <a:endParaRPr lang="zh-CN" altLang="en-US" sz="3200" spc="600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1A88D64-B143-4BB4-91A3-2561EADACCDB}"/>
              </a:ext>
            </a:extLst>
          </p:cNvPr>
          <p:cNvSpPr txBox="1"/>
          <p:nvPr/>
        </p:nvSpPr>
        <p:spPr>
          <a:xfrm>
            <a:off x="1952206" y="3257118"/>
            <a:ext cx="5795172" cy="324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ru-RU" altLang="zh-CN" sz="1400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Те, кто успели откусить большие куски пирога</a:t>
            </a:r>
            <a:endParaRPr lang="en-US" altLang="zh-CN" sz="1400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67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474" y="862148"/>
            <a:ext cx="4976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Palatino Linotype" panose="02040502050505030304" pitchFamily="18" charset="0"/>
              </a:rPr>
              <a:t>Христианство</a:t>
            </a:r>
            <a:endParaRPr lang="ru-RU" sz="3600" b="1" dirty="0">
              <a:latin typeface="Palatino Linotype" panose="020405020505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5473" y="1508479"/>
            <a:ext cx="497694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Относят к числу мировых религий как одну из самых распространённых в мире, а также влиятельных на ход истории. Количество приверженцев христианства достаточно близко приблизилось к отметки в 2 млрд. человек. Эта религия зародилась в восточной части Римской империи. Изначально была неким протестом рабов и беднейших слоёв населения.</a:t>
            </a:r>
          </a:p>
          <a:p>
            <a:r>
              <a:rPr lang="ru-RU" dirty="0" smtClean="0">
                <a:latin typeface="Palatino Linotype" panose="02040502050505030304" pitchFamily="18" charset="0"/>
              </a:rPr>
              <a:t>В основу христианской веры легла вера в искупительный поступок Иисуса Христа, который своей мучительной смертью искупил грехи человечества.</a:t>
            </a:r>
          </a:p>
          <a:p>
            <a:r>
              <a:rPr lang="ru-RU" dirty="0" smtClean="0">
                <a:latin typeface="Palatino Linotype" panose="02040502050505030304" pitchFamily="18" charset="0"/>
              </a:rPr>
              <a:t>Христианство делится на восточную (православную) и западную (католическую) церкви.</a:t>
            </a:r>
            <a:endParaRPr lang="ru-RU" dirty="0">
              <a:latin typeface="Palatino Linotype" panose="0204050205050503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08" y="1325599"/>
            <a:ext cx="3207339" cy="3207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4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474" y="862148"/>
            <a:ext cx="4976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Palatino Linotype" panose="02040502050505030304" pitchFamily="18" charset="0"/>
              </a:rPr>
              <a:t>Ислам</a:t>
            </a:r>
            <a:endParaRPr lang="ru-RU" sz="3600" b="1" dirty="0">
              <a:latin typeface="Palatino Linotype" panose="020405020505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5473" y="1508479"/>
            <a:ext cx="497694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Ислам относится к числу мировых религий и при этом является одной из самых молодых религий. Она быстро завоевала сердца и умы людей своей простатой и понятностью. Ислам тоже появилась во время рабского труда и стала </a:t>
            </a:r>
            <a:r>
              <a:rPr lang="en-US" dirty="0" smtClean="0">
                <a:latin typeface="Palatino Linotype" panose="02040502050505030304" pitchFamily="18" charset="0"/>
              </a:rPr>
              <a:t>“</a:t>
            </a:r>
            <a:r>
              <a:rPr lang="ru-RU" dirty="0" smtClean="0">
                <a:latin typeface="Palatino Linotype" panose="02040502050505030304" pitchFamily="18" charset="0"/>
              </a:rPr>
              <a:t>лекарством</a:t>
            </a:r>
            <a:r>
              <a:rPr lang="en-US" dirty="0" smtClean="0">
                <a:latin typeface="Palatino Linotype" panose="02040502050505030304" pitchFamily="18" charset="0"/>
              </a:rPr>
              <a:t>”</a:t>
            </a:r>
            <a:r>
              <a:rPr lang="ru-RU" dirty="0" smtClean="0">
                <a:latin typeface="Palatino Linotype" panose="02040502050505030304" pitchFamily="18" charset="0"/>
              </a:rPr>
              <a:t> для умов людей. Основной бог Ислама – это Аллах, а пророк </a:t>
            </a:r>
            <a:r>
              <a:rPr lang="ru-RU" dirty="0" err="1" smtClean="0">
                <a:latin typeface="Palatino Linotype" panose="02040502050505030304" pitchFamily="18" charset="0"/>
              </a:rPr>
              <a:t>Мухамед</a:t>
            </a:r>
            <a:r>
              <a:rPr lang="ru-RU" dirty="0" smtClean="0">
                <a:latin typeface="Palatino Linotype" panose="02040502050505030304" pitchFamily="18" charset="0"/>
              </a:rPr>
              <a:t> – это его посланник. Религиозное писание – это </a:t>
            </a:r>
            <a:r>
              <a:rPr lang="ru-RU" dirty="0" err="1" smtClean="0">
                <a:latin typeface="Palatino Linotype" panose="02040502050505030304" pitchFamily="18" charset="0"/>
              </a:rPr>
              <a:t>Каран</a:t>
            </a:r>
            <a:r>
              <a:rPr lang="ru-RU" dirty="0" smtClean="0">
                <a:latin typeface="Palatino Linotype" panose="02040502050505030304" pitchFamily="18" charset="0"/>
              </a:rPr>
              <a:t>. Столпами </a:t>
            </a:r>
            <a:r>
              <a:rPr lang="ru-RU" dirty="0">
                <a:latin typeface="Palatino Linotype" panose="02040502050505030304" pitchFamily="18" charset="0"/>
              </a:rPr>
              <a:t>и</a:t>
            </a:r>
            <a:r>
              <a:rPr lang="ru-RU" dirty="0" smtClean="0">
                <a:latin typeface="Palatino Linotype" panose="02040502050505030304" pitchFamily="18" charset="0"/>
              </a:rPr>
              <a:t>слама являются</a:t>
            </a:r>
            <a:r>
              <a:rPr lang="en-US" dirty="0" smtClean="0">
                <a:latin typeface="Palatino Linotype" panose="02040502050505030304" pitchFamily="18" charset="0"/>
              </a:rPr>
              <a:t>: </a:t>
            </a:r>
            <a:r>
              <a:rPr lang="ru-RU" dirty="0" err="1" smtClean="0">
                <a:latin typeface="Palatino Linotype" panose="02040502050505030304" pitchFamily="18" charset="0"/>
              </a:rPr>
              <a:t>Шахада</a:t>
            </a:r>
            <a:r>
              <a:rPr lang="ru-RU" dirty="0" smtClean="0">
                <a:latin typeface="Palatino Linotype" panose="02040502050505030304" pitchFamily="18" charset="0"/>
              </a:rPr>
              <a:t> (Искреннее произношение свидетельства мусульманской веры), Намаз (Ритуальные молитвы, совершаемые 5 раз в день), </a:t>
            </a:r>
            <a:r>
              <a:rPr lang="ru-RU" dirty="0" err="1" smtClean="0">
                <a:latin typeface="Palatino Linotype" panose="02040502050505030304" pitchFamily="18" charset="0"/>
              </a:rPr>
              <a:t>Закят</a:t>
            </a:r>
            <a:r>
              <a:rPr lang="ru-RU" dirty="0" smtClean="0">
                <a:latin typeface="Palatino Linotype" panose="02040502050505030304" pitchFamily="18" charset="0"/>
              </a:rPr>
              <a:t> (Выплата пожертвований бедным и нуждающимся), </a:t>
            </a:r>
            <a:r>
              <a:rPr lang="ru-RU" dirty="0" err="1" smtClean="0">
                <a:latin typeface="Palatino Linotype" panose="02040502050505030304" pitchFamily="18" charset="0"/>
              </a:rPr>
              <a:t>Саум</a:t>
            </a:r>
            <a:r>
              <a:rPr lang="ru-RU" dirty="0" smtClean="0">
                <a:latin typeface="Palatino Linotype" panose="02040502050505030304" pitchFamily="18" charset="0"/>
              </a:rPr>
              <a:t> (Соблюдение священного поста), Хадж (Паломничество в священный город Мекку).</a:t>
            </a:r>
            <a:endParaRPr lang="ru-RU" dirty="0">
              <a:latin typeface="Palatino Linotype" panose="0204050205050503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951" y="1959429"/>
            <a:ext cx="2828517" cy="282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5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474" y="862148"/>
            <a:ext cx="4976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Palatino Linotype" panose="02040502050505030304" pitchFamily="18" charset="0"/>
              </a:rPr>
              <a:t>Буддизм</a:t>
            </a:r>
            <a:endParaRPr lang="ru-RU" sz="3600" b="1" dirty="0">
              <a:latin typeface="Palatino Linotype" panose="020405020505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5473" y="1508479"/>
            <a:ext cx="497694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Буддизм – самая древняя мировая религия. Возник в 6 веке до н.э. в Индии. Приверженцев этой религии около 700 млн. человек. Основатель буддизма – это реальная историческая личность (Сиддхартха Гаутама). Священное писание буддистов – это Трипитака. В основе буддизма лежат идеи о перерождении, воздаянии и праведного пути. Максимальное отстранение от внешнего мира, чувств, привязанностей – это то к чему должны стремиться все истинные Буддисты.</a:t>
            </a:r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96743" y="954480"/>
            <a:ext cx="518595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Palatino Linotype" panose="02040502050505030304" pitchFamily="18" charset="0"/>
              </a:rPr>
              <a:t>Четыре </a:t>
            </a:r>
            <a:r>
              <a:rPr lang="en-US" sz="2400" b="1" dirty="0" smtClean="0">
                <a:latin typeface="Palatino Linotype" panose="02040502050505030304" pitchFamily="18" charset="0"/>
              </a:rPr>
              <a:t>“</a:t>
            </a:r>
            <a:r>
              <a:rPr lang="ru-RU" sz="2400" b="1" dirty="0" smtClean="0">
                <a:latin typeface="Palatino Linotype" panose="02040502050505030304" pitchFamily="18" charset="0"/>
              </a:rPr>
              <a:t>Благородных истины</a:t>
            </a:r>
            <a:r>
              <a:rPr lang="en-US" sz="2400" b="1" dirty="0" smtClean="0">
                <a:latin typeface="Palatino Linotype" panose="02040502050505030304" pitchFamily="18" charset="0"/>
              </a:rPr>
              <a:t>”</a:t>
            </a:r>
            <a:endParaRPr lang="ru-RU" sz="2400" b="1" dirty="0" smtClean="0">
              <a:latin typeface="Palatino Linotype" panose="02040502050505030304" pitchFamily="18" charset="0"/>
            </a:endParaRPr>
          </a:p>
          <a:p>
            <a:endParaRPr lang="ru-RU" sz="2400" dirty="0">
              <a:latin typeface="Palatino Linotype" panose="02040502050505030304" pitchFamily="18" charset="0"/>
            </a:endParaRPr>
          </a:p>
          <a:p>
            <a:r>
              <a:rPr lang="ru-RU" sz="2000" dirty="0" smtClean="0">
                <a:latin typeface="Palatino Linotype" panose="02040502050505030304" pitchFamily="18" charset="0"/>
              </a:rPr>
              <a:t>Сущность жизни есть страдание.</a:t>
            </a:r>
          </a:p>
          <a:p>
            <a:endParaRPr lang="ru-RU" sz="2000" dirty="0" smtClean="0">
              <a:latin typeface="Palatino Linotype" panose="02040502050505030304" pitchFamily="18" charset="0"/>
            </a:endParaRPr>
          </a:p>
          <a:p>
            <a:r>
              <a:rPr lang="ru-RU" sz="2000" dirty="0" smtClean="0">
                <a:latin typeface="Palatino Linotype" panose="02040502050505030304" pitchFamily="18" charset="0"/>
              </a:rPr>
              <a:t>Причина страданий – желания и привязанности.</a:t>
            </a:r>
          </a:p>
          <a:p>
            <a:endParaRPr lang="ru-RU" sz="2000" dirty="0" smtClean="0">
              <a:latin typeface="Palatino Linotype" panose="02040502050505030304" pitchFamily="18" charset="0"/>
            </a:endParaRPr>
          </a:p>
          <a:p>
            <a:r>
              <a:rPr lang="ru-RU" sz="2000" dirty="0" smtClean="0">
                <a:latin typeface="Palatino Linotype" panose="02040502050505030304" pitchFamily="18" charset="0"/>
              </a:rPr>
              <a:t>Чтобы избавиться от страданий, надо с корнем вырвать желания и привязанности.</a:t>
            </a:r>
          </a:p>
          <a:p>
            <a:endParaRPr lang="ru-RU" sz="2000" dirty="0" smtClean="0">
              <a:latin typeface="Palatino Linotype" panose="02040502050505030304" pitchFamily="18" charset="0"/>
            </a:endParaRPr>
          </a:p>
          <a:p>
            <a:r>
              <a:rPr lang="ru-RU" sz="2000" dirty="0" smtClean="0">
                <a:latin typeface="Palatino Linotype" panose="02040502050505030304" pitchFamily="18" charset="0"/>
              </a:rPr>
              <a:t>Для этого необходимо вести добродетельскую жизнь по законам поведения и нравственного знания.</a:t>
            </a:r>
            <a:endParaRPr lang="ru-RU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71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venstein.narod.ru/images/OST/6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094" y="873805"/>
            <a:ext cx="5648325" cy="525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40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212166D8-1282-4676-8CC3-7B48D3508016}"/>
              </a:ext>
            </a:extLst>
          </p:cNvPr>
          <p:cNvGrpSpPr/>
          <p:nvPr/>
        </p:nvGrpSpPr>
        <p:grpSpPr>
          <a:xfrm flipH="1">
            <a:off x="-905302" y="0"/>
            <a:ext cx="13097302" cy="6858000"/>
            <a:chOff x="-1" y="0"/>
            <a:chExt cx="13097302" cy="6858000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CD5745AA-A226-4B06-962D-8A418443EB8F}"/>
                </a:ext>
              </a:extLst>
            </p:cNvPr>
            <p:cNvSpPr/>
            <p:nvPr/>
          </p:nvSpPr>
          <p:spPr>
            <a:xfrm rot="5400000">
              <a:off x="2005082" y="3991971"/>
              <a:ext cx="2768221" cy="2383806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07E64A9A-1237-4B18-B777-11FF101C5D6D}"/>
                </a:ext>
              </a:extLst>
            </p:cNvPr>
            <p:cNvSpPr/>
            <p:nvPr/>
          </p:nvSpPr>
          <p:spPr>
            <a:xfrm rot="5400000">
              <a:off x="-552735" y="842749"/>
              <a:ext cx="6277970" cy="51725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AF778B40-C90D-4EC5-B159-22186CB3E39B}"/>
                </a:ext>
              </a:extLst>
            </p:cNvPr>
            <p:cNvSpPr/>
            <p:nvPr/>
          </p:nvSpPr>
          <p:spPr>
            <a:xfrm rot="5400000">
              <a:off x="1621240" y="429336"/>
              <a:ext cx="2273490" cy="1994846"/>
            </a:xfrm>
            <a:prstGeom prst="triangle">
              <a:avLst/>
            </a:prstGeom>
            <a:solidFill>
              <a:srgbClr val="D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39CA57CB-19F6-49BA-A6F5-D9509B6A62AB}"/>
                </a:ext>
              </a:extLst>
            </p:cNvPr>
            <p:cNvSpPr/>
            <p:nvPr/>
          </p:nvSpPr>
          <p:spPr>
            <a:xfrm rot="5400000">
              <a:off x="3417627" y="59143"/>
              <a:ext cx="1105469" cy="98718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7CDBD204-FF71-4CD2-86D2-3A134E325B40}"/>
                </a:ext>
              </a:extLst>
            </p:cNvPr>
            <p:cNvSpPr/>
            <p:nvPr/>
          </p:nvSpPr>
          <p:spPr>
            <a:xfrm rot="5400000">
              <a:off x="1053149" y="5243017"/>
              <a:ext cx="1105469" cy="98718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8C641766-B4D2-46A8-8A24-EB1D12C58CC3}"/>
                </a:ext>
              </a:extLst>
            </p:cNvPr>
            <p:cNvSpPr/>
            <p:nvPr/>
          </p:nvSpPr>
          <p:spPr>
            <a:xfrm>
              <a:off x="9994711" y="3248734"/>
              <a:ext cx="3102590" cy="3319251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9AE44CC5-6D5B-462E-9305-70E453988A97}"/>
                </a:ext>
              </a:extLst>
            </p:cNvPr>
            <p:cNvSpPr/>
            <p:nvPr/>
          </p:nvSpPr>
          <p:spPr>
            <a:xfrm>
              <a:off x="9171295" y="5643916"/>
              <a:ext cx="1321558" cy="1214084"/>
            </a:xfrm>
            <a:prstGeom prst="triangl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4B05E6-2541-4092-9279-30A461F53EA3}"/>
                </a:ext>
              </a:extLst>
            </p:cNvPr>
            <p:cNvSpPr/>
            <p:nvPr/>
          </p:nvSpPr>
          <p:spPr>
            <a:xfrm>
              <a:off x="9250906" y="4000496"/>
              <a:ext cx="1924335" cy="1643419"/>
            </a:xfrm>
            <a:prstGeom prst="triangle">
              <a:avLst/>
            </a:prstGeom>
            <a:noFill/>
            <a:ln>
              <a:solidFill>
                <a:srgbClr val="DD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4" name="标题层">
            <a:extLst>
              <a:ext uri="{FF2B5EF4-FFF2-40B4-BE49-F238E27FC236}">
                <a16:creationId xmlns:a16="http://schemas.microsoft.com/office/drawing/2014/main" id="{B5D4ACDC-906F-4A57-9248-767E90D8E292}"/>
              </a:ext>
            </a:extLst>
          </p:cNvPr>
          <p:cNvSpPr txBox="1"/>
          <p:nvPr/>
        </p:nvSpPr>
        <p:spPr bwMode="auto">
          <a:xfrm>
            <a:off x="1711095" y="2627890"/>
            <a:ext cx="6277394" cy="553743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r>
              <a:rPr lang="ru-RU" altLang="zh-CN" sz="2800" spc="600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Христианские конфессии</a:t>
            </a:r>
            <a:endParaRPr lang="zh-CN" altLang="en-US" sz="2800" spc="600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1A88D64-B143-4BB4-91A3-2561EADACCDB}"/>
              </a:ext>
            </a:extLst>
          </p:cNvPr>
          <p:cNvSpPr txBox="1"/>
          <p:nvPr/>
        </p:nvSpPr>
        <p:spPr>
          <a:xfrm>
            <a:off x="1717918" y="3359904"/>
            <a:ext cx="5795172" cy="2912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ru-RU" altLang="zh-CN" sz="1200" dirty="0" smtClean="0">
                <a:latin typeface="Palatino Linotype" panose="02040502050505030304" pitchFamily="18" charset="0"/>
                <a:ea typeface="微软雅黑" panose="020B0503020204020204" pitchFamily="34" charset="-122"/>
                <a:cs typeface="+mn-ea"/>
                <a:sym typeface="+mn-lt"/>
              </a:rPr>
              <a:t>Преобразованная ложь</a:t>
            </a:r>
            <a:endParaRPr lang="en-US" altLang="zh-CN" sz="1200" dirty="0">
              <a:latin typeface="Palatino Linotype" panose="020405020505050303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25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473" y="862148"/>
            <a:ext cx="4976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Palatino Linotype" panose="02040502050505030304" pitchFamily="18" charset="0"/>
              </a:rPr>
              <a:t>Адвентисты 7-го дня</a:t>
            </a:r>
            <a:endParaRPr lang="ru-RU" sz="3600" b="1" dirty="0">
              <a:latin typeface="Palatino Linotype" panose="020405020505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5473" y="1508479"/>
            <a:ext cx="497694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Palatino Linotype" panose="02040502050505030304" pitchFamily="18" charset="0"/>
              </a:rPr>
              <a:t>Основное отличие этой конфессии от оригинального учения – это то, что они верят в скорое второе пришествие Иисуса Христа, а также соблюдение десяти заповедей и почитание субботы.</a:t>
            </a:r>
          </a:p>
          <a:p>
            <a:r>
              <a:rPr lang="ru-RU" dirty="0" smtClean="0">
                <a:latin typeface="Palatino Linotype" panose="02040502050505030304" pitchFamily="18" charset="0"/>
              </a:rPr>
              <a:t>Это течение возникло в 19 веке в США, зарождение началось в 30-годах.</a:t>
            </a:r>
          </a:p>
          <a:p>
            <a:r>
              <a:rPr lang="ru-RU" dirty="0" smtClean="0">
                <a:latin typeface="Palatino Linotype" panose="02040502050505030304" pitchFamily="18" charset="0"/>
              </a:rPr>
              <a:t>Доктринальная позиция современных адвентистов состоит в том, что оправдание человека перед богом даётся только лишь Даром (Благодатью).</a:t>
            </a:r>
            <a:endParaRPr lang="ru-RU" dirty="0">
              <a:latin typeface="Palatino Linotype" panose="02040502050505030304" pitchFamily="18" charset="0"/>
            </a:endParaRPr>
          </a:p>
        </p:txBody>
      </p:sp>
      <p:pic>
        <p:nvPicPr>
          <p:cNvPr id="4098" name="Picture 2" descr="Церковь адвентистов седьмого дня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137" y="1508479"/>
            <a:ext cx="3709852" cy="332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54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heme/theme1.xml><?xml version="1.0" encoding="utf-8"?>
<a:theme xmlns:a="http://schemas.openxmlformats.org/drawingml/2006/main" name="Office 主题​​">
  <a:themeElements>
    <a:clrScheme name="自定义 164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37979"/>
      </a:accent1>
      <a:accent2>
        <a:srgbClr val="44546A"/>
      </a:accent2>
      <a:accent3>
        <a:srgbClr val="D37979"/>
      </a:accent3>
      <a:accent4>
        <a:srgbClr val="44546A"/>
      </a:accent4>
      <a:accent5>
        <a:srgbClr val="D37979"/>
      </a:accent5>
      <a:accent6>
        <a:srgbClr val="44645E"/>
      </a:accent6>
      <a:hlink>
        <a:srgbClr val="0563C1"/>
      </a:hlink>
      <a:folHlink>
        <a:srgbClr val="954F72"/>
      </a:folHlink>
    </a:clrScheme>
    <a:fontScheme name="m42sp2mc">
      <a:majorFont>
        <a:latin typeface="庞门正道标题体" panose="020F0302020204030204"/>
        <a:ea typeface="庞门正道标题体"/>
        <a:cs typeface=""/>
      </a:majorFont>
      <a:minorFont>
        <a:latin typeface="庞门正道标题体" panose="020F0502020204030204"/>
        <a:ea typeface="庞门正道标题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692</Words>
  <Application>Microsoft Office PowerPoint</Application>
  <PresentationFormat>Широкоэкранный</PresentationFormat>
  <Paragraphs>70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微软雅黑</vt:lpstr>
      <vt:lpstr>Arial</vt:lpstr>
      <vt:lpstr>等线</vt:lpstr>
      <vt:lpstr>Palatino Linotype</vt:lpstr>
      <vt:lpstr>庞门正道标题体</vt:lpstr>
      <vt:lpstr>Office 主题​​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Григорий Рыбин</cp:lastModifiedBy>
  <cp:revision>39</cp:revision>
  <dcterms:created xsi:type="dcterms:W3CDTF">2019-05-07T15:53:17Z</dcterms:created>
  <dcterms:modified xsi:type="dcterms:W3CDTF">2023-02-13T12:43:32Z</dcterms:modified>
</cp:coreProperties>
</file>