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notesMasterIdLst>
    <p:notesMasterId r:id="rId27"/>
  </p:notesMasterIdLst>
  <p:sldIdLst>
    <p:sldId id="274" r:id="rId2"/>
    <p:sldId id="293" r:id="rId3"/>
    <p:sldId id="375" r:id="rId4"/>
    <p:sldId id="319" r:id="rId5"/>
    <p:sldId id="320" r:id="rId6"/>
    <p:sldId id="362" r:id="rId7"/>
    <p:sldId id="363" r:id="rId8"/>
    <p:sldId id="364" r:id="rId9"/>
    <p:sldId id="374" r:id="rId10"/>
    <p:sldId id="365" r:id="rId11"/>
    <p:sldId id="357" r:id="rId12"/>
    <p:sldId id="322" r:id="rId13"/>
    <p:sldId id="328" r:id="rId14"/>
    <p:sldId id="329" r:id="rId15"/>
    <p:sldId id="369" r:id="rId16"/>
    <p:sldId id="371" r:id="rId17"/>
    <p:sldId id="370" r:id="rId18"/>
    <p:sldId id="368" r:id="rId19"/>
    <p:sldId id="376" r:id="rId20"/>
    <p:sldId id="366" r:id="rId21"/>
    <p:sldId id="330" r:id="rId22"/>
    <p:sldId id="372" r:id="rId23"/>
    <p:sldId id="350" r:id="rId24"/>
    <p:sldId id="373" r:id="rId25"/>
    <p:sldId id="264" r:id="rId2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C82C1"/>
    <a:srgbClr val="295CA8"/>
    <a:srgbClr val="C60A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Средний стиль 1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1"/>
    <p:restoredTop sz="87246" autoAdjust="0"/>
  </p:normalViewPr>
  <p:slideViewPr>
    <p:cSldViewPr snapToGrid="0" snapToObjects="1">
      <p:cViewPr varScale="1">
        <p:scale>
          <a:sx n="107" d="100"/>
          <a:sy n="107" d="100"/>
        </p:scale>
        <p:origin x="114" y="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C8B3EF-B685-1141-BF4A-868A5CD955C5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734856-CFD8-F446-B175-E35304011A4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79245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ru-RU" dirty="0"/>
              <a:t>Название дисциплины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/>
              <a:t>ФИО преподавателя</a:t>
            </a:r>
          </a:p>
          <a:p>
            <a:pPr lvl="0"/>
            <a:r>
              <a:rPr lang="ru-RU" dirty="0"/>
              <a:t>Электронная почта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33C66FD2-B223-40ED-A70A-6F8087E69D5E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52259990-D040-4A93-9573-D880525759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50127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02790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2606039"/>
            <a:ext cx="7886700" cy="357092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33C66FD2-B223-40ED-A70A-6F8087E69D5E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52259990-D040-4A93-9573-D880525759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16717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1152143"/>
            <a:ext cx="1971675" cy="5024820"/>
          </a:xfrm>
          <a:prstGeom prst="rect">
            <a:avLst/>
          </a:prstGeo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1152143"/>
            <a:ext cx="5762625" cy="502481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33C66FD2-B223-40ED-A70A-6F8087E69D5E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52259990-D040-4A93-9573-D880525759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53326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1143000" y="2057399"/>
            <a:ext cx="6858000" cy="1452563"/>
          </a:xfrm>
          <a:prstGeom prst="rect">
            <a:avLst/>
          </a:prstGeom>
        </p:spPr>
        <p:txBody>
          <a:bodyPr anchor="b"/>
          <a:lstStyle>
            <a:lvl1pPr algn="ctr">
              <a:defRPr sz="6000" b="1"/>
            </a:lvl1pPr>
          </a:lstStyle>
          <a:p>
            <a:r>
              <a:rPr lang="ru-RU" dirty="0"/>
              <a:t>Название темы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143000" y="1178878"/>
            <a:ext cx="6858000" cy="46704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Номер темы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33C66FD2-B223-40ED-A70A-6F8087E69D5E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52259990-D040-4A93-9573-D880525759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56620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036128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2523743"/>
            <a:ext cx="7886700" cy="365321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33C66FD2-B223-40ED-A70A-6F8087E69D5E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52259990-D040-4A93-9573-D880525759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93606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033272"/>
            <a:ext cx="7886700" cy="1218691"/>
          </a:xfrm>
          <a:prstGeom prst="rect">
            <a:avLst/>
          </a:prstGeom>
        </p:spPr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2414015"/>
            <a:ext cx="3867150" cy="376294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2414015"/>
            <a:ext cx="3867150" cy="376294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33C66FD2-B223-40ED-A70A-6F8087E69D5E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52259990-D040-4A93-9573-D880525759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80255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8808" y="1033272"/>
            <a:ext cx="7886700" cy="1024525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8808" y="2099469"/>
            <a:ext cx="386873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3006725"/>
            <a:ext cx="3868737" cy="31829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2099469"/>
            <a:ext cx="38877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3006725"/>
            <a:ext cx="3887788" cy="318293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33C66FD2-B223-40ED-A70A-6F8087E69D5E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52259990-D040-4A93-9573-D880525759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05518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160653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33C66FD2-B223-40ED-A70A-6F8087E69D5E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52259990-D040-4A93-9573-D880525759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14439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33C66FD2-B223-40ED-A70A-6F8087E69D5E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52259990-D040-4A93-9573-D880525759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00208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987424"/>
            <a:ext cx="2949575" cy="1528699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552700"/>
            <a:ext cx="2949575" cy="33162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33C66FD2-B223-40ED-A70A-6F8087E69D5E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52259990-D040-4A93-9573-D880525759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50437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987424"/>
            <a:ext cx="2949575" cy="1546987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552700"/>
            <a:ext cx="2949575" cy="33162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33C66FD2-B223-40ED-A70A-6F8087E69D5E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52259990-D040-4A93-9573-D880525759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19015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head.png"/>
          <p:cNvPicPr>
            <a:picLocks noChangeAspect="1"/>
          </p:cNvPicPr>
          <p:nvPr userDrawn="1"/>
        </p:nvPicPr>
        <p:blipFill>
          <a:blip r:embed="rId1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330"/>
            <a:ext cx="9144000" cy="995423"/>
          </a:xfrm>
          <a:prstGeom prst="rect">
            <a:avLst/>
          </a:prstGeom>
        </p:spPr>
      </p:pic>
      <p:sp>
        <p:nvSpPr>
          <p:cNvPr id="9" name="Прямоугольник 8"/>
          <p:cNvSpPr/>
          <p:nvPr userDrawn="1"/>
        </p:nvSpPr>
        <p:spPr>
          <a:xfrm>
            <a:off x="5545389" y="-44722"/>
            <a:ext cx="359861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sz="1600" b="1" dirty="0">
                <a:solidFill>
                  <a:srgbClr val="00B0F0"/>
                </a:solidFill>
                <a:latin typeface="PT Sans"/>
              </a:rPr>
              <a:t>Центр дистанционного обучения 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7523999" y="6419000"/>
            <a:ext cx="1476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00B0F0"/>
                </a:solidFill>
                <a:latin typeface="PT Sans"/>
              </a:rPr>
              <a:t>online.mirea.ru</a:t>
            </a:r>
            <a:endParaRPr lang="ru-RU" sz="1400" b="1" dirty="0">
              <a:solidFill>
                <a:srgbClr val="00B0F0"/>
              </a:solidFill>
              <a:latin typeface="PT Sans"/>
            </a:endParaRPr>
          </a:p>
        </p:txBody>
      </p:sp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7"/>
            <a:ext cx="870333" cy="962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4840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2" r:id="rId2"/>
    <p:sldLayoutId id="2147483663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9.emf"/><Relationship Id="rId4" Type="http://schemas.openxmlformats.org/officeDocument/2006/relationships/image" Target="../media/image18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1.emf"/><Relationship Id="rId4" Type="http://schemas.openxmlformats.org/officeDocument/2006/relationships/image" Target="../media/image30.e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7092771" y="6083371"/>
            <a:ext cx="19074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PT Sans"/>
              </a:rPr>
              <a:t>Online</a:t>
            </a:r>
            <a:r>
              <a:rPr lang="ru-RU" sz="1400" b="1" dirty="0">
                <a:solidFill>
                  <a:schemeClr val="bg1"/>
                </a:solidFill>
                <a:latin typeface="PT Sans"/>
              </a:rPr>
              <a:t>-</a:t>
            </a:r>
            <a:r>
              <a:rPr lang="en-US" sz="1400" b="1" dirty="0">
                <a:solidFill>
                  <a:schemeClr val="bg1"/>
                </a:solidFill>
                <a:latin typeface="PT Sans"/>
              </a:rPr>
              <a:t>edu.mirea.ru</a:t>
            </a:r>
            <a:endParaRPr lang="ru-RU" sz="1400" b="1" dirty="0">
              <a:solidFill>
                <a:schemeClr val="bg1"/>
              </a:solidFill>
              <a:latin typeface="PT San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817D972-92EF-4EF6-BF83-B1D3525361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7524" y="2107882"/>
            <a:ext cx="8452735" cy="1636395"/>
          </a:xfrm>
        </p:spPr>
        <p:txBody>
          <a:bodyPr/>
          <a:lstStyle/>
          <a:p>
            <a:pPr algn="ctr"/>
            <a:r>
              <a:rPr lang="ru-RU" dirty="0" smtClean="0"/>
              <a:t>ОУД.03 Иностранный </a:t>
            </a:r>
            <a:r>
              <a:rPr lang="ru-RU" dirty="0"/>
              <a:t>язык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E705CABD-092D-4CC1-B799-8089F630EC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647796"/>
          </a:xfrm>
        </p:spPr>
        <p:txBody>
          <a:bodyPr/>
          <a:lstStyle/>
          <a:p>
            <a:r>
              <a:rPr lang="ru-RU" b="1" dirty="0">
                <a:solidFill>
                  <a:schemeClr val="tx1"/>
                </a:solidFill>
              </a:rPr>
              <a:t>ФИО преподавателя</a:t>
            </a:r>
            <a:r>
              <a:rPr lang="en-US" b="1" dirty="0">
                <a:solidFill>
                  <a:schemeClr val="tx1"/>
                </a:solidFill>
              </a:rPr>
              <a:t>: </a:t>
            </a:r>
            <a:r>
              <a:rPr lang="ru-RU" b="1" dirty="0" err="1" smtClean="0">
                <a:solidFill>
                  <a:schemeClr val="tx1"/>
                </a:solidFill>
              </a:rPr>
              <a:t>Горяинова</a:t>
            </a:r>
            <a:r>
              <a:rPr lang="ru-RU" b="1" dirty="0" smtClean="0">
                <a:solidFill>
                  <a:schemeClr val="tx1"/>
                </a:solidFill>
              </a:rPr>
              <a:t> Виктория Викторовна </a:t>
            </a:r>
            <a:endParaRPr lang="ru-RU" b="1" dirty="0">
              <a:solidFill>
                <a:schemeClr val="tx1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8374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39905" y="418821"/>
            <a:ext cx="7517849" cy="217673"/>
          </a:xfrm>
        </p:spPr>
        <p:txBody>
          <a:bodyPr/>
          <a:lstStyle/>
          <a:p>
            <a:endParaRPr lang="ru-RU" sz="32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13289" y="325951"/>
            <a:ext cx="3718062" cy="406997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8491" y="0"/>
            <a:ext cx="4308743" cy="316526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7906" y="4303058"/>
            <a:ext cx="4116331" cy="226316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52139" y="3164540"/>
            <a:ext cx="3299968" cy="369345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007642" y="3222"/>
            <a:ext cx="37308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Read the text. What is the main idea?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z="32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8650" y="1036128"/>
            <a:ext cx="5956381" cy="365283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0734" y="2814916"/>
            <a:ext cx="3400348" cy="34872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z="3200" b="1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8650" y="1036128"/>
            <a:ext cx="5562530" cy="365283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77906" y="4267200"/>
            <a:ext cx="24832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h</a:t>
            </a:r>
            <a:r>
              <a:rPr lang="en-US" sz="2000" b="1" dirty="0" smtClean="0"/>
              <a:t>arassing messages</a:t>
            </a:r>
            <a:endParaRPr lang="ru-RU" sz="2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173506" y="4636532"/>
            <a:ext cx="21784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scans</a:t>
            </a:r>
            <a:endParaRPr lang="ru-RU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469957" y="4513735"/>
            <a:ext cx="2133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n</a:t>
            </a:r>
            <a:r>
              <a:rPr lang="en-US" sz="2000" b="1" dirty="0" smtClean="0"/>
              <a:t>asty emails</a:t>
            </a:r>
            <a:endParaRPr lang="ru-RU" sz="2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4428565" y="5486400"/>
            <a:ext cx="2384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b</a:t>
            </a:r>
            <a:r>
              <a:rPr lang="en-US" sz="2000" b="1" dirty="0" smtClean="0"/>
              <a:t>reak into</a:t>
            </a:r>
            <a:endParaRPr lang="ru-RU" sz="20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603557" y="4688966"/>
            <a:ext cx="16226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indicate</a:t>
            </a:r>
            <a:endParaRPr lang="ru-RU" sz="2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628650" y="5253318"/>
            <a:ext cx="20338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combination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6226" y="605822"/>
            <a:ext cx="7886700" cy="1325563"/>
          </a:xfrm>
        </p:spPr>
        <p:txBody>
          <a:bodyPr/>
          <a:lstStyle/>
          <a:p>
            <a:pPr algn="ctr"/>
            <a:r>
              <a:rPr lang="en-US" sz="2400" b="1" dirty="0" smtClean="0">
                <a:solidFill>
                  <a:schemeClr val="accent5"/>
                </a:solidFill>
              </a:rPr>
              <a:t>Answer the statements True or False</a:t>
            </a:r>
            <a:endParaRPr lang="ru-RU" sz="2400" b="1" dirty="0">
              <a:solidFill>
                <a:schemeClr val="accent5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003" y="1268603"/>
            <a:ext cx="7905750" cy="5306830"/>
          </a:xfrm>
        </p:spPr>
        <p:txBody>
          <a:bodyPr/>
          <a:lstStyle/>
          <a:p>
            <a:r>
              <a:rPr lang="en-US" dirty="0" smtClean="0"/>
              <a:t>1. Hackers are not highly intelligent programmers.</a:t>
            </a:r>
          </a:p>
          <a:p>
            <a:r>
              <a:rPr lang="en-US" dirty="0" smtClean="0"/>
              <a:t>2. You shouldn’t use your name, age, home address for creating an email account.</a:t>
            </a:r>
          </a:p>
          <a:p>
            <a:r>
              <a:rPr lang="en-US" dirty="0" smtClean="0"/>
              <a:t>3. Your password must have a combination of letters only.</a:t>
            </a:r>
          </a:p>
          <a:p>
            <a:r>
              <a:rPr lang="en-US" dirty="0" smtClean="0"/>
              <a:t>4. You have to type in your password each time.</a:t>
            </a:r>
          </a:p>
          <a:p>
            <a:r>
              <a:rPr lang="en-US" dirty="0" smtClean="0"/>
              <a:t>5. Allow your computer to remember your password.</a:t>
            </a:r>
          </a:p>
          <a:p>
            <a:r>
              <a:rPr lang="en-US" dirty="0" smtClean="0"/>
              <a:t>6. Always delete emails from people you don’t know.</a:t>
            </a:r>
          </a:p>
          <a:p>
            <a:r>
              <a:rPr lang="en-US" dirty="0" smtClean="0"/>
              <a:t>7. You needn’t run attachments through an antivirus program.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985719"/>
            <a:ext cx="7559683" cy="909547"/>
          </a:xfrm>
        </p:spPr>
        <p:txBody>
          <a:bodyPr/>
          <a:lstStyle/>
          <a:p>
            <a:r>
              <a:rPr lang="en-US" sz="3200" b="1" dirty="0" smtClean="0"/>
              <a:t>Listen to the dialogue. Name the main problem discussing here.</a:t>
            </a:r>
            <a:endParaRPr lang="ru-RU" sz="32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59779" y="2434478"/>
            <a:ext cx="6088063" cy="36528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9066" y="1299176"/>
            <a:ext cx="7613476" cy="968036"/>
          </a:xfrm>
        </p:spPr>
        <p:txBody>
          <a:bodyPr/>
          <a:lstStyle/>
          <a:p>
            <a:pPr algn="ctr"/>
            <a:r>
              <a:rPr lang="en-US" sz="3200" b="1" dirty="0" smtClean="0"/>
              <a:t>Listen the dialogue. Match the 2 parts of the sentences</a:t>
            </a:r>
            <a:endParaRPr lang="ru-RU" sz="32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29066" y="2636809"/>
            <a:ext cx="7488787" cy="31975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384" y="1538145"/>
            <a:ext cx="8739043" cy="3879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874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43318" y="309987"/>
            <a:ext cx="7376832" cy="541660"/>
          </a:xfrm>
        </p:spPr>
        <p:txBody>
          <a:bodyPr/>
          <a:lstStyle/>
          <a:p>
            <a:pPr algn="ctr"/>
            <a:r>
              <a:rPr lang="en-US" sz="3200" b="1" dirty="0" smtClean="0"/>
              <a:t>Watch the video. Check your understanding.</a:t>
            </a:r>
            <a:endParaRPr lang="ru-RU" sz="32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51646" y="1141083"/>
            <a:ext cx="7636809" cy="273899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299" y="4026076"/>
            <a:ext cx="8417701" cy="26878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81586" y="80950"/>
            <a:ext cx="6356964" cy="99886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682" y="903628"/>
            <a:ext cx="8069418" cy="170263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2014" y="2507766"/>
            <a:ext cx="8333101" cy="222222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8549" y="4656159"/>
            <a:ext cx="8460001" cy="228571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4659" y="2595109"/>
            <a:ext cx="2689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312195" y="2507766"/>
            <a:ext cx="182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4428565" y="2595109"/>
            <a:ext cx="2510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6477000" y="2606265"/>
            <a:ext cx="277906" cy="377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4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333051" y="4716068"/>
            <a:ext cx="2610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5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2420471" y="4643826"/>
            <a:ext cx="3406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6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4522693" y="4656159"/>
            <a:ext cx="3137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7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6615953" y="4643826"/>
            <a:ext cx="2599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8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Self check</a:t>
            </a:r>
            <a:r>
              <a:rPr lang="ru-RU" dirty="0" smtClean="0"/>
              <a:t> (</a:t>
            </a:r>
            <a:r>
              <a:rPr lang="en-US" smtClean="0"/>
              <a:t>video)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18-16-</a:t>
            </a:r>
            <a:r>
              <a:rPr lang="ru-RU" dirty="0"/>
              <a:t> </a:t>
            </a:r>
            <a:r>
              <a:rPr lang="ru-RU" dirty="0" smtClean="0"/>
              <a:t>«5»</a:t>
            </a:r>
          </a:p>
          <a:p>
            <a:r>
              <a:rPr lang="ru-RU" dirty="0" smtClean="0"/>
              <a:t>15-13- «4»</a:t>
            </a:r>
          </a:p>
          <a:p>
            <a:r>
              <a:rPr lang="ru-RU" dirty="0" smtClean="0"/>
              <a:t>12-10- «3»</a:t>
            </a:r>
          </a:p>
          <a:p>
            <a:r>
              <a:rPr lang="ru-RU" dirty="0" smtClean="0"/>
              <a:t>9-0- «2»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184248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>
            <a:extLst>
              <a:ext uri="{FF2B5EF4-FFF2-40B4-BE49-F238E27FC236}">
                <a16:creationId xmlns:a16="http://schemas.microsoft.com/office/drawing/2014/main" xmlns="" id="{4C6D146A-8A1D-466F-95B0-D4B5B952F6D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27100" y="4226559"/>
            <a:ext cx="6858000" cy="1452563"/>
          </a:xfrm>
        </p:spPr>
        <p:txBody>
          <a:bodyPr/>
          <a:lstStyle/>
          <a:p>
            <a:r>
              <a:rPr lang="en-US" dirty="0"/>
              <a:t/>
            </a:r>
            <a:br>
              <a:rPr lang="en-US" dirty="0"/>
            </a:br>
            <a:endParaRPr lang="ru-RU" dirty="0"/>
          </a:p>
        </p:txBody>
      </p:sp>
      <p:sp>
        <p:nvSpPr>
          <p:cNvPr id="11" name="Подзаголовок 10">
            <a:extLst>
              <a:ext uri="{FF2B5EF4-FFF2-40B4-BE49-F238E27FC236}">
                <a16:creationId xmlns:a16="http://schemas.microsoft.com/office/drawing/2014/main" xmlns="" id="{C1B65F80-40E4-4163-81DA-43F424C0AE8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en-US" sz="3200" b="1" dirty="0">
                <a:solidFill>
                  <a:schemeClr val="tx1"/>
                </a:solidFill>
              </a:rPr>
              <a:t>Theme 1.1</a:t>
            </a:r>
            <a:r>
              <a:rPr lang="ru-RU" sz="3200" b="1" dirty="0">
                <a:solidFill>
                  <a:schemeClr val="tx1"/>
                </a:solidFill>
              </a:rPr>
              <a:t>3</a:t>
            </a:r>
            <a:br>
              <a:rPr lang="ru-RU" sz="3200" b="1" dirty="0">
                <a:solidFill>
                  <a:schemeClr val="tx1"/>
                </a:solidFill>
              </a:rPr>
            </a:br>
            <a:r>
              <a:rPr lang="en-US" sz="3200" b="1" dirty="0">
                <a:solidFill>
                  <a:schemeClr val="tx1"/>
                </a:solidFill>
                <a:latin typeface="Arial" panose="020B0604020202020204" pitchFamily="34" charset="0"/>
              </a:rPr>
              <a:t>Scientific and technological </a:t>
            </a:r>
            <a:r>
              <a:rPr lang="en-US" sz="3200" b="1" dirty="0" smtClean="0">
                <a:solidFill>
                  <a:schemeClr val="tx1"/>
                </a:solidFill>
                <a:latin typeface="Arial" panose="020B0604020202020204" pitchFamily="34" charset="0"/>
              </a:rPr>
              <a:t>progress</a:t>
            </a:r>
            <a:endParaRPr lang="ru-RU" sz="3200" b="1" dirty="0" smtClean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algn="ctr"/>
            <a:r>
              <a:rPr lang="en-US" sz="3200" b="1" dirty="0" smtClean="0">
                <a:solidFill>
                  <a:schemeClr val="tx1"/>
                </a:solidFill>
                <a:latin typeface="Arial" panose="020B0604020202020204" pitchFamily="34" charset="0"/>
              </a:rPr>
              <a:t>Safety in the Internet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2282" y="3065929"/>
            <a:ext cx="6723530" cy="3361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878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81952" y="256199"/>
            <a:ext cx="6132848" cy="113788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775" y="1264024"/>
            <a:ext cx="7248853" cy="54402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 smtClean="0"/>
              <a:t>In groups make a poster </a:t>
            </a:r>
            <a:r>
              <a:rPr lang="ru-RU" sz="3200" b="1" dirty="0" smtClean="0"/>
              <a:t>«</a:t>
            </a:r>
            <a:r>
              <a:rPr lang="en-US" sz="3200" b="1" dirty="0" smtClean="0"/>
              <a:t>Be safe in the Internet!</a:t>
            </a:r>
            <a:r>
              <a:rPr lang="ru-RU" sz="3200" b="1" dirty="0" smtClean="0"/>
              <a:t>» </a:t>
            </a:r>
            <a:r>
              <a:rPr lang="en-US" sz="3200" b="1" dirty="0" smtClean="0"/>
              <a:t>Write ways how can we  protect people in the net. Present your poster.</a:t>
            </a:r>
            <a:endParaRPr lang="ru-RU" sz="3200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4599" y="2640666"/>
            <a:ext cx="2878195" cy="4078941"/>
          </a:xfrm>
          <a:prstGeom prst="rect">
            <a:avLst/>
          </a:prstGeom>
        </p:spPr>
      </p:pic>
      <p:pic>
        <p:nvPicPr>
          <p:cNvPr id="10" name="Объект 9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15048" y="3363866"/>
            <a:ext cx="4745566" cy="26693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200" b="1" dirty="0" smtClean="0"/>
              <a:t>Make a plan of the text </a:t>
            </a:r>
            <a:r>
              <a:rPr lang="ru-RU" sz="3200" b="1" dirty="0" smtClean="0"/>
              <a:t>«</a:t>
            </a:r>
            <a:r>
              <a:rPr lang="en-US" sz="3200" b="1" dirty="0" smtClean="0"/>
              <a:t>Cybercrime</a:t>
            </a:r>
            <a:r>
              <a:rPr lang="ru-RU" sz="3200" b="1" dirty="0" smtClean="0"/>
              <a:t>»</a:t>
            </a:r>
            <a:r>
              <a:rPr lang="en-US" sz="3200" b="1" dirty="0" smtClean="0"/>
              <a:t>. </a:t>
            </a:r>
            <a:r>
              <a:rPr lang="en-US" sz="3200" b="1" dirty="0" err="1" smtClean="0"/>
              <a:t>Summarise</a:t>
            </a:r>
            <a:r>
              <a:rPr lang="en-US" sz="3200" b="1" dirty="0" smtClean="0"/>
              <a:t> the text in 120 words.</a:t>
            </a:r>
            <a:endParaRPr lang="ru-RU" sz="32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68450" y="2461372"/>
            <a:ext cx="5607099" cy="3652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340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/>
              <a:t>Hometask</a:t>
            </a:r>
            <a:r>
              <a:rPr lang="en-US" b="1" dirty="0" smtClean="0"/>
              <a:t>:</a:t>
            </a:r>
            <a:br>
              <a:rPr lang="en-US" b="1" dirty="0" smtClean="0"/>
            </a:br>
            <a:r>
              <a:rPr lang="en-US" sz="3200" b="1" dirty="0" smtClean="0"/>
              <a:t>Make notes under the headings in the table.</a:t>
            </a:r>
            <a:br>
              <a:rPr lang="en-US" sz="3200" b="1" dirty="0" smtClean="0"/>
            </a:br>
            <a:r>
              <a:rPr lang="en-US" sz="3200" b="1" dirty="0" smtClean="0"/>
              <a:t/>
            </a:r>
            <a:br>
              <a:rPr lang="en-US" sz="3200" b="1" dirty="0" smtClean="0"/>
            </a:br>
            <a:r>
              <a:rPr lang="en-US" sz="3200" b="1" dirty="0" smtClean="0"/>
              <a:t>* Use your notes  to give a two-minute talk about cybercrimes.</a:t>
            </a:r>
            <a:br>
              <a:rPr lang="en-US" sz="3200" b="1" dirty="0" smtClean="0"/>
            </a:br>
            <a:r>
              <a:rPr lang="en-US" sz="3200" b="1" dirty="0"/>
              <a:t/>
            </a:r>
            <a:br>
              <a:rPr lang="en-US" sz="3200" b="1" dirty="0"/>
            </a:b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sz="4400" dirty="0" smtClean="0"/>
              <a:t> </a:t>
            </a:r>
            <a:endParaRPr lang="ru-RU" sz="4400" dirty="0" smtClean="0"/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4083569"/>
              </p:ext>
            </p:extLst>
          </p:nvPr>
        </p:nvGraphicFramePr>
        <p:xfrm>
          <a:off x="682438" y="3984513"/>
          <a:ext cx="6096000" cy="2296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Questions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Answers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What</a:t>
                      </a:r>
                      <a:r>
                        <a:rPr lang="en-US" baseline="0" dirty="0" smtClean="0"/>
                        <a:t> is a cybercrime?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0755">
                <a:tc>
                  <a:txBody>
                    <a:bodyPr/>
                    <a:lstStyle/>
                    <a:p>
                      <a:r>
                        <a:rPr lang="en-US" dirty="0" smtClean="0"/>
                        <a:t>What</a:t>
                      </a:r>
                      <a:r>
                        <a:rPr lang="en-US" baseline="0" dirty="0" smtClean="0"/>
                        <a:t> Internet safety problems do you know?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9075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What are the Internet safety tips?</a:t>
                      </a:r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96437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Reflection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99975" y="1626585"/>
            <a:ext cx="7444801" cy="279365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49" y="3875470"/>
            <a:ext cx="5710517" cy="2723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5479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5BE26A0-0BD0-4F5C-8BB0-2037957471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2264898"/>
            <a:ext cx="7886700" cy="1298770"/>
          </a:xfrm>
        </p:spPr>
        <p:txBody>
          <a:bodyPr/>
          <a:lstStyle/>
          <a:p>
            <a:r>
              <a:rPr lang="en-US" dirty="0"/>
              <a:t>Thank you for attention!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59761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Watch a video and complete the table of Pros and cons of Internet</a:t>
            </a:r>
            <a:endParaRPr lang="ru-RU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6182877"/>
              </p:ext>
            </p:extLst>
          </p:nvPr>
        </p:nvGraphicFramePr>
        <p:xfrm>
          <a:off x="1451949" y="2465309"/>
          <a:ext cx="6240102" cy="23239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20051"/>
                <a:gridCol w="3120051"/>
              </a:tblGrid>
              <a:tr h="62341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Pros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Cons</a:t>
                      </a:r>
                      <a:endParaRPr lang="ru-RU" dirty="0"/>
                    </a:p>
                  </a:txBody>
                  <a:tcPr/>
                </a:tc>
              </a:tr>
              <a:tr h="1700555">
                <a:tc>
                  <a:txBody>
                    <a:bodyPr/>
                    <a:lstStyle/>
                    <a:p>
                      <a:r>
                        <a:rPr lang="en-US" dirty="0" smtClean="0"/>
                        <a:t>Convenient,</a:t>
                      </a:r>
                      <a:r>
                        <a:rPr lang="en-US" baseline="0" dirty="0" smtClean="0"/>
                        <a:t> fast, communicate on distance, to get education, relax…..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Uncontrollable, channel of criminals, make</a:t>
                      </a:r>
                      <a:r>
                        <a:rPr lang="en-US" baseline="0" dirty="0" smtClean="0"/>
                        <a:t> learning boring and depressing…..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04722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628650" y="1036128"/>
            <a:ext cx="7886700" cy="1556035"/>
          </a:xfrm>
        </p:spPr>
        <p:txBody>
          <a:bodyPr/>
          <a:lstStyle/>
          <a:p>
            <a:endParaRPr lang="ru-RU" sz="36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05435"/>
            <a:ext cx="5862918" cy="586291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572000" y="905435"/>
            <a:ext cx="4759283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How do you understand the title of this poster?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2179" y="372768"/>
            <a:ext cx="7240732" cy="972780"/>
          </a:xfrm>
        </p:spPr>
        <p:txBody>
          <a:bodyPr/>
          <a:lstStyle/>
          <a:p>
            <a:r>
              <a:rPr lang="en-US" sz="3200" b="1" dirty="0" smtClean="0"/>
              <a:t>Look at these pictures. What can you see?</a:t>
            </a:r>
            <a:br>
              <a:rPr lang="en-US" sz="3200" b="1" dirty="0" smtClean="0"/>
            </a:br>
            <a:r>
              <a:rPr lang="en-US" sz="3200" b="1" dirty="0" smtClean="0"/>
              <a:t>Is the Internet dangerous for people? What is our theme today?</a:t>
            </a:r>
            <a:endParaRPr lang="ru-RU" sz="32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-99903" y="2542784"/>
            <a:ext cx="184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24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1452" y="2126992"/>
            <a:ext cx="4513336" cy="197422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2072" y="1489142"/>
            <a:ext cx="3916950" cy="261207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2874" y="4255129"/>
            <a:ext cx="3567687" cy="238797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54946" y="4255129"/>
            <a:ext cx="4310455" cy="24246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 smtClean="0"/>
              <a:t>The aim of our lesson is to find the ways of protecting people in the Internet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Task</a:t>
            </a:r>
            <a:r>
              <a:rPr lang="ru-RU" b="1" dirty="0" smtClean="0"/>
              <a:t> 1</a:t>
            </a:r>
            <a:r>
              <a:rPr lang="ru-RU" dirty="0" smtClean="0"/>
              <a:t>: </a:t>
            </a:r>
            <a:r>
              <a:rPr lang="en-US" dirty="0" smtClean="0"/>
              <a:t>learn new words </a:t>
            </a:r>
            <a:endParaRPr lang="ru-RU" dirty="0" smtClean="0"/>
          </a:p>
          <a:p>
            <a:r>
              <a:rPr lang="en-US" b="1" dirty="0" smtClean="0"/>
              <a:t>Task 2</a:t>
            </a:r>
            <a:r>
              <a:rPr lang="en-US" dirty="0" smtClean="0"/>
              <a:t>: read the text and name all the problems of Internet safety</a:t>
            </a:r>
            <a:endParaRPr lang="ru-RU" dirty="0" smtClean="0"/>
          </a:p>
          <a:p>
            <a:r>
              <a:rPr lang="en-US" b="1" dirty="0" smtClean="0"/>
              <a:t>Task 3</a:t>
            </a:r>
            <a:r>
              <a:rPr lang="en-US" dirty="0" smtClean="0"/>
              <a:t>: listen to the dialogue and know about the most famous problem of Internet safety</a:t>
            </a:r>
          </a:p>
          <a:p>
            <a:r>
              <a:rPr lang="en-US" b="1" dirty="0" smtClean="0"/>
              <a:t>Task 4: </a:t>
            </a:r>
            <a:r>
              <a:rPr lang="en-US" dirty="0" smtClean="0"/>
              <a:t>watch a video and find the ways for protecting us in the Internet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93561"/>
            <a:ext cx="7886700" cy="742568"/>
          </a:xfrm>
        </p:spPr>
        <p:txBody>
          <a:bodyPr/>
          <a:lstStyle/>
          <a:p>
            <a:pPr algn="ctr"/>
            <a:r>
              <a:rPr lang="en-US" sz="3600" b="1" dirty="0" smtClean="0"/>
              <a:t>Match the words and definitions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28650" y="2523743"/>
            <a:ext cx="7886700" cy="3895164"/>
          </a:xfrm>
        </p:spPr>
        <p:txBody>
          <a:bodyPr/>
          <a:lstStyle/>
          <a:p>
            <a:pPr marL="0" indent="0">
              <a:buNone/>
            </a:pP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1800" b="1" dirty="0">
                <a:latin typeface="Times New Roman" pitchFamily="18" charset="0"/>
                <a:cs typeface="Times New Roman" pitchFamily="18" charset="0"/>
              </a:rPr>
              <a:t>the activity of using a computer to access information stored on another computer system without </a:t>
            </a: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permission</a:t>
            </a:r>
            <a:endParaRPr lang="en-US" sz="1800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1800" b="1" dirty="0">
                <a:latin typeface="Times New Roman" pitchFamily="18" charset="0"/>
                <a:cs typeface="Times New Roman" pitchFamily="18" charset="0"/>
              </a:rPr>
              <a:t>a secret word or combination of letters or numbers</a:t>
            </a: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1800" b="1" dirty="0">
                <a:latin typeface="Times New Roman" pitchFamily="18" charset="0"/>
                <a:cs typeface="Times New Roman" pitchFamily="18" charset="0"/>
              </a:rPr>
              <a:t>not allowed by </a:t>
            </a: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law</a:t>
            </a: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en-US" sz="1800" b="1" dirty="0">
                <a:latin typeface="Times New Roman" pitchFamily="18" charset="0"/>
                <a:cs typeface="Times New Roman" pitchFamily="18" charset="0"/>
              </a:rPr>
              <a:t>the method or possibility of getting near to a place or person</a:t>
            </a: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en-US" sz="1800" b="1" dirty="0">
                <a:latin typeface="Times New Roman" pitchFamily="18" charset="0"/>
                <a:cs typeface="Times New Roman" pitchFamily="18" charset="0"/>
              </a:rPr>
              <a:t>computer program </a:t>
            </a: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which prevents </a:t>
            </a:r>
            <a:r>
              <a:rPr lang="en-US" sz="1800" b="1" dirty="0">
                <a:latin typeface="Times New Roman" pitchFamily="18" charset="0"/>
                <a:cs typeface="Times New Roman" pitchFamily="18" charset="0"/>
              </a:rPr>
              <a:t>the computer from working normally</a:t>
            </a: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en-US" sz="1800" b="1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omputer programs</a:t>
            </a: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7. </a:t>
            </a:r>
            <a:r>
              <a:rPr lang="en-US" sz="1800" b="1" dirty="0">
                <a:latin typeface="Times New Roman" pitchFamily="18" charset="0"/>
                <a:cs typeface="Times New Roman" pitchFamily="18" charset="0"/>
              </a:rPr>
              <a:t>a name or other word that you sometimes need to type </a:t>
            </a: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to use a computer</a:t>
            </a: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8. </a:t>
            </a:r>
            <a:r>
              <a:rPr lang="en-US" sz="1800" b="1" dirty="0">
                <a:latin typeface="Times New Roman" pitchFamily="18" charset="0"/>
                <a:cs typeface="Times New Roman" pitchFamily="18" charset="0"/>
              </a:rPr>
              <a:t>crime or illegal activity that is done using the </a:t>
            </a: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internet</a:t>
            </a: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9. </a:t>
            </a:r>
            <a:r>
              <a:rPr lang="en-US" sz="1800" b="1" dirty="0">
                <a:latin typeface="Times New Roman" pitchFamily="18" charset="0"/>
                <a:cs typeface="Times New Roman" pitchFamily="18" charset="0"/>
              </a:rPr>
              <a:t>the crime of using someone's personal information </a:t>
            </a: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10. unwanted email</a:t>
            </a: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8203" y="1778697"/>
            <a:ext cx="12441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cybercrime</a:t>
            </a:r>
            <a:endParaRPr lang="ru-RU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674290" y="1979112"/>
            <a:ext cx="788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access</a:t>
            </a:r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482596" y="2052252"/>
            <a:ext cx="12795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Email spam</a:t>
            </a:r>
            <a:endParaRPr lang="ru-RU" b="1" dirty="0"/>
          </a:p>
        </p:txBody>
      </p:sp>
      <p:sp>
        <p:nvSpPr>
          <p:cNvPr id="8" name="TextBox 7"/>
          <p:cNvSpPr txBox="1"/>
          <p:nvPr/>
        </p:nvSpPr>
        <p:spPr>
          <a:xfrm>
            <a:off x="2355527" y="1686518"/>
            <a:ext cx="11897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u</a:t>
            </a:r>
            <a:r>
              <a:rPr lang="en-US" b="1" dirty="0" smtClean="0"/>
              <a:t>ser name</a:t>
            </a:r>
            <a:endParaRPr lang="ru-RU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845490" y="1979112"/>
            <a:ext cx="10988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password</a:t>
            </a:r>
            <a:endParaRPr lang="ru-RU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6914367" y="1931861"/>
            <a:ext cx="10307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software</a:t>
            </a:r>
            <a:endParaRPr lang="ru-RU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508364" y="1138288"/>
            <a:ext cx="16265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c</a:t>
            </a:r>
            <a:r>
              <a:rPr lang="en-US" b="1" dirty="0" smtClean="0"/>
              <a:t>omputer virus</a:t>
            </a:r>
            <a:endParaRPr lang="ru-RU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851409" y="1206996"/>
            <a:ext cx="9172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hacking</a:t>
            </a:r>
            <a:endParaRPr lang="ru-RU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2676454" y="1193197"/>
            <a:ext cx="14552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Identity theft</a:t>
            </a:r>
            <a:endParaRPr lang="ru-RU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4770036" y="1193197"/>
            <a:ext cx="7433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illegal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0399" y="283156"/>
            <a:ext cx="7886700" cy="897530"/>
          </a:xfrm>
        </p:spPr>
        <p:txBody>
          <a:bodyPr/>
          <a:lstStyle/>
          <a:p>
            <a:r>
              <a:rPr lang="en-US" sz="2800" b="1" dirty="0" smtClean="0"/>
              <a:t>Find a picture for each word</a:t>
            </a:r>
            <a:br>
              <a:rPr lang="en-US" sz="2800" b="1" dirty="0" smtClean="0"/>
            </a:br>
            <a:r>
              <a:rPr lang="en-US" sz="2000" b="1" i="1" dirty="0" smtClean="0">
                <a:solidFill>
                  <a:schemeClr val="accent5"/>
                </a:solidFill>
              </a:rPr>
              <a:t>nasty emails, indicate, combination, anti-virus scan, harassing messages, break into</a:t>
            </a:r>
            <a:endParaRPr lang="ru-RU" sz="2800" b="1" i="1" dirty="0">
              <a:solidFill>
                <a:schemeClr val="accent5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57188" y="1334542"/>
            <a:ext cx="5010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1</a:t>
            </a:r>
            <a:endParaRPr lang="ru-RU" sz="2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4341815" y="1257944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2</a:t>
            </a:r>
            <a:endParaRPr lang="ru-RU" sz="2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7532330" y="1132941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3</a:t>
            </a:r>
            <a:endParaRPr lang="ru-RU" sz="2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850320" y="4035481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4</a:t>
            </a:r>
            <a:endParaRPr lang="ru-RU" sz="2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3795777" y="3419606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5</a:t>
            </a:r>
            <a:endParaRPr lang="ru-RU" sz="24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6994859" y="3502261"/>
            <a:ext cx="11246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6</a:t>
            </a:r>
            <a:endParaRPr lang="ru-RU" sz="24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987" y="1697382"/>
            <a:ext cx="2782589" cy="185505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3378" y="1608719"/>
            <a:ext cx="2758947" cy="171834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87571" y="3963927"/>
            <a:ext cx="3089518" cy="173785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87571" y="1538653"/>
            <a:ext cx="2854471" cy="160564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636" y="4536166"/>
            <a:ext cx="2834084" cy="159417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53378" y="3881271"/>
            <a:ext cx="2917032" cy="18205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200" smtClean="0">
                <a:latin typeface="Times New Roman" pitchFamily="18" charset="0"/>
                <a:cs typeface="Times New Roman" pitchFamily="18" charset="0"/>
              </a:rPr>
              <a:t>Listen. Match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the people and the crimes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8650" y="2524125"/>
            <a:ext cx="5688952" cy="36528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6027</TotalTime>
  <Words>534</Words>
  <Application>Microsoft Office PowerPoint</Application>
  <PresentationFormat>Экран (4:3)</PresentationFormat>
  <Paragraphs>90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1" baseType="lpstr">
      <vt:lpstr>Arial</vt:lpstr>
      <vt:lpstr>Calibri</vt:lpstr>
      <vt:lpstr>Calibri Light</vt:lpstr>
      <vt:lpstr>PT Sans</vt:lpstr>
      <vt:lpstr>Times New Roman</vt:lpstr>
      <vt:lpstr>Специальное оформление</vt:lpstr>
      <vt:lpstr>ОУД.03 Иностранный язык</vt:lpstr>
      <vt:lpstr> </vt:lpstr>
      <vt:lpstr>Презентация PowerPoint</vt:lpstr>
      <vt:lpstr> </vt:lpstr>
      <vt:lpstr>Look at these pictures. What can you see? Is the Internet dangerous for people? What is our theme today?</vt:lpstr>
      <vt:lpstr>The aim of our lesson is to find the ways of protecting people in the Internet</vt:lpstr>
      <vt:lpstr>Match the words and definitions</vt:lpstr>
      <vt:lpstr>Find a picture for each word nasty emails, indicate, combination, anti-virus scan, harassing messages, break into</vt:lpstr>
      <vt:lpstr>Listen. Match the people and the crimes</vt:lpstr>
      <vt:lpstr>Презентация PowerPoint</vt:lpstr>
      <vt:lpstr>Презентация PowerPoint</vt:lpstr>
      <vt:lpstr>Презентация PowerPoint</vt:lpstr>
      <vt:lpstr>Answer the statements True or False</vt:lpstr>
      <vt:lpstr>Listen to the dialogue. Name the main problem discussing here.</vt:lpstr>
      <vt:lpstr>Listen the dialogue. Match the 2 parts of the sentences</vt:lpstr>
      <vt:lpstr>Презентация PowerPoint</vt:lpstr>
      <vt:lpstr>Watch the video. Check your understanding.</vt:lpstr>
      <vt:lpstr>Презентация PowerPoint</vt:lpstr>
      <vt:lpstr>Self check (video)</vt:lpstr>
      <vt:lpstr>Презентация PowerPoint</vt:lpstr>
      <vt:lpstr>In groups make a poster «Be safe in the Internet!» Write ways how can we  protect people in the net. Present your poster.</vt:lpstr>
      <vt:lpstr>Make a plan of the text «Cybercrime». Summarise the text in 120 words.</vt:lpstr>
      <vt:lpstr>Hometask: Make notes under the headings in the table.  * Use your notes  to give a two-minute talk about cybercrimes.  </vt:lpstr>
      <vt:lpstr>Reflection</vt:lpstr>
      <vt:lpstr>Thank you for attention!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Я</dc:creator>
  <cp:lastModifiedBy>Горяинова Виктория Викторовна</cp:lastModifiedBy>
  <cp:revision>355</cp:revision>
  <dcterms:created xsi:type="dcterms:W3CDTF">2015-07-29T11:14:37Z</dcterms:created>
  <dcterms:modified xsi:type="dcterms:W3CDTF">2022-03-22T05:57:13Z</dcterms:modified>
</cp:coreProperties>
</file>