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6" r:id="rId2"/>
    <p:sldId id="258" r:id="rId3"/>
    <p:sldId id="263" r:id="rId4"/>
    <p:sldId id="274" r:id="rId5"/>
    <p:sldId id="297" r:id="rId6"/>
    <p:sldId id="312" r:id="rId7"/>
    <p:sldId id="298" r:id="rId8"/>
    <p:sldId id="259" r:id="rId9"/>
    <p:sldId id="265" r:id="rId10"/>
    <p:sldId id="306" r:id="rId11"/>
    <p:sldId id="264" r:id="rId12"/>
    <p:sldId id="266" r:id="rId13"/>
    <p:sldId id="307" r:id="rId14"/>
    <p:sldId id="313" r:id="rId15"/>
    <p:sldId id="296" r:id="rId16"/>
    <p:sldId id="308" r:id="rId17"/>
    <p:sldId id="257" r:id="rId18"/>
    <p:sldId id="269" r:id="rId19"/>
    <p:sldId id="314" r:id="rId20"/>
    <p:sldId id="270" r:id="rId21"/>
    <p:sldId id="309" r:id="rId22"/>
    <p:sldId id="275" r:id="rId23"/>
    <p:sldId id="271" r:id="rId24"/>
    <p:sldId id="272" r:id="rId25"/>
    <p:sldId id="273" r:id="rId26"/>
    <p:sldId id="299" r:id="rId27"/>
    <p:sldId id="276" r:id="rId28"/>
    <p:sldId id="300" r:id="rId29"/>
    <p:sldId id="301" r:id="rId30"/>
    <p:sldId id="304" r:id="rId31"/>
    <p:sldId id="302" r:id="rId32"/>
    <p:sldId id="303" r:id="rId33"/>
    <p:sldId id="277" r:id="rId34"/>
    <p:sldId id="305" r:id="rId35"/>
    <p:sldId id="315" r:id="rId36"/>
    <p:sldId id="318" r:id="rId37"/>
    <p:sldId id="319" r:id="rId38"/>
    <p:sldId id="316" r:id="rId39"/>
    <p:sldId id="317" r:id="rId40"/>
    <p:sldId id="337" r:id="rId41"/>
    <p:sldId id="321" r:id="rId42"/>
    <p:sldId id="323" r:id="rId43"/>
    <p:sldId id="320" r:id="rId44"/>
    <p:sldId id="324" r:id="rId45"/>
    <p:sldId id="327" r:id="rId46"/>
    <p:sldId id="325" r:id="rId47"/>
    <p:sldId id="326" r:id="rId48"/>
    <p:sldId id="322" r:id="rId49"/>
    <p:sldId id="328" r:id="rId50"/>
    <p:sldId id="329" r:id="rId51"/>
    <p:sldId id="330" r:id="rId52"/>
    <p:sldId id="331" r:id="rId53"/>
    <p:sldId id="332" r:id="rId54"/>
    <p:sldId id="336" r:id="rId55"/>
    <p:sldId id="333" r:id="rId5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93D81CF-94F2-401A-BA57-92F5A7B2D0C5}" styleName="Средний стиль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82" autoAdjust="0"/>
    <p:restoredTop sz="94660"/>
  </p:normalViewPr>
  <p:slideViewPr>
    <p:cSldViewPr snapToGrid="0">
      <p:cViewPr varScale="1">
        <p:scale>
          <a:sx n="74" d="100"/>
          <a:sy n="74" d="100"/>
        </p:scale>
        <p:origin x="54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4FFDEB-02F3-4E40-A029-FA49B8092A59}" type="datetimeFigureOut">
              <a:rPr lang="ru-RU" smtClean="0"/>
              <a:t>04.06.2017</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B60CF8-605A-4DB1-9677-57B07D13C58D}" type="slidenum">
              <a:rPr lang="ru-RU" smtClean="0"/>
              <a:t>‹#›</a:t>
            </a:fld>
            <a:endParaRPr lang="ru-RU"/>
          </a:p>
        </p:txBody>
      </p:sp>
    </p:spTree>
    <p:extLst>
      <p:ext uri="{BB962C8B-B14F-4D97-AF65-F5344CB8AC3E}">
        <p14:creationId xmlns:p14="http://schemas.microsoft.com/office/powerpoint/2010/main" val="5320248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12B60CF8-605A-4DB1-9677-57B07D13C58D}" type="slidenum">
              <a:rPr lang="ru-RU" smtClean="0"/>
              <a:t>39</a:t>
            </a:fld>
            <a:endParaRPr lang="ru-RU"/>
          </a:p>
        </p:txBody>
      </p:sp>
    </p:spTree>
    <p:extLst>
      <p:ext uri="{BB962C8B-B14F-4D97-AF65-F5344CB8AC3E}">
        <p14:creationId xmlns:p14="http://schemas.microsoft.com/office/powerpoint/2010/main" val="628776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12B60CF8-605A-4DB1-9677-57B07D13C58D}" type="slidenum">
              <a:rPr lang="ru-RU" smtClean="0"/>
              <a:t>40</a:t>
            </a:fld>
            <a:endParaRPr lang="ru-RU"/>
          </a:p>
        </p:txBody>
      </p:sp>
    </p:spTree>
    <p:extLst>
      <p:ext uri="{BB962C8B-B14F-4D97-AF65-F5344CB8AC3E}">
        <p14:creationId xmlns:p14="http://schemas.microsoft.com/office/powerpoint/2010/main" val="1222092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6C0C46-64C9-49A9-A7F9-0DB6B935DEC3}" type="datetimeFigureOut">
              <a:rPr lang="ru-RU" smtClean="0"/>
              <a:t>04.06.2017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FC7DD4-056D-4BEC-B06B-726C83A92565}" type="slidenum">
              <a:rPr lang="ru-RU" smtClean="0"/>
              <a:t>‹#›</a:t>
            </a:fld>
            <a:endParaRPr lang="ru-RU"/>
          </a:p>
        </p:txBody>
      </p:sp>
    </p:spTree>
    <p:extLst>
      <p:ext uri="{BB962C8B-B14F-4D97-AF65-F5344CB8AC3E}">
        <p14:creationId xmlns:p14="http://schemas.microsoft.com/office/powerpoint/2010/main" val="924909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6C0C46-64C9-49A9-A7F9-0DB6B935DEC3}" type="datetimeFigureOut">
              <a:rPr lang="ru-RU" smtClean="0"/>
              <a:t>04.06.2017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FC7DD4-056D-4BEC-B06B-726C83A92565}" type="slidenum">
              <a:rPr lang="ru-RU" smtClean="0"/>
              <a:t>‹#›</a:t>
            </a:fld>
            <a:endParaRPr lang="ru-RU"/>
          </a:p>
        </p:txBody>
      </p:sp>
    </p:spTree>
    <p:extLst>
      <p:ext uri="{BB962C8B-B14F-4D97-AF65-F5344CB8AC3E}">
        <p14:creationId xmlns:p14="http://schemas.microsoft.com/office/powerpoint/2010/main" val="4206865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6C0C46-64C9-49A9-A7F9-0DB6B935DEC3}" type="datetimeFigureOut">
              <a:rPr lang="ru-RU" smtClean="0"/>
              <a:t>04.06.2017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FC7DD4-056D-4BEC-B06B-726C83A92565}" type="slidenum">
              <a:rPr lang="ru-RU" smtClean="0"/>
              <a:t>‹#›</a:t>
            </a:fld>
            <a:endParaRPr lang="ru-RU"/>
          </a:p>
        </p:txBody>
      </p:sp>
    </p:spTree>
    <p:extLst>
      <p:ext uri="{BB962C8B-B14F-4D97-AF65-F5344CB8AC3E}">
        <p14:creationId xmlns:p14="http://schemas.microsoft.com/office/powerpoint/2010/main" val="22263729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6C0C46-64C9-49A9-A7F9-0DB6B935DEC3}" type="datetimeFigureOut">
              <a:rPr lang="ru-RU" smtClean="0"/>
              <a:t>04.06.2017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FC7DD4-056D-4BEC-B06B-726C83A92565}" type="slidenum">
              <a:rPr lang="ru-RU" smtClean="0"/>
              <a:t>‹#›</a:t>
            </a:fld>
            <a:endParaRPr lang="ru-RU"/>
          </a:p>
        </p:txBody>
      </p:sp>
    </p:spTree>
    <p:extLst>
      <p:ext uri="{BB962C8B-B14F-4D97-AF65-F5344CB8AC3E}">
        <p14:creationId xmlns:p14="http://schemas.microsoft.com/office/powerpoint/2010/main" val="1344497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6C0C46-64C9-49A9-A7F9-0DB6B935DEC3}" type="datetimeFigureOut">
              <a:rPr lang="ru-RU" smtClean="0"/>
              <a:t>04.06.2017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FC7DD4-056D-4BEC-B06B-726C83A92565}" type="slidenum">
              <a:rPr lang="ru-RU" smtClean="0"/>
              <a:t>‹#›</a:t>
            </a:fld>
            <a:endParaRPr lang="ru-RU"/>
          </a:p>
        </p:txBody>
      </p:sp>
    </p:spTree>
    <p:extLst>
      <p:ext uri="{BB962C8B-B14F-4D97-AF65-F5344CB8AC3E}">
        <p14:creationId xmlns:p14="http://schemas.microsoft.com/office/powerpoint/2010/main" val="2786869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6C0C46-64C9-49A9-A7F9-0DB6B935DEC3}" type="datetimeFigureOut">
              <a:rPr lang="ru-RU" smtClean="0"/>
              <a:t>04.06.2017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AFC7DD4-056D-4BEC-B06B-726C83A92565}" type="slidenum">
              <a:rPr lang="ru-RU" smtClean="0"/>
              <a:t>‹#›</a:t>
            </a:fld>
            <a:endParaRPr lang="ru-RU"/>
          </a:p>
        </p:txBody>
      </p:sp>
    </p:spTree>
    <p:extLst>
      <p:ext uri="{BB962C8B-B14F-4D97-AF65-F5344CB8AC3E}">
        <p14:creationId xmlns:p14="http://schemas.microsoft.com/office/powerpoint/2010/main" val="15887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6C0C46-64C9-49A9-A7F9-0DB6B935DEC3}" type="datetimeFigureOut">
              <a:rPr lang="ru-RU" smtClean="0"/>
              <a:t>04.06.2017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AFC7DD4-056D-4BEC-B06B-726C83A92565}" type="slidenum">
              <a:rPr lang="ru-RU" smtClean="0"/>
              <a:t>‹#›</a:t>
            </a:fld>
            <a:endParaRPr lang="ru-RU"/>
          </a:p>
        </p:txBody>
      </p:sp>
    </p:spTree>
    <p:extLst>
      <p:ext uri="{BB962C8B-B14F-4D97-AF65-F5344CB8AC3E}">
        <p14:creationId xmlns:p14="http://schemas.microsoft.com/office/powerpoint/2010/main" val="17421005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6C0C46-64C9-49A9-A7F9-0DB6B935DEC3}" type="datetimeFigureOut">
              <a:rPr lang="ru-RU" smtClean="0"/>
              <a:t>04.06.2017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AFC7DD4-056D-4BEC-B06B-726C83A92565}" type="slidenum">
              <a:rPr lang="ru-RU" smtClean="0"/>
              <a:t>‹#›</a:t>
            </a:fld>
            <a:endParaRPr lang="ru-RU"/>
          </a:p>
        </p:txBody>
      </p:sp>
    </p:spTree>
    <p:extLst>
      <p:ext uri="{BB962C8B-B14F-4D97-AF65-F5344CB8AC3E}">
        <p14:creationId xmlns:p14="http://schemas.microsoft.com/office/powerpoint/2010/main" val="19417032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6C0C46-64C9-49A9-A7F9-0DB6B935DEC3}" type="datetimeFigureOut">
              <a:rPr lang="ru-RU" smtClean="0"/>
              <a:t>04.06.2017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AFC7DD4-056D-4BEC-B06B-726C83A92565}" type="slidenum">
              <a:rPr lang="ru-RU" smtClean="0"/>
              <a:t>‹#›</a:t>
            </a:fld>
            <a:endParaRPr lang="ru-RU"/>
          </a:p>
        </p:txBody>
      </p:sp>
    </p:spTree>
    <p:extLst>
      <p:ext uri="{BB962C8B-B14F-4D97-AF65-F5344CB8AC3E}">
        <p14:creationId xmlns:p14="http://schemas.microsoft.com/office/powerpoint/2010/main" val="37872812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B6C0C46-64C9-49A9-A7F9-0DB6B935DEC3}" type="datetimeFigureOut">
              <a:rPr lang="ru-RU" smtClean="0"/>
              <a:t>04.06.2017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AFC7DD4-056D-4BEC-B06B-726C83A92565}" type="slidenum">
              <a:rPr lang="ru-RU" smtClean="0"/>
              <a:t>‹#›</a:t>
            </a:fld>
            <a:endParaRPr lang="ru-RU"/>
          </a:p>
        </p:txBody>
      </p:sp>
    </p:spTree>
    <p:extLst>
      <p:ext uri="{BB962C8B-B14F-4D97-AF65-F5344CB8AC3E}">
        <p14:creationId xmlns:p14="http://schemas.microsoft.com/office/powerpoint/2010/main" val="3529072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B6C0C46-64C9-49A9-A7F9-0DB6B935DEC3}" type="datetimeFigureOut">
              <a:rPr lang="ru-RU" smtClean="0"/>
              <a:t>04.06.2017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AFC7DD4-056D-4BEC-B06B-726C83A92565}" type="slidenum">
              <a:rPr lang="ru-RU" smtClean="0"/>
              <a:t>‹#›</a:t>
            </a:fld>
            <a:endParaRPr lang="ru-RU"/>
          </a:p>
        </p:txBody>
      </p:sp>
    </p:spTree>
    <p:extLst>
      <p:ext uri="{BB962C8B-B14F-4D97-AF65-F5344CB8AC3E}">
        <p14:creationId xmlns:p14="http://schemas.microsoft.com/office/powerpoint/2010/main" val="796621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6C0C46-64C9-49A9-A7F9-0DB6B935DEC3}" type="datetimeFigureOut">
              <a:rPr lang="ru-RU" smtClean="0"/>
              <a:t>04.06.2017</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FC7DD4-056D-4BEC-B06B-726C83A92565}" type="slidenum">
              <a:rPr lang="ru-RU" smtClean="0"/>
              <a:t>‹#›</a:t>
            </a:fld>
            <a:endParaRPr lang="ru-RU"/>
          </a:p>
        </p:txBody>
      </p:sp>
    </p:spTree>
    <p:extLst>
      <p:ext uri="{BB962C8B-B14F-4D97-AF65-F5344CB8AC3E}">
        <p14:creationId xmlns:p14="http://schemas.microsoft.com/office/powerpoint/2010/main" val="4006385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tudopedia.ru/10_7984_klassicheskiy-psihoanaliz-freyda.html" TargetMode="External"/><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hyperlink" Target="http://studopedia.ru/5_137099_kontseptsiya-zh-piazhe.html"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5.gif"/></Relationships>
</file>

<file path=ppt/slides/_rels/slide3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gif"/><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jpg"/><Relationship Id="rId4" Type="http://schemas.openxmlformats.org/officeDocument/2006/relationships/image" Target="../media/image10.gif"/></Relationships>
</file>

<file path=ppt/slides/_rels/slide4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4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4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tudopedia.ru/10_192678_kontseptsiya-db-elkonina.html" TargetMode="External"/><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2" name="Заголовок 1"/>
          <p:cNvSpPr>
            <a:spLocks noGrp="1"/>
          </p:cNvSpPr>
          <p:nvPr>
            <p:ph type="ctrTitle"/>
          </p:nvPr>
        </p:nvSpPr>
        <p:spPr>
          <a:xfrm>
            <a:off x="1000539" y="1794737"/>
            <a:ext cx="9144000" cy="2387600"/>
          </a:xfrm>
        </p:spPr>
        <p:txBody>
          <a:bodyPr/>
          <a:lstStyle/>
          <a:p>
            <a:r>
              <a:rPr lang="ru-RU" b="1" dirty="0">
                <a:effectLst>
                  <a:outerShdw blurRad="38100" dist="38100" dir="2700000" algn="tl">
                    <a:srgbClr val="000000">
                      <a:alpha val="43137"/>
                    </a:srgbClr>
                  </a:outerShdw>
                </a:effectLst>
              </a:rPr>
              <a:t>Развивающее обучение</a:t>
            </a:r>
            <a:br>
              <a:rPr lang="ru-RU" b="1" dirty="0">
                <a:effectLst>
                  <a:outerShdw blurRad="38100" dist="38100" dir="2700000" algn="tl">
                    <a:srgbClr val="000000">
                      <a:alpha val="43137"/>
                    </a:srgbClr>
                  </a:outerShdw>
                </a:effectLst>
              </a:rPr>
            </a:br>
            <a:endParaRPr lang="ru-RU" b="1" dirty="0">
              <a:effectLst>
                <a:outerShdw blurRad="38100" dist="38100" dir="2700000" algn="tl">
                  <a:srgbClr val="000000">
                    <a:alpha val="43137"/>
                  </a:srgbClr>
                </a:outerShdw>
              </a:effectLst>
            </a:endParaRPr>
          </a:p>
        </p:txBody>
      </p:sp>
      <p:sp>
        <p:nvSpPr>
          <p:cNvPr id="7" name="Заголовок 1"/>
          <p:cNvSpPr txBox="1">
            <a:spLocks/>
          </p:cNvSpPr>
          <p:nvPr/>
        </p:nvSpPr>
        <p:spPr>
          <a:xfrm>
            <a:off x="-1046922" y="1506675"/>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ru-RU" dirty="0"/>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652" y="3405401"/>
            <a:ext cx="5844851" cy="3289641"/>
          </a:xfrm>
          <a:prstGeom prst="rect">
            <a:avLst/>
          </a:prstGeom>
        </p:spPr>
      </p:pic>
    </p:spTree>
    <p:extLst>
      <p:ext uri="{BB962C8B-B14F-4D97-AF65-F5344CB8AC3E}">
        <p14:creationId xmlns:p14="http://schemas.microsoft.com/office/powerpoint/2010/main" val="22235477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Прямоугольник 2"/>
          <p:cNvSpPr/>
          <p:nvPr/>
        </p:nvSpPr>
        <p:spPr>
          <a:xfrm>
            <a:off x="476518" y="1350521"/>
            <a:ext cx="9530366" cy="2951064"/>
          </a:xfrm>
          <a:prstGeom prst="rect">
            <a:avLst/>
          </a:prstGeom>
        </p:spPr>
        <p:txBody>
          <a:bodyPr wrap="square">
            <a:spAutoFit/>
          </a:bodyPr>
          <a:lstStyle/>
          <a:p>
            <a:pPr>
              <a:lnSpc>
                <a:spcPct val="150000"/>
              </a:lnSpc>
            </a:pPr>
            <a:r>
              <a:rPr lang="ru-RU" dirty="0">
                <a:solidFill>
                  <a:srgbClr val="000000"/>
                </a:solidFill>
                <a:latin typeface="Times New Roman" panose="02020603050405020304" pitchFamily="18" charset="0"/>
                <a:cs typeface="Times New Roman" panose="02020603050405020304" pitchFamily="18" charset="0"/>
              </a:rPr>
              <a:t> В этом положении отсутствовала идея об опосредующем звене между обучением и развитием, об их сложных динамических зависимостях, не позволяющих охватить связь причины и следствия наперед данной формулой. Кроме внешней детерминации со стороны обучения процессу развития «свойственна внутренняя обусловленность» (Там же. С. 306), но в чем конкретно состоит эта обусловленность, </a:t>
            </a:r>
            <a:r>
              <a:rPr lang="ru-RU" dirty="0" err="1">
                <a:solidFill>
                  <a:srgbClr val="000000"/>
                </a:solidFill>
                <a:latin typeface="Times New Roman" panose="02020603050405020304" pitchFamily="18" charset="0"/>
                <a:cs typeface="Times New Roman" panose="02020603050405020304" pitchFamily="18" charset="0"/>
              </a:rPr>
              <a:t>Занков</a:t>
            </a:r>
            <a:r>
              <a:rPr lang="ru-RU" dirty="0">
                <a:solidFill>
                  <a:srgbClr val="000000"/>
                </a:solidFill>
                <a:latin typeface="Times New Roman" panose="02020603050405020304" pitchFamily="18" charset="0"/>
                <a:cs typeface="Times New Roman" panose="02020603050405020304" pitchFamily="18" charset="0"/>
              </a:rPr>
              <a:t> не раскрыл. Он правильно оценил значение внутренней связи зон ближайшего развития с психическим развитием детей, но в принципах его дидактической системы эта связь не отражена.</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823" y="4364875"/>
            <a:ext cx="1752284" cy="2429833"/>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469746" y="4364876"/>
            <a:ext cx="1794077" cy="2429833"/>
          </a:xfrm>
          <a:prstGeom prst="rect">
            <a:avLst/>
          </a:prstGeom>
        </p:spPr>
      </p:pic>
    </p:spTree>
    <p:extLst>
      <p:ext uri="{BB962C8B-B14F-4D97-AF65-F5344CB8AC3E}">
        <p14:creationId xmlns:p14="http://schemas.microsoft.com/office/powerpoint/2010/main" val="32100643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4" name="Прямоугольник 3"/>
          <p:cNvSpPr/>
          <p:nvPr/>
        </p:nvSpPr>
        <p:spPr>
          <a:xfrm>
            <a:off x="438150" y="1707653"/>
            <a:ext cx="9796798" cy="3366563"/>
          </a:xfrm>
          <a:prstGeom prst="rect">
            <a:avLst/>
          </a:prstGeom>
        </p:spPr>
        <p:txBody>
          <a:bodyPr wrap="square">
            <a:spAutoFit/>
          </a:bodyPr>
          <a:lstStyle/>
          <a:p>
            <a:pPr>
              <a:lnSpc>
                <a:spcPct val="150000"/>
              </a:lnSpc>
            </a:pPr>
            <a:r>
              <a:rPr lang="ru-RU" dirty="0">
                <a:solidFill>
                  <a:srgbClr val="000000"/>
                </a:solidFill>
                <a:latin typeface="Times New Roman" panose="02020603050405020304" pitchFamily="18" charset="0"/>
                <a:cs typeface="Times New Roman" panose="02020603050405020304" pitchFamily="18" charset="0"/>
              </a:rPr>
              <a:t>Структура развивающего обучения представляет собой цепь усложняющихся предметных задач, которые вызывают у учащихся потребность в овладении специальными знаниями и умениями, в создании новой схемы решения проблемы, новых способов действия. На первый план выступает не только актуализация ранее усвоенных знаний, но и поиск и разработка оригинального плана решения задач.</a:t>
            </a:r>
          </a:p>
          <a:p>
            <a:pPr>
              <a:lnSpc>
                <a:spcPct val="150000"/>
              </a:lnSpc>
            </a:pPr>
            <a:r>
              <a:rPr lang="ru-RU" dirty="0">
                <a:solidFill>
                  <a:srgbClr val="000000"/>
                </a:solidFill>
                <a:latin typeface="Times New Roman" panose="02020603050405020304" pitchFamily="18" charset="0"/>
                <a:cs typeface="Times New Roman" panose="02020603050405020304" pitchFamily="18" charset="0"/>
              </a:rPr>
              <a:t>Развивающее обучение осуществляется в форме вовлечения учащихся в различные виды деятельности, использование в преподавании дидактических игр, дискуссий, а также методов обучения, направленных на обогащение творческого воображения, мышления, памяти, речи</a:t>
            </a:r>
            <a:r>
              <a:rPr lang="ru-RU" dirty="0" smtClean="0">
                <a:solidFill>
                  <a:srgbClr val="000000"/>
                </a:solidFill>
                <a:latin typeface="Times New Roman" panose="02020603050405020304" pitchFamily="18" charset="0"/>
                <a:cs typeface="Times New Roman" panose="02020603050405020304" pitchFamily="18" charset="0"/>
              </a:rPr>
              <a:t>.</a:t>
            </a:r>
            <a:endParaRPr lang="ru-RU"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205004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1" y="0"/>
            <a:ext cx="12191999" cy="6858000"/>
          </a:xfrm>
          <a:prstGeom prst="rect">
            <a:avLst/>
          </a:prstGeom>
        </p:spPr>
      </p:pic>
      <p:sp>
        <p:nvSpPr>
          <p:cNvPr id="4" name="Прямоугольник 3"/>
          <p:cNvSpPr/>
          <p:nvPr/>
        </p:nvSpPr>
        <p:spPr>
          <a:xfrm>
            <a:off x="515155" y="1546419"/>
            <a:ext cx="9532781" cy="4613058"/>
          </a:xfrm>
          <a:prstGeom prst="rect">
            <a:avLst/>
          </a:prstGeom>
        </p:spPr>
        <p:txBody>
          <a:bodyPr wrap="square">
            <a:spAutoFit/>
          </a:bodyPr>
          <a:lstStyle/>
          <a:p>
            <a:pPr algn="just">
              <a:lnSpc>
                <a:spcPct val="150000"/>
              </a:lnSpc>
            </a:pPr>
            <a:r>
              <a:rPr lang="ru-RU" dirty="0">
                <a:solidFill>
                  <a:srgbClr val="000000"/>
                </a:solidFill>
                <a:latin typeface="Times New Roman" panose="02020603050405020304" pitchFamily="18" charset="0"/>
                <a:cs typeface="Times New Roman" panose="02020603050405020304" pitchFamily="18" charset="0"/>
              </a:rPr>
              <a:t>Коллектив </a:t>
            </a:r>
            <a:r>
              <a:rPr lang="ru-RU" dirty="0" err="1">
                <a:solidFill>
                  <a:srgbClr val="000000"/>
                </a:solidFill>
                <a:latin typeface="Times New Roman" panose="02020603050405020304" pitchFamily="18" charset="0"/>
                <a:cs typeface="Times New Roman" panose="02020603050405020304" pitchFamily="18" charset="0"/>
              </a:rPr>
              <a:t>Эльконина</a:t>
            </a:r>
            <a:r>
              <a:rPr lang="ru-RU" dirty="0">
                <a:solidFill>
                  <a:srgbClr val="000000"/>
                </a:solidFill>
                <a:latin typeface="Times New Roman" panose="02020603050405020304" pitchFamily="18" charset="0"/>
                <a:cs typeface="Times New Roman" panose="02020603050405020304" pitchFamily="18" charset="0"/>
              </a:rPr>
              <a:t> выявил основные психологические новообразования младшего школьного возраста — это учебная деятельность и ее субъект, абстрактно-теоретическое мышление, произвольное управление поведением. Было установлено, что традиционное начальное образование не обеспечивает полноценного развития у младших школьников этих новообразований, не создает необходимых зон ближайшего развития, а лишь тренирует и закрепляет те психические функции, которые в своей основе возникают у детей еще в дошкольном возрасте (чувственное наблюдение, эмпирическое мышление, утилитарная память и др.). Была разработана система обучения младших школьников, создававшая зоны ближайшего развития, которые превращались со временем в требуемые новообразования.</a:t>
            </a:r>
          </a:p>
          <a:p>
            <a:pPr algn="just">
              <a:lnSpc>
                <a:spcPct val="150000"/>
              </a:lnSpc>
            </a:pPr>
            <a:r>
              <a:rPr lang="ru-RU" dirty="0">
                <a:solidFill>
                  <a:srgbClr val="000000"/>
                </a:solidFill>
                <a:latin typeface="Times New Roman" panose="02020603050405020304" pitchFamily="18" charset="0"/>
                <a:cs typeface="Times New Roman" panose="02020603050405020304" pitchFamily="18" charset="0"/>
              </a:rPr>
              <a:t/>
            </a:r>
            <a:br>
              <a:rPr lang="ru-RU" dirty="0">
                <a:solidFill>
                  <a:srgbClr val="000000"/>
                </a:solidFill>
                <a:latin typeface="Times New Roman" panose="02020603050405020304" pitchFamily="18" charset="0"/>
                <a:cs typeface="Times New Roman" panose="02020603050405020304" pitchFamily="18" charset="0"/>
              </a:rPr>
            </a:br>
            <a:r>
              <a:rPr lang="ru-RU" dirty="0">
                <a:solidFill>
                  <a:srgbClr val="000000"/>
                </a:solidFill>
                <a:latin typeface="Times New Roman" panose="02020603050405020304" pitchFamily="18" charset="0"/>
                <a:cs typeface="Times New Roman" panose="02020603050405020304" pitchFamily="18" charset="0"/>
              </a:rPr>
              <a:t> </a:t>
            </a:r>
            <a:endParaRPr lang="ru-RU" b="0" i="0" dirty="0">
              <a:solidFill>
                <a:srgbClr val="00000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275124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Прямоугольник 2"/>
          <p:cNvSpPr/>
          <p:nvPr/>
        </p:nvSpPr>
        <p:spPr>
          <a:xfrm>
            <a:off x="540911" y="889843"/>
            <a:ext cx="9221273" cy="3366563"/>
          </a:xfrm>
          <a:prstGeom prst="rect">
            <a:avLst/>
          </a:prstGeom>
        </p:spPr>
        <p:txBody>
          <a:bodyPr wrap="square">
            <a:spAutoFit/>
          </a:bodyPr>
          <a:lstStyle/>
          <a:p>
            <a:pPr algn="just">
              <a:lnSpc>
                <a:spcPct val="150000"/>
              </a:lnSpc>
            </a:pPr>
            <a:r>
              <a:rPr lang="ru-RU" dirty="0">
                <a:solidFill>
                  <a:srgbClr val="000000"/>
                </a:solidFill>
                <a:latin typeface="Times New Roman" panose="02020603050405020304" pitchFamily="18" charset="0"/>
                <a:cs typeface="Times New Roman" panose="02020603050405020304" pitchFamily="18" charset="0"/>
              </a:rPr>
              <a:t>В. В. Давыдовым была разработана теория, раскрывавшая на современном логико-психологическом уровне содержание основных типов сознания и мышления и основных видов соответствующих им мыслительных действий. С позиций коллектива </a:t>
            </a:r>
            <a:r>
              <a:rPr lang="ru-RU" dirty="0" err="1">
                <a:solidFill>
                  <a:srgbClr val="000000"/>
                </a:solidFill>
                <a:latin typeface="Times New Roman" panose="02020603050405020304" pitchFamily="18" charset="0"/>
                <a:cs typeface="Times New Roman" panose="02020603050405020304" pitchFamily="18" charset="0"/>
              </a:rPr>
              <a:t>Эльконина</a:t>
            </a:r>
            <a:r>
              <a:rPr lang="ru-RU" dirty="0">
                <a:solidFill>
                  <a:srgbClr val="000000"/>
                </a:solidFill>
                <a:latin typeface="Times New Roman" panose="02020603050405020304" pitchFamily="18" charset="0"/>
                <a:cs typeface="Times New Roman" panose="02020603050405020304" pitchFamily="18" charset="0"/>
              </a:rPr>
              <a:t>, в основе психического развития младших школьников лежит формирование у них учебной деятельности в процессе усвоения ими теоретических знаний при помощи выполнения содержательного анализа, планирования, рефлексии (теория учебной деятельности и ее субъекта представлены в работах Давыдова, В. В. </a:t>
            </a:r>
            <a:r>
              <a:rPr lang="ru-RU" dirty="0" err="1">
                <a:solidFill>
                  <a:srgbClr val="000000"/>
                </a:solidFill>
                <a:latin typeface="Times New Roman" panose="02020603050405020304" pitchFamily="18" charset="0"/>
                <a:cs typeface="Times New Roman" panose="02020603050405020304" pitchFamily="18" charset="0"/>
              </a:rPr>
              <a:t>Репкина</a:t>
            </a:r>
            <a:r>
              <a:rPr lang="ru-RU" dirty="0">
                <a:solidFill>
                  <a:srgbClr val="000000"/>
                </a:solidFill>
                <a:latin typeface="Times New Roman" panose="02020603050405020304" pitchFamily="18" charset="0"/>
                <a:cs typeface="Times New Roman" panose="02020603050405020304" pitchFamily="18" charset="0"/>
              </a:rPr>
              <a:t>, Г. А. </a:t>
            </a:r>
            <a:r>
              <a:rPr lang="ru-RU" dirty="0" err="1">
                <a:solidFill>
                  <a:srgbClr val="000000"/>
                </a:solidFill>
                <a:latin typeface="Times New Roman" panose="02020603050405020304" pitchFamily="18" charset="0"/>
                <a:cs typeface="Times New Roman" panose="02020603050405020304" pitchFamily="18" charset="0"/>
              </a:rPr>
              <a:t>Цукерман</a:t>
            </a:r>
            <a:r>
              <a:rPr lang="ru-RU" dirty="0">
                <a:solidFill>
                  <a:srgbClr val="000000"/>
                </a:solidFill>
                <a:latin typeface="Times New Roman" panose="02020603050405020304" pitchFamily="18" charset="0"/>
                <a:cs typeface="Times New Roman" panose="02020603050405020304" pitchFamily="18" charset="0"/>
              </a:rPr>
              <a:t>, </a:t>
            </a:r>
            <a:r>
              <a:rPr lang="ru-RU" dirty="0" err="1">
                <a:solidFill>
                  <a:srgbClr val="000000"/>
                </a:solidFill>
                <a:latin typeface="Times New Roman" panose="02020603050405020304" pitchFamily="18" charset="0"/>
                <a:cs typeface="Times New Roman" panose="02020603050405020304" pitchFamily="18" charset="0"/>
              </a:rPr>
              <a:t>Эльконина</a:t>
            </a:r>
            <a:r>
              <a:rPr lang="ru-RU" dirty="0">
                <a:solidFill>
                  <a:srgbClr val="000000"/>
                </a:solidFill>
                <a:latin typeface="Times New Roman" panose="02020603050405020304" pitchFamily="18" charset="0"/>
                <a:cs typeface="Times New Roman" panose="02020603050405020304" pitchFamily="18" charset="0"/>
              </a:rPr>
              <a:t>, </a:t>
            </a:r>
            <a:r>
              <a:rPr lang="ru-RU" dirty="0" smtClean="0">
                <a:solidFill>
                  <a:srgbClr val="000000"/>
                </a:solidFill>
                <a:latin typeface="Times New Roman" panose="02020603050405020304" pitchFamily="18" charset="0"/>
                <a:cs typeface="Times New Roman" panose="02020603050405020304" pitchFamily="18" charset="0"/>
              </a:rPr>
              <a:t>                         Й</a:t>
            </a:r>
            <a:r>
              <a:rPr lang="ru-RU" dirty="0">
                <a:solidFill>
                  <a:srgbClr val="000000"/>
                </a:solidFill>
                <a:latin typeface="Times New Roman" panose="02020603050405020304" pitchFamily="18" charset="0"/>
                <a:cs typeface="Times New Roman" panose="02020603050405020304" pitchFamily="18" charset="0"/>
              </a:rPr>
              <a:t>. </a:t>
            </a:r>
            <a:r>
              <a:rPr lang="ru-RU" dirty="0" err="1">
                <a:solidFill>
                  <a:srgbClr val="000000"/>
                </a:solidFill>
                <a:latin typeface="Times New Roman" panose="02020603050405020304" pitchFamily="18" charset="0"/>
                <a:cs typeface="Times New Roman" panose="02020603050405020304" pitchFamily="18" charset="0"/>
              </a:rPr>
              <a:t>Ломпшера</a:t>
            </a:r>
            <a:r>
              <a:rPr lang="ru-RU" dirty="0">
                <a:solidFill>
                  <a:srgbClr val="000000"/>
                </a:solidFill>
                <a:latin typeface="Times New Roman" panose="02020603050405020304" pitchFamily="18" charset="0"/>
                <a:cs typeface="Times New Roman" panose="02020603050405020304" pitchFamily="18" charset="0"/>
              </a:rPr>
              <a:t> и др.). </a:t>
            </a:r>
            <a:endParaRPr lang="ru-RU" dirty="0" smtClean="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438848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Прямоугольник 2"/>
          <p:cNvSpPr/>
          <p:nvPr/>
        </p:nvSpPr>
        <p:spPr>
          <a:xfrm>
            <a:off x="476519" y="1334268"/>
            <a:ext cx="9156879" cy="4618380"/>
          </a:xfrm>
          <a:prstGeom prst="rect">
            <a:avLst/>
          </a:prstGeom>
        </p:spPr>
        <p:txBody>
          <a:bodyPr wrap="square">
            <a:spAutoFit/>
          </a:bodyPr>
          <a:lstStyle/>
          <a:p>
            <a:pPr algn="just">
              <a:lnSpc>
                <a:spcPct val="150000"/>
              </a:lnSpc>
            </a:pPr>
            <a:r>
              <a:rPr lang="ru-RU" dirty="0">
                <a:solidFill>
                  <a:srgbClr val="000000"/>
                </a:solidFill>
                <a:latin typeface="Times New Roman" panose="02020603050405020304" pitchFamily="18" charset="0"/>
                <a:cs typeface="Times New Roman" panose="02020603050405020304" pitchFamily="18" charset="0"/>
              </a:rPr>
              <a:t>Осуществление детьми учебной деятельности определяет развитие всей их познавательной и личностной сферы. Развитие субъекта этой деятельности происходит в самом процессе ее становления, когда ребенок постепенно превращается в учащегося, изменяющего и совершенствующего самого себя. Приобретение ребенком потребности в учебной деятельности, соответствующих мотивов способствует укреплению желания учиться. Овладение учебными действиями формирует умение учиться. Именно желание и умение учиться характеризуют школьника как субъекта учебной деятельности.</a:t>
            </a:r>
          </a:p>
          <a:p>
            <a:pPr algn="just">
              <a:lnSpc>
                <a:spcPct val="150000"/>
              </a:lnSpc>
            </a:pPr>
            <a:r>
              <a:rPr lang="ru-RU" dirty="0">
                <a:solidFill>
                  <a:srgbClr val="000000"/>
                </a:solidFill>
                <a:latin typeface="Times New Roman" panose="02020603050405020304" pitchFamily="18" charset="0"/>
                <a:cs typeface="Times New Roman" panose="02020603050405020304" pitchFamily="18" charset="0"/>
              </a:rPr>
              <a:t/>
            </a:r>
            <a:br>
              <a:rPr lang="ru-RU" dirty="0">
                <a:solidFill>
                  <a:srgbClr val="000000"/>
                </a:solidFill>
                <a:latin typeface="Times New Roman" panose="02020603050405020304" pitchFamily="18" charset="0"/>
                <a:cs typeface="Times New Roman" panose="02020603050405020304" pitchFamily="18" charset="0"/>
              </a:rPr>
            </a:br>
            <a:r>
              <a:rPr lang="ru-RU" dirty="0">
                <a:solidFill>
                  <a:srgbClr val="000000"/>
                </a:solidFill>
                <a:latin typeface="Times New Roman" panose="02020603050405020304" pitchFamily="18" charset="0"/>
                <a:cs typeface="Times New Roman" panose="02020603050405020304" pitchFamily="18" charset="0"/>
              </a:rPr>
              <a:t>Специалисты многих стран признают, что по уровню своей перспективной научно-практической значимости гипотеза Выготского стоит выше всех теорий, относящихся к связи обучения и развития.</a:t>
            </a:r>
            <a:endParaRPr lang="ru-RU" dirty="0"/>
          </a:p>
        </p:txBody>
      </p:sp>
    </p:spTree>
    <p:extLst>
      <p:ext uri="{BB962C8B-B14F-4D97-AF65-F5344CB8AC3E}">
        <p14:creationId xmlns:p14="http://schemas.microsoft.com/office/powerpoint/2010/main" val="19155140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5256212" y="1236218"/>
            <a:ext cx="3035398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3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
            </a:r>
            <a:br>
              <a:rPr kumimoji="0" lang="ru-RU" altLang="ru-RU" sz="3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br>
            <a:endParaRPr kumimoji="0" lang="ru-RU" altLang="ru-RU" sz="3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2681731878"/>
              </p:ext>
            </p:extLst>
          </p:nvPr>
        </p:nvGraphicFramePr>
        <p:xfrm>
          <a:off x="251790" y="543340"/>
          <a:ext cx="9303027" cy="6188765"/>
        </p:xfrm>
        <a:graphic>
          <a:graphicData uri="http://schemas.openxmlformats.org/drawingml/2006/table">
            <a:tbl>
              <a:tblPr/>
              <a:tblGrid>
                <a:gridCol w="1431236"/>
                <a:gridCol w="7871791"/>
              </a:tblGrid>
              <a:tr h="903405">
                <a:tc>
                  <a:txBody>
                    <a:bodyPr/>
                    <a:lstStyle/>
                    <a:p>
                      <a:pPr algn="just"/>
                      <a:r>
                        <a:rPr lang="ru-RU" sz="2400" dirty="0">
                          <a:effectLst/>
                          <a:latin typeface="Times New Roman" panose="02020603050405020304" pitchFamily="18" charset="0"/>
                          <a:cs typeface="Times New Roman" panose="02020603050405020304" pitchFamily="18" charset="0"/>
                        </a:rPr>
                        <a:t>Учение</a:t>
                      </a:r>
                    </a:p>
                  </a:txBody>
                  <a:tcPr marL="18416" marR="18416" marT="18416" marB="1841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just">
                        <a:lnSpc>
                          <a:spcPct val="100000"/>
                        </a:lnSpc>
                      </a:pPr>
                      <a:r>
                        <a:rPr lang="ru-RU" sz="1800" dirty="0" smtClean="0">
                          <a:effectLst/>
                          <a:latin typeface="Times New Roman" panose="02020603050405020304" pitchFamily="18" charset="0"/>
                          <a:cs typeface="Times New Roman" panose="02020603050405020304" pitchFamily="18" charset="0"/>
                        </a:rPr>
                        <a:t>относится </a:t>
                      </a:r>
                      <a:r>
                        <a:rPr lang="ru-RU" sz="1800" dirty="0">
                          <a:effectLst/>
                          <a:latin typeface="Times New Roman" panose="02020603050405020304" pitchFamily="18" charset="0"/>
                          <a:cs typeface="Times New Roman" panose="02020603050405020304" pitchFamily="18" charset="0"/>
                        </a:rPr>
                        <a:t>к учебной деятельности, но при его использовании в науке обращается внимание </a:t>
                      </a:r>
                      <a:r>
                        <a:rPr lang="ru-RU" sz="1800" dirty="0" smtClean="0">
                          <a:effectLst/>
                          <a:latin typeface="Times New Roman" panose="02020603050405020304" pitchFamily="18" charset="0"/>
                          <a:cs typeface="Times New Roman" panose="02020603050405020304" pitchFamily="18" charset="0"/>
                        </a:rPr>
                        <a:t>в </a:t>
                      </a:r>
                      <a:r>
                        <a:rPr lang="ru-RU" sz="1800" dirty="0">
                          <a:effectLst/>
                          <a:latin typeface="Times New Roman" panose="02020603050405020304" pitchFamily="18" charset="0"/>
                          <a:cs typeface="Times New Roman" panose="02020603050405020304" pitchFamily="18" charset="0"/>
                        </a:rPr>
                        <a:t>основном на то, что в составе учебной деятельности приходится на долю ученика. (</a:t>
                      </a:r>
                      <a:r>
                        <a:rPr lang="ru-RU" sz="1800" dirty="0" err="1">
                          <a:effectLst/>
                          <a:latin typeface="Times New Roman" panose="02020603050405020304" pitchFamily="18" charset="0"/>
                          <a:cs typeface="Times New Roman" panose="02020603050405020304" pitchFamily="18" charset="0"/>
                        </a:rPr>
                        <a:t>Немов</a:t>
                      </a:r>
                      <a:r>
                        <a:rPr lang="ru-RU" sz="1800" dirty="0">
                          <a:effectLst/>
                          <a:latin typeface="Times New Roman" panose="02020603050405020304" pitchFamily="18" charset="0"/>
                          <a:cs typeface="Times New Roman" panose="02020603050405020304" pitchFamily="18" charset="0"/>
                        </a:rPr>
                        <a:t>)</a:t>
                      </a:r>
                    </a:p>
                  </a:txBody>
                  <a:tcPr marL="18416" marR="18416" marT="18416" marB="1841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456323">
                <a:tc>
                  <a:txBody>
                    <a:bodyPr/>
                    <a:lstStyle/>
                    <a:p>
                      <a:pPr algn="just"/>
                      <a:r>
                        <a:rPr lang="ru-RU" sz="2000" dirty="0">
                          <a:effectLst/>
                          <a:latin typeface="Times New Roman" panose="02020603050405020304" pitchFamily="18" charset="0"/>
                          <a:cs typeface="Times New Roman" panose="02020603050405020304" pitchFamily="18" charset="0"/>
                        </a:rPr>
                        <a:t>Обучение</a:t>
                      </a:r>
                    </a:p>
                  </a:txBody>
                  <a:tcPr marL="18416" marR="18416" marT="18416" marB="1841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just"/>
                      <a:r>
                        <a:rPr lang="ru-RU" sz="1800" dirty="0">
                          <a:effectLst/>
                          <a:latin typeface="Times New Roman" panose="02020603050405020304" pitchFamily="18" charset="0"/>
                          <a:cs typeface="Times New Roman" panose="02020603050405020304" pitchFamily="18" charset="0"/>
                        </a:rPr>
                        <a:t>предполагает совместную учебную деятельность учащегося и учителя, характеризует процесс передачи знаний, умений и навыков, а если говорить шире — жизненного опыта от учителя к учащемуся. Когда говорят об обучении, то акцентируют внимание на том, что делает учитель, на его специфических функциях в процессе научения(</a:t>
                      </a:r>
                      <a:r>
                        <a:rPr lang="ru-RU" sz="1800" dirty="0" err="1">
                          <a:effectLst/>
                          <a:latin typeface="Times New Roman" panose="02020603050405020304" pitchFamily="18" charset="0"/>
                          <a:cs typeface="Times New Roman" panose="02020603050405020304" pitchFamily="18" charset="0"/>
                        </a:rPr>
                        <a:t>Немов</a:t>
                      </a:r>
                      <a:r>
                        <a:rPr lang="ru-RU" sz="1800" dirty="0">
                          <a:effectLst/>
                          <a:latin typeface="Times New Roman" panose="02020603050405020304" pitchFamily="18" charset="0"/>
                          <a:cs typeface="Times New Roman" panose="02020603050405020304" pitchFamily="18" charset="0"/>
                        </a:rPr>
                        <a:t>)</a:t>
                      </a:r>
                    </a:p>
                  </a:txBody>
                  <a:tcPr marL="18416" marR="18416" marT="18416" marB="1841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16389">
                <a:tc>
                  <a:txBody>
                    <a:bodyPr/>
                    <a:lstStyle/>
                    <a:p>
                      <a:pPr algn="just"/>
                      <a:r>
                        <a:rPr lang="ru-RU" sz="1800" dirty="0">
                          <a:effectLst/>
                          <a:latin typeface="Times New Roman" panose="02020603050405020304" pitchFamily="18" charset="0"/>
                          <a:cs typeface="Times New Roman" panose="02020603050405020304" pitchFamily="18" charset="0"/>
                        </a:rPr>
                        <a:t>Учебная деятельность</a:t>
                      </a:r>
                    </a:p>
                  </a:txBody>
                  <a:tcPr marL="18416" marR="18416" marT="18416" marB="1841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just"/>
                      <a:r>
                        <a:rPr lang="ru-RU" sz="1800" dirty="0">
                          <a:effectLst/>
                          <a:latin typeface="Times New Roman" panose="02020603050405020304" pitchFamily="18" charset="0"/>
                          <a:cs typeface="Times New Roman" panose="02020603050405020304" pitchFamily="18" charset="0"/>
                        </a:rPr>
                        <a:t>представляет собой процесс, в результате которого человек приобретает новые или изменяет существующие у него знания, умения и навыки, совершенствует и развивает свои способности.(</a:t>
                      </a:r>
                      <a:r>
                        <a:rPr lang="ru-RU" sz="1800" dirty="0" err="1">
                          <a:effectLst/>
                          <a:latin typeface="Times New Roman" panose="02020603050405020304" pitchFamily="18" charset="0"/>
                          <a:cs typeface="Times New Roman" panose="02020603050405020304" pitchFamily="18" charset="0"/>
                        </a:rPr>
                        <a:t>Немов</a:t>
                      </a:r>
                      <a:r>
                        <a:rPr lang="ru-RU" sz="1800" dirty="0">
                          <a:effectLst/>
                          <a:latin typeface="Times New Roman" panose="02020603050405020304" pitchFamily="18" charset="0"/>
                          <a:cs typeface="Times New Roman" panose="02020603050405020304" pitchFamily="18" charset="0"/>
                        </a:rPr>
                        <a:t>)</a:t>
                      </a:r>
                    </a:p>
                  </a:txBody>
                  <a:tcPr marL="18416" marR="18416" marT="18416" marB="1841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320219">
                <a:tc>
                  <a:txBody>
                    <a:bodyPr/>
                    <a:lstStyle/>
                    <a:p>
                      <a:pPr algn="just"/>
                      <a:r>
                        <a:rPr lang="ru-RU" sz="1800" dirty="0">
                          <a:effectLst/>
                          <a:latin typeface="Times New Roman" panose="02020603050405020304" pitchFamily="18" charset="0"/>
                          <a:cs typeface="Times New Roman" panose="02020603050405020304" pitchFamily="18" charset="0"/>
                        </a:rPr>
                        <a:t>Научение</a:t>
                      </a:r>
                    </a:p>
                  </a:txBody>
                  <a:tcPr marL="18416" marR="18416" marT="18416" marB="1841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just"/>
                      <a:r>
                        <a:rPr lang="ru-RU" sz="1800" dirty="0">
                          <a:effectLst/>
                          <a:latin typeface="Times New Roman" panose="02020603050405020304" pitchFamily="18" charset="0"/>
                          <a:cs typeface="Times New Roman" panose="02020603050405020304" pitchFamily="18" charset="0"/>
                        </a:rPr>
                        <a:t>Оно характеризует факт приобретения человеком новых психологических качеств и свойств в учебной деятельности. Этимологически это понятие происходит от слова «научиться» и включает все то, чему действительно может научиться индивид в результате обучения и учения. Заметим, что обучение и учение, учебная деятельность в целом могут не иметь видимого результата, выступающего в форме научения. Это еще одно основание для разведения обсуждаемых понятий и их параллельного использования.(</a:t>
                      </a:r>
                      <a:r>
                        <a:rPr lang="ru-RU" sz="1800" dirty="0" err="1">
                          <a:effectLst/>
                          <a:latin typeface="Times New Roman" panose="02020603050405020304" pitchFamily="18" charset="0"/>
                          <a:cs typeface="Times New Roman" panose="02020603050405020304" pitchFamily="18" charset="0"/>
                        </a:rPr>
                        <a:t>Немов</a:t>
                      </a:r>
                      <a:r>
                        <a:rPr lang="ru-RU" sz="1800" dirty="0">
                          <a:effectLst/>
                          <a:latin typeface="Times New Roman" panose="02020603050405020304" pitchFamily="18" charset="0"/>
                          <a:cs typeface="Times New Roman" panose="02020603050405020304" pitchFamily="18" charset="0"/>
                        </a:rPr>
                        <a:t>)</a:t>
                      </a:r>
                    </a:p>
                  </a:txBody>
                  <a:tcPr marL="18416" marR="18416" marT="18416" marB="1841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92429">
                <a:tc>
                  <a:txBody>
                    <a:bodyPr/>
                    <a:lstStyle/>
                    <a:p>
                      <a:pPr algn="just"/>
                      <a:r>
                        <a:rPr lang="ru-RU" sz="1800" dirty="0">
                          <a:effectLst/>
                          <a:latin typeface="Times New Roman" panose="02020603050405020304" pitchFamily="18" charset="0"/>
                          <a:cs typeface="Times New Roman" panose="02020603050405020304" pitchFamily="18" charset="0"/>
                        </a:rPr>
                        <a:t>Образование</a:t>
                      </a:r>
                    </a:p>
                  </a:txBody>
                  <a:tcPr marL="18416" marR="18416" marT="18416" marB="1841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just"/>
                      <a:r>
                        <a:rPr lang="ru-RU" sz="1800" dirty="0">
                          <a:effectLst/>
                          <a:latin typeface="Times New Roman" panose="02020603050405020304" pitchFamily="18" charset="0"/>
                          <a:cs typeface="Times New Roman" panose="02020603050405020304" pitchFamily="18" charset="0"/>
                        </a:rPr>
                        <a:t>процесс и результат усвоения систематизированных знаний, умений и навыков.(Большой энциклопедический словарь)</a:t>
                      </a:r>
                    </a:p>
                  </a:txBody>
                  <a:tcPr marL="18416" marR="18416" marT="18416" marB="1841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798292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Прямоугольник 2"/>
          <p:cNvSpPr/>
          <p:nvPr/>
        </p:nvSpPr>
        <p:spPr>
          <a:xfrm>
            <a:off x="2870237" y="2484480"/>
            <a:ext cx="6025239" cy="523220"/>
          </a:xfrm>
          <a:prstGeom prst="rect">
            <a:avLst/>
          </a:prstGeom>
        </p:spPr>
        <p:txBody>
          <a:bodyPr wrap="none">
            <a:spAutoFit/>
          </a:bodyPr>
          <a:lstStyle/>
          <a:p>
            <a:r>
              <a:rPr lang="ru-RU" sz="2800" dirty="0" smtClean="0">
                <a:latin typeface="Times New Roman" panose="02020603050405020304" pitchFamily="18" charset="0"/>
                <a:cs typeface="Times New Roman" panose="02020603050405020304" pitchFamily="18" charset="0"/>
              </a:rPr>
              <a:t>В.К</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Бахир</a:t>
            </a:r>
            <a:r>
              <a:rPr lang="ru-RU" sz="2800" dirty="0" smtClean="0">
                <a:latin typeface="Times New Roman" panose="02020603050405020304" pitchFamily="18" charset="0"/>
                <a:cs typeface="Times New Roman" panose="02020603050405020304" pitchFamily="18" charset="0"/>
              </a:rPr>
              <a:t> « Развивающее обучение».</a:t>
            </a:r>
            <a:endParaRPr lang="ru-RU" sz="28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338" y="3214875"/>
            <a:ext cx="3810000" cy="3552825"/>
          </a:xfrm>
          <a:prstGeom prst="rect">
            <a:avLst/>
          </a:prstGeom>
        </p:spPr>
      </p:pic>
    </p:spTree>
    <p:extLst>
      <p:ext uri="{BB962C8B-B14F-4D97-AF65-F5344CB8AC3E}">
        <p14:creationId xmlns:p14="http://schemas.microsoft.com/office/powerpoint/2010/main" val="6307095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5" name="TextBox 4"/>
          <p:cNvSpPr txBox="1"/>
          <p:nvPr/>
        </p:nvSpPr>
        <p:spPr>
          <a:xfrm>
            <a:off x="632138" y="1257033"/>
            <a:ext cx="9233883" cy="3785652"/>
          </a:xfrm>
          <a:prstGeom prst="rect">
            <a:avLst/>
          </a:prstGeom>
          <a:noFill/>
        </p:spPr>
        <p:txBody>
          <a:bodyPr wrap="square" rtlCol="0">
            <a:spAutoFit/>
          </a:bodyPr>
          <a:lstStyle/>
          <a:p>
            <a:pPr>
              <a:lnSpc>
                <a:spcPct val="150000"/>
              </a:lnSpc>
            </a:pPr>
            <a:endParaRPr lang="ru-RU" sz="2000" dirty="0" smtClean="0">
              <a:latin typeface="Times New Roman" panose="02020603050405020304" pitchFamily="18" charset="0"/>
              <a:cs typeface="Times New Roman" panose="02020603050405020304" pitchFamily="18" charset="0"/>
            </a:endParaRPr>
          </a:p>
          <a:p>
            <a:pPr>
              <a:lnSpc>
                <a:spcPct val="150000"/>
              </a:lnSpc>
            </a:pPr>
            <a:r>
              <a:rPr lang="ru-RU" sz="2000" dirty="0" smtClean="0">
                <a:latin typeface="Times New Roman" panose="02020603050405020304" pitchFamily="18" charset="0"/>
                <a:cs typeface="Times New Roman" panose="02020603050405020304" pitchFamily="18" charset="0"/>
              </a:rPr>
              <a:t>       Традиционно </a:t>
            </a:r>
            <a:r>
              <a:rPr lang="ru-RU" sz="2000" dirty="0" smtClean="0">
                <a:latin typeface="Times New Roman" panose="02020603050405020304" pitchFamily="18" charset="0"/>
                <a:cs typeface="Times New Roman" panose="02020603050405020304" pitchFamily="18" charset="0"/>
              </a:rPr>
              <a:t>процесс обучения рассматривается как процесс взаимодействия учителя и учащихся, в ходе которого решаются задачи образования, воспитания и развития. К основным структурным компонентам, раскрывающим его сущность, относят цели обучения, содержание, деятельность преподавания и учения, характер их взаимодействия, принципы, методы, формы обучения. Через эти общие сущностные характеристики возможно выявление особенностей развивающего обучения.</a:t>
            </a:r>
            <a:endParaRPr lang="ru-RU" sz="2000" dirty="0">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3726" y="4588015"/>
            <a:ext cx="2446105" cy="2269985"/>
          </a:xfrm>
          <a:prstGeom prst="rect">
            <a:avLst/>
          </a:prstGeom>
        </p:spPr>
      </p:pic>
    </p:spTree>
    <p:extLst>
      <p:ext uri="{BB962C8B-B14F-4D97-AF65-F5344CB8AC3E}">
        <p14:creationId xmlns:p14="http://schemas.microsoft.com/office/powerpoint/2010/main" val="20161463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a:blipFill>
            <a:blip r:embed="rId3"/>
            <a:tile tx="0" ty="0" sx="100000" sy="100000" flip="none" algn="tl"/>
          </a:blipFill>
        </p:spPr>
      </p:pic>
      <p:sp>
        <p:nvSpPr>
          <p:cNvPr id="3" name="TextBox 2"/>
          <p:cNvSpPr txBox="1"/>
          <p:nvPr/>
        </p:nvSpPr>
        <p:spPr>
          <a:xfrm>
            <a:off x="577135" y="998447"/>
            <a:ext cx="8724900" cy="5859553"/>
          </a:xfrm>
          <a:prstGeom prst="rect">
            <a:avLst/>
          </a:prstGeom>
          <a:noFill/>
        </p:spPr>
        <p:txBody>
          <a:bodyPr wrap="square" rtlCol="0">
            <a:spAutoFit/>
          </a:bodyPr>
          <a:lstStyle/>
          <a:p>
            <a:pPr>
              <a:lnSpc>
                <a:spcPct val="150000"/>
              </a:lnSpc>
            </a:pPr>
            <a:r>
              <a:rPr lang="ru-RU" dirty="0" smtClean="0">
                <a:latin typeface="Times New Roman" panose="02020603050405020304" pitchFamily="18" charset="0"/>
                <a:cs typeface="Times New Roman" panose="02020603050405020304" pitchFamily="18" charset="0"/>
              </a:rPr>
              <a:t>Развивающее обучение не отрицает возможность и необходимость образовательных задач, но и не признаёт трех параллельно существующих задач, а предлагает их слияние в триединую задачу, обеспечивающую органическое слияние обучения и развития, при котором обучение выступает не самоцелью, а условием развития школьников.</a:t>
            </a:r>
          </a:p>
          <a:p>
            <a:pPr>
              <a:lnSpc>
                <a:spcPct val="150000"/>
              </a:lnSpc>
            </a:pPr>
            <a:endParaRPr lang="ru-RU" dirty="0">
              <a:latin typeface="Times New Roman" panose="02020603050405020304" pitchFamily="18" charset="0"/>
              <a:cs typeface="Times New Roman" panose="02020603050405020304" pitchFamily="18" charset="0"/>
            </a:endParaRPr>
          </a:p>
          <a:p>
            <a:pPr>
              <a:lnSpc>
                <a:spcPct val="150000"/>
              </a:lnSpc>
            </a:pPr>
            <a:r>
              <a:rPr lang="ru-RU" dirty="0" smtClean="0">
                <a:latin typeface="Times New Roman" panose="02020603050405020304" pitchFamily="18" charset="0"/>
                <a:cs typeface="Times New Roman" panose="02020603050405020304" pitchFamily="18" charset="0"/>
              </a:rPr>
              <a:t>Определение целей развивающего обучения  и конкретного содержания развитие детей должно найти воплощение  в содержании обучения, которое является системообразующим  компонентом любого обучения.  В нём воплощаются цели обучения , они через содержание  обучения раскрываются и конкретизируются. В то же время содержание обучения определяет  все другие его компоненты: методы, формы. Средства обучения, специфику деятельности учителя и учащихся. </a:t>
            </a:r>
          </a:p>
          <a:p>
            <a:pPr>
              <a:lnSpc>
                <a:spcPct val="150000"/>
              </a:lnSpc>
            </a:pPr>
            <a:endParaRPr lang="ru-RU" dirty="0">
              <a:latin typeface="Times New Roman" panose="02020603050405020304" pitchFamily="18" charset="0"/>
              <a:cs typeface="Times New Roman" panose="02020603050405020304" pitchFamily="18" charset="0"/>
            </a:endParaRPr>
          </a:p>
          <a:p>
            <a:pPr>
              <a:lnSpc>
                <a:spcPct val="150000"/>
              </a:lnSpc>
            </a:pP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564394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Прямоугольник 2"/>
          <p:cNvSpPr/>
          <p:nvPr/>
        </p:nvSpPr>
        <p:spPr>
          <a:xfrm>
            <a:off x="695460" y="944940"/>
            <a:ext cx="8628845" cy="3000821"/>
          </a:xfrm>
          <a:prstGeom prst="rect">
            <a:avLst/>
          </a:prstGeom>
        </p:spPr>
        <p:txBody>
          <a:bodyPr wrap="square">
            <a:spAutoFit/>
          </a:bodyPr>
          <a:lstStyle/>
          <a:p>
            <a:pPr>
              <a:lnSpc>
                <a:spcPct val="150000"/>
              </a:lnSpc>
            </a:pPr>
            <a:r>
              <a:rPr lang="ru-RU" dirty="0">
                <a:latin typeface="Times New Roman" panose="02020603050405020304" pitchFamily="18" charset="0"/>
                <a:cs typeface="Times New Roman" panose="02020603050405020304" pitchFamily="18" charset="0"/>
              </a:rPr>
              <a:t>В развивающих системах обучения его содержание выступает средством развития личности ребёнка, следовательно, оно должно соответствовать содержанию развития, отражать его</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a:p>
            <a:pPr>
              <a:lnSpc>
                <a:spcPct val="150000"/>
              </a:lnSpc>
            </a:pPr>
            <a:r>
              <a:rPr lang="ru-RU" dirty="0">
                <a:latin typeface="Times New Roman" panose="02020603050405020304" pitchFamily="18" charset="0"/>
                <a:cs typeface="Times New Roman" panose="02020603050405020304" pitchFamily="18" charset="0"/>
              </a:rPr>
              <a:t>Содержание обучения задаёт определённый способ его усвоения, определённый тип учения</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a:p>
            <a:pPr>
              <a:lnSpc>
                <a:spcPct val="150000"/>
              </a:lnSpc>
            </a:pPr>
            <a:r>
              <a:rPr lang="ru-RU" dirty="0">
                <a:latin typeface="Times New Roman" panose="02020603050405020304" pitchFamily="18" charset="0"/>
                <a:cs typeface="Times New Roman" panose="02020603050405020304" pitchFamily="18" charset="0"/>
              </a:rPr>
              <a:t>Отсутствие готового для запоминания учебного содержания изменяет позицию ученика в учебном процессе, коренным образом меняет тип учения. </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6107" y="4261440"/>
            <a:ext cx="2881111" cy="2280880"/>
          </a:xfrm>
          <a:prstGeom prst="rect">
            <a:avLst/>
          </a:prstGeom>
        </p:spPr>
      </p:pic>
    </p:spTree>
    <p:extLst>
      <p:ext uri="{BB962C8B-B14F-4D97-AF65-F5344CB8AC3E}">
        <p14:creationId xmlns:p14="http://schemas.microsoft.com/office/powerpoint/2010/main" val="23612272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5" name="Rectangle 1"/>
          <p:cNvSpPr>
            <a:spLocks noChangeArrowheads="1"/>
          </p:cNvSpPr>
          <p:nvPr/>
        </p:nvSpPr>
        <p:spPr bwMode="auto">
          <a:xfrm>
            <a:off x="751454" y="1510205"/>
            <a:ext cx="9298547" cy="3837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ru-RU" altLang="ru-RU" sz="2400" b="1"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Развивающее обучение</a:t>
            </a:r>
            <a:r>
              <a:rPr kumimoji="0" lang="ru-RU" altLang="ru-RU" sz="24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 – это система организации обучения, которая способствует включению внутренних механизмов развития личности обучающихся и наиболее полной реализации их интеллектуальных и творческих способностей.</a:t>
            </a:r>
          </a:p>
          <a:p>
            <a:pPr marL="0" marR="0" lvl="0" indent="0" algn="l" defTabSz="914400" rtl="0" eaLnBrk="0" fontAlgn="base" latinLnBrk="0" hangingPunct="0">
              <a:lnSpc>
                <a:spcPct val="150000"/>
              </a:lnSpc>
              <a:spcBef>
                <a:spcPct val="0"/>
              </a:spcBef>
              <a:spcAft>
                <a:spcPct val="0"/>
              </a:spcAft>
              <a:buClrTx/>
              <a:buSzTx/>
              <a:buFontTx/>
              <a:buNone/>
              <a:tabLst/>
            </a:pPr>
            <a:endParaRPr lang="ru-RU" altLang="ru-RU" sz="2400" dirty="0">
              <a:solidFill>
                <a:srgbClr val="000000"/>
              </a:solidFill>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endParaRPr kumimoji="0" lang="ru-RU" altLang="ru-RU" sz="48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1255" y="3349241"/>
            <a:ext cx="3211863" cy="3508758"/>
          </a:xfrm>
          <a:prstGeom prst="rect">
            <a:avLst/>
          </a:prstGeom>
        </p:spPr>
      </p:pic>
    </p:spTree>
    <p:extLst>
      <p:ext uri="{BB962C8B-B14F-4D97-AF65-F5344CB8AC3E}">
        <p14:creationId xmlns:p14="http://schemas.microsoft.com/office/powerpoint/2010/main" val="30499268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TextBox 2"/>
          <p:cNvSpPr txBox="1"/>
          <p:nvPr/>
        </p:nvSpPr>
        <p:spPr>
          <a:xfrm>
            <a:off x="347730" y="579549"/>
            <a:ext cx="9144000" cy="5028556"/>
          </a:xfrm>
          <a:prstGeom prst="rect">
            <a:avLst/>
          </a:prstGeom>
          <a:noFill/>
        </p:spPr>
        <p:txBody>
          <a:bodyPr wrap="square" rtlCol="0">
            <a:spAutoFit/>
          </a:bodyPr>
          <a:lstStyle/>
          <a:p>
            <a:pPr>
              <a:lnSpc>
                <a:spcPct val="150000"/>
              </a:lnSpc>
            </a:pPr>
            <a:r>
              <a:rPr lang="ru-RU" dirty="0" smtClean="0">
                <a:latin typeface="Times New Roman" panose="02020603050405020304" pitchFamily="18" charset="0"/>
                <a:cs typeface="Times New Roman" panose="02020603050405020304" pitchFamily="18" charset="0"/>
              </a:rPr>
              <a:t>Коренным образом меняется содержание деятельности учителя в развивающем обучении. Теперь главная задача учителя – не «донести», «преподнести», «объяснить» и «показать» учащимся, а организовать совместный поиск решения возникшей перед ними задачи. </a:t>
            </a:r>
          </a:p>
          <a:p>
            <a:pPr>
              <a:lnSpc>
                <a:spcPct val="150000"/>
              </a:lnSpc>
            </a:pPr>
            <a:endParaRPr lang="ru-RU" dirty="0">
              <a:latin typeface="Times New Roman" panose="02020603050405020304" pitchFamily="18" charset="0"/>
              <a:cs typeface="Times New Roman" panose="02020603050405020304" pitchFamily="18" charset="0"/>
            </a:endParaRPr>
          </a:p>
          <a:p>
            <a:pPr>
              <a:lnSpc>
                <a:spcPct val="150000"/>
              </a:lnSpc>
            </a:pPr>
            <a:r>
              <a:rPr lang="ru-RU" dirty="0" smtClean="0">
                <a:latin typeface="Times New Roman" panose="02020603050405020304" pitchFamily="18" charset="0"/>
                <a:cs typeface="Times New Roman" panose="02020603050405020304" pitchFamily="18" charset="0"/>
              </a:rPr>
              <a:t>Новый вид и новое содержание требует иных принципов обучения.</a:t>
            </a:r>
          </a:p>
          <a:p>
            <a:pPr>
              <a:lnSpc>
                <a:spcPct val="150000"/>
              </a:lnSpc>
            </a:pPr>
            <a:endParaRPr lang="ru-RU" dirty="0">
              <a:latin typeface="Times New Roman" panose="02020603050405020304" pitchFamily="18" charset="0"/>
              <a:cs typeface="Times New Roman" panose="02020603050405020304" pitchFamily="18" charset="0"/>
            </a:endParaRPr>
          </a:p>
          <a:p>
            <a:pPr>
              <a:lnSpc>
                <a:spcPct val="150000"/>
              </a:lnSpc>
            </a:pPr>
            <a:r>
              <a:rPr lang="ru-RU" dirty="0" smtClean="0">
                <a:latin typeface="Times New Roman" panose="02020603050405020304" pitchFamily="18" charset="0"/>
                <a:cs typeface="Times New Roman" panose="02020603050405020304" pitchFamily="18" charset="0"/>
              </a:rPr>
              <a:t>Развивающее обучение  немыслимо без постоянного учебного общения, при котором учащиеся поняв, чего он не знает, не умеет делать, сам начинает активно действовать, восполняя недостаток знания и включая в этот процесс учителя, как более опытного партнёра. Мнение учителя при этом воспринимается детьми как одна из возможных точек зрения и мнениями других учеников. </a:t>
            </a:r>
          </a:p>
          <a:p>
            <a:pPr>
              <a:lnSpc>
                <a:spcPct val="150000"/>
              </a:lnSpc>
            </a:pP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666828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Прямоугольник 2"/>
          <p:cNvSpPr/>
          <p:nvPr/>
        </p:nvSpPr>
        <p:spPr>
          <a:xfrm>
            <a:off x="656823" y="1369943"/>
            <a:ext cx="9440214" cy="2951064"/>
          </a:xfrm>
          <a:prstGeom prst="rect">
            <a:avLst/>
          </a:prstGeom>
        </p:spPr>
        <p:txBody>
          <a:bodyPr wrap="square">
            <a:spAutoFit/>
          </a:bodyPr>
          <a:lstStyle/>
          <a:p>
            <a:pPr>
              <a:lnSpc>
                <a:spcPct val="150000"/>
              </a:lnSpc>
            </a:pPr>
            <a:r>
              <a:rPr lang="ru-RU" dirty="0">
                <a:latin typeface="Times New Roman" panose="02020603050405020304" pitchFamily="18" charset="0"/>
                <a:cs typeface="Times New Roman" panose="02020603050405020304" pitchFamily="18" charset="0"/>
              </a:rPr>
              <a:t>Развивающие технологии имеют специальные методы, включающие детей  в коллективный поиск: это создание проблемных ситуаций, ситуация учебного спора, метод коллизий, метод решения учебных задач, учебный диалог и др. </a:t>
            </a:r>
          </a:p>
          <a:p>
            <a:pPr>
              <a:lnSpc>
                <a:spcPct val="150000"/>
              </a:lnSpc>
            </a:pPr>
            <a:endParaRPr lang="ru-RU" dirty="0">
              <a:latin typeface="Times New Roman" panose="02020603050405020304" pitchFamily="18" charset="0"/>
              <a:cs typeface="Times New Roman" panose="02020603050405020304" pitchFamily="18" charset="0"/>
            </a:endParaRPr>
          </a:p>
          <a:p>
            <a:pPr>
              <a:lnSpc>
                <a:spcPct val="150000"/>
              </a:lnSpc>
            </a:pPr>
            <a:r>
              <a:rPr lang="ru-RU" dirty="0">
                <a:latin typeface="Times New Roman" panose="02020603050405020304" pitchFamily="18" charset="0"/>
                <a:cs typeface="Times New Roman" panose="02020603050405020304" pitchFamily="18" charset="0"/>
              </a:rPr>
              <a:t>Развивающее  обучение – особый вид обучения, характеризующийся специфическим подходом к определению и реализации целей, его содержания, технологии и взаимодействия участников учебного процесса.</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217439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Прямоугольник 2"/>
          <p:cNvSpPr/>
          <p:nvPr/>
        </p:nvSpPr>
        <p:spPr>
          <a:xfrm>
            <a:off x="694009" y="2716300"/>
            <a:ext cx="9787488" cy="584775"/>
          </a:xfrm>
          <a:prstGeom prst="rect">
            <a:avLst/>
          </a:prstGeom>
        </p:spPr>
        <p:txBody>
          <a:bodyPr wrap="none">
            <a:spAutoFit/>
          </a:bodyPr>
          <a:lstStyle/>
          <a:p>
            <a:r>
              <a:rPr lang="ru-RU" sz="3200" dirty="0">
                <a:latin typeface="Times New Roman" panose="02020603050405020304" pitchFamily="18" charset="0"/>
                <a:cs typeface="Times New Roman" panose="02020603050405020304" pitchFamily="18" charset="0"/>
              </a:rPr>
              <a:t>В. В. Давыдов – «О понятии развивающего обучения».</a:t>
            </a: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0171" y="3429000"/>
            <a:ext cx="2974762" cy="3249740"/>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1317" y="3301074"/>
            <a:ext cx="2273303" cy="3152313"/>
          </a:xfrm>
          <a:prstGeom prst="rect">
            <a:avLst/>
          </a:prstGeom>
        </p:spPr>
      </p:pic>
    </p:spTree>
    <p:extLst>
      <p:ext uri="{BB962C8B-B14F-4D97-AF65-F5344CB8AC3E}">
        <p14:creationId xmlns:p14="http://schemas.microsoft.com/office/powerpoint/2010/main" val="15410159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TextBox 2"/>
          <p:cNvSpPr txBox="1"/>
          <p:nvPr/>
        </p:nvSpPr>
        <p:spPr>
          <a:xfrm>
            <a:off x="515155" y="875764"/>
            <a:ext cx="8603087" cy="4524315"/>
          </a:xfrm>
          <a:prstGeom prst="rect">
            <a:avLst/>
          </a:prstGeom>
          <a:noFill/>
        </p:spPr>
        <p:txBody>
          <a:bodyPr wrap="square" rtlCol="0">
            <a:spAutoFit/>
          </a:bodyPr>
          <a:lstStyle/>
          <a:p>
            <a:endParaRPr lang="ru-RU"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3 основные теории о соотношении обучения и развития. Они были описаны Л. С. Выготским. </a:t>
            </a:r>
          </a:p>
          <a:p>
            <a:endParaRPr lang="ru-RU" dirty="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В основе первой – идея о независимости развития от обучения. Последнее рассматривается как «чисто внешний процесс, который должен быть так или иначе согласован с ходом детского развития, но сам по себе не участвующий активно в детском развитии, ничего в нем не меняющий и скорее использующий достижения развития, чем подвигающий ход и изменяющие его направление.</a:t>
            </a:r>
          </a:p>
          <a:p>
            <a:endParaRPr lang="ru-RU"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Согласно этой теории развитие «должно совершить определенные законченные циклы, определённые законченные циклы, определенные функции должны созреть прежде , чем школа может приступить к обучению определённым  знаниям  и навыкам ребенка. Циклы развития всегда предшествуют циклам обучения. Обучение плетется в хвосте у развития, развитие всегда идёт впереди обучения. </a:t>
            </a: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428145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1" y="0"/>
            <a:ext cx="12191999" cy="6858000"/>
          </a:xfrm>
          <a:prstGeom prst="rect">
            <a:avLst/>
          </a:prstGeom>
          <a:solidFill>
            <a:schemeClr val="accent1"/>
          </a:solidFill>
          <a:ln>
            <a:solidFill>
              <a:schemeClr val="accent1"/>
            </a:solidFill>
          </a:ln>
        </p:spPr>
      </p:pic>
      <p:sp>
        <p:nvSpPr>
          <p:cNvPr id="3" name="TextBox 2"/>
          <p:cNvSpPr txBox="1"/>
          <p:nvPr/>
        </p:nvSpPr>
        <p:spPr>
          <a:xfrm>
            <a:off x="785611" y="798490"/>
            <a:ext cx="8654603" cy="5028556"/>
          </a:xfrm>
          <a:prstGeom prst="rect">
            <a:avLst/>
          </a:prstGeom>
          <a:noFill/>
        </p:spPr>
        <p:txBody>
          <a:bodyPr wrap="square" rtlCol="0">
            <a:spAutoFit/>
          </a:bodyPr>
          <a:lstStyle/>
          <a:p>
            <a:pPr>
              <a:lnSpc>
                <a:spcPct val="150000"/>
              </a:lnSpc>
            </a:pPr>
            <a:r>
              <a:rPr lang="ru-RU" dirty="0" smtClean="0">
                <a:latin typeface="Times New Roman" panose="02020603050405020304" pitchFamily="18" charset="0"/>
                <a:cs typeface="Times New Roman" panose="02020603050405020304" pitchFamily="18" charset="0"/>
              </a:rPr>
              <a:t>Вторая теория, придерживается той точке зрения, что обучение и есть развитие, что обучение полностью сливается с ним, когда каждый шаг в обучении соответствует шагу развитии, которое сводится в основном к накоплению всевозможных привычек. По этой теории любое обучение становится развивающим.</a:t>
            </a:r>
          </a:p>
          <a:p>
            <a:pPr>
              <a:lnSpc>
                <a:spcPct val="150000"/>
              </a:lnSpc>
            </a:pPr>
            <a:endParaRPr lang="ru-RU" dirty="0">
              <a:latin typeface="Times New Roman" panose="02020603050405020304" pitchFamily="18" charset="0"/>
              <a:cs typeface="Times New Roman" panose="02020603050405020304" pitchFamily="18" charset="0"/>
            </a:endParaRPr>
          </a:p>
          <a:p>
            <a:pPr>
              <a:lnSpc>
                <a:spcPct val="150000"/>
              </a:lnSpc>
            </a:pPr>
            <a:r>
              <a:rPr lang="ru-RU" dirty="0" smtClean="0">
                <a:latin typeface="Times New Roman" panose="02020603050405020304" pitchFamily="18" charset="0"/>
                <a:cs typeface="Times New Roman" panose="02020603050405020304" pitchFamily="18" charset="0"/>
              </a:rPr>
              <a:t>В третьей теории сделаны попытки преодолеть крайности двух первых путём простого их совмещения. Развитие мыслится как процесс, от обучения независимый, а само обучение, в ходе которого ребенок приобретает новые формы поведения, мыслится тождественным с развитием. Развитие (созревание) подготавливает и делает возможным обучение, а последнее как бы стимулирует  и продвигает вперед развитие </a:t>
            </a:r>
            <a:r>
              <a:rPr lang="ru-RU" dirty="0">
                <a:latin typeface="Times New Roman" panose="02020603050405020304" pitchFamily="18" charset="0"/>
                <a:cs typeface="Times New Roman" panose="02020603050405020304" pitchFamily="18" charset="0"/>
              </a:rPr>
              <a:t>(созревание) </a:t>
            </a:r>
            <a:r>
              <a:rPr lang="ru-RU" dirty="0" smtClean="0">
                <a:latin typeface="Times New Roman" panose="02020603050405020304" pitchFamily="18" charset="0"/>
                <a:cs typeface="Times New Roman" panose="02020603050405020304" pitchFamily="18" charset="0"/>
              </a:rPr>
              <a:t>. Данная теория разводит процессы обучения и развития и вместе с тем устанавливает их взаимосвязь. </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964902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TextBox 2"/>
          <p:cNvSpPr txBox="1"/>
          <p:nvPr/>
        </p:nvSpPr>
        <p:spPr>
          <a:xfrm>
            <a:off x="347730" y="618186"/>
            <a:ext cx="9247031" cy="5028556"/>
          </a:xfrm>
          <a:prstGeom prst="rect">
            <a:avLst/>
          </a:prstGeom>
          <a:noFill/>
        </p:spPr>
        <p:txBody>
          <a:bodyPr wrap="square" rtlCol="0">
            <a:spAutoFit/>
          </a:bodyPr>
          <a:lstStyle/>
          <a:p>
            <a:pPr>
              <a:lnSpc>
                <a:spcPct val="150000"/>
              </a:lnSpc>
            </a:pPr>
            <a:r>
              <a:rPr lang="ru-RU" dirty="0" smtClean="0">
                <a:latin typeface="Times New Roman" panose="02020603050405020304" pitchFamily="18" charset="0"/>
                <a:cs typeface="Times New Roman" panose="02020603050405020304" pitchFamily="18" charset="0"/>
              </a:rPr>
              <a:t>В третьей теории Л. С. Выготский выделил две основные черты. Первая  - это признание взаимосвязи обучения и развития, раскрытие которой позволяет найти стимулирующее влияние обучения и то, как определенный уровень развития способствует реализации того или иного обучения.</a:t>
            </a:r>
          </a:p>
          <a:p>
            <a:pPr>
              <a:lnSpc>
                <a:spcPct val="150000"/>
              </a:lnSpc>
            </a:pPr>
            <a:r>
              <a:rPr lang="ru-RU" dirty="0" smtClean="0">
                <a:latin typeface="Times New Roman" panose="02020603050405020304" pitchFamily="18" charset="0"/>
                <a:cs typeface="Times New Roman" panose="02020603050405020304" pitchFamily="18" charset="0"/>
              </a:rPr>
              <a:t>Вторая ее черта состоит в попытках объяснить наличие развивающего обучения, опираясь на установки структурной психологии. Суть такого объяснения состоит в предложении, что ребёнок овладевая какой-либо конкретной операцией, вместе с тем осваивает некоторый общий структурный принцип, сфера приложения которого гораздо шире, чем у данной операции.</a:t>
            </a:r>
          </a:p>
          <a:p>
            <a:pPr>
              <a:lnSpc>
                <a:spcPct val="150000"/>
              </a:lnSpc>
            </a:pPr>
            <a:r>
              <a:rPr lang="ru-RU" dirty="0" smtClean="0">
                <a:latin typeface="Times New Roman" panose="02020603050405020304" pitchFamily="18" charset="0"/>
                <a:cs typeface="Times New Roman" panose="02020603050405020304" pitchFamily="18" charset="0"/>
              </a:rPr>
              <a:t>Между процессами развития и обучением устанавливаются сложнейшие динамические зависимости, которые нельзя охватить единой, наперед данной, априорной умозрительной формулой. </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014098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TextBox 2"/>
          <p:cNvSpPr txBox="1"/>
          <p:nvPr/>
        </p:nvSpPr>
        <p:spPr>
          <a:xfrm>
            <a:off x="605307" y="1958583"/>
            <a:ext cx="8706118" cy="2951064"/>
          </a:xfrm>
          <a:prstGeom prst="rect">
            <a:avLst/>
          </a:prstGeom>
          <a:noFill/>
        </p:spPr>
        <p:txBody>
          <a:bodyPr wrap="square" rtlCol="0">
            <a:spAutoFit/>
          </a:bodyPr>
          <a:lstStyle/>
          <a:p>
            <a:pPr>
              <a:lnSpc>
                <a:spcPct val="150000"/>
              </a:lnSpc>
            </a:pPr>
            <a:r>
              <a:rPr lang="ru-RU" dirty="0" smtClean="0">
                <a:latin typeface="Times New Roman" panose="02020603050405020304" pitchFamily="18" charset="0"/>
                <a:cs typeface="Times New Roman" panose="02020603050405020304" pitchFamily="18" charset="0"/>
              </a:rPr>
              <a:t>Только обучение  является хорошим (т.е. «правильно организованным», которое забегает вперед развития. Обучение- внутреннее необходимый и всеобщий момент развития. </a:t>
            </a:r>
          </a:p>
          <a:p>
            <a:pPr>
              <a:lnSpc>
                <a:spcPct val="150000"/>
              </a:lnSpc>
            </a:pPr>
            <a:r>
              <a:rPr lang="ru-RU" dirty="0" smtClean="0">
                <a:latin typeface="Times New Roman" panose="02020603050405020304" pitchFamily="18" charset="0"/>
                <a:cs typeface="Times New Roman" panose="02020603050405020304" pitchFamily="18" charset="0"/>
              </a:rPr>
              <a:t>В основе психологического развития младших школьников лежит формирование учебной деятельности в процессе усвоения теоретических знаний, посредством выполнения анализа, планирования, рефлексии.</a:t>
            </a:r>
          </a:p>
          <a:p>
            <a:pPr>
              <a:lnSpc>
                <a:spcPct val="150000"/>
              </a:lnSpc>
            </a:pP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92444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Прямоугольник 2"/>
          <p:cNvSpPr/>
          <p:nvPr/>
        </p:nvSpPr>
        <p:spPr>
          <a:xfrm>
            <a:off x="386366" y="983368"/>
            <a:ext cx="9324304" cy="4247317"/>
          </a:xfrm>
          <a:prstGeom prst="rect">
            <a:avLst/>
          </a:prstGeom>
        </p:spPr>
        <p:txBody>
          <a:bodyPr wrap="square">
            <a:spAutoFit/>
          </a:bodyPr>
          <a:lstStyle/>
          <a:p>
            <a:pPr>
              <a:lnSpc>
                <a:spcPct val="150000"/>
              </a:lnSpc>
            </a:pPr>
            <a:r>
              <a:rPr lang="ru-RU" dirty="0">
                <a:latin typeface="Times New Roman" panose="02020603050405020304" pitchFamily="18" charset="0"/>
                <a:cs typeface="Times New Roman" panose="02020603050405020304" pitchFamily="18" charset="0"/>
              </a:rPr>
              <a:t>Основой сути развивающего обучения является теория учебной деятельности и ее субъекта. В ней идёт речь об усвоении, происходящем  в форме специфической учебной деятельности. В процессе ее усвоения учащийся получает теоретические знания. Учебная деятельность включает соответствующие потребности, мотивы,  задачи, действия и операции. В младшем школьном возрасте учебная деятельность является основной и ведущей среди других ее видов. Чтобы у младших школьников формировалась полноценная учебная деятельность, они должны систематически решать учебные задачи. Главная их особенность состоит в том, что при ее решении школьник ищет и находит общий способ ко многим частным задачам, которые в последующем выполняются как бы с ходу и сразу правильно.</a:t>
            </a:r>
          </a:p>
          <a:p>
            <a:pPr>
              <a:lnSpc>
                <a:spcPct val="150000"/>
              </a:lnSpc>
            </a:pP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5000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1" y="0"/>
            <a:ext cx="12191999" cy="6858000"/>
          </a:xfrm>
          <a:prstGeom prst="rect">
            <a:avLst/>
          </a:prstGeom>
        </p:spPr>
      </p:pic>
      <p:sp>
        <p:nvSpPr>
          <p:cNvPr id="3" name="TextBox 2"/>
          <p:cNvSpPr txBox="1"/>
          <p:nvPr/>
        </p:nvSpPr>
        <p:spPr>
          <a:xfrm>
            <a:off x="592428" y="1442433"/>
            <a:ext cx="9208394" cy="4524315"/>
          </a:xfrm>
          <a:prstGeom prst="rect">
            <a:avLst/>
          </a:prstGeom>
          <a:noFill/>
        </p:spPr>
        <p:txBody>
          <a:bodyPr wrap="square" rtlCol="0">
            <a:spAutoFit/>
          </a:bodyPr>
          <a:lstStyle/>
          <a:p>
            <a:r>
              <a:rPr lang="ru-RU" dirty="0">
                <a:latin typeface="Times New Roman" panose="02020603050405020304" pitchFamily="18" charset="0"/>
                <a:cs typeface="Times New Roman" panose="02020603050405020304" pitchFamily="18" charset="0"/>
              </a:rPr>
              <a:t>Учебная задача решается посредством системы действий . Первое – из них – принятие учебной задачи, второе – преобразование ситуации, входящей в такую задачу. Она нацелена на поиск генетически исходного отношения предметных условий ситуации, ориентация на которое служит всеобщим основанием последующего решения всех остальных</a:t>
            </a:r>
            <a:r>
              <a:rPr lang="ru-RU" dirty="0" smtClean="0">
                <a:latin typeface="Times New Roman" panose="02020603050405020304" pitchFamily="18" charset="0"/>
                <a:cs typeface="Times New Roman" panose="02020603050405020304" pitchFamily="18" charset="0"/>
              </a:rPr>
              <a:t>.</a:t>
            </a:r>
          </a:p>
          <a:p>
            <a:endParaRPr lang="ru-RU"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Процессы обучения и воспитания человека сами протекают внутри его собственной, личной деятельности. </a:t>
            </a:r>
          </a:p>
          <a:p>
            <a:r>
              <a:rPr lang="ru-RU" dirty="0" smtClean="0">
                <a:latin typeface="Times New Roman" panose="02020603050405020304" pitchFamily="18" charset="0"/>
                <a:cs typeface="Times New Roman" panose="02020603050405020304" pitchFamily="18" charset="0"/>
              </a:rPr>
              <a:t>Согласно теории  Л. С. Выготского  и его последователей, процессы обучения и воспитания не сами по себе непосредственно развивают ребенка, а лишь тогда, когда они имеют </a:t>
            </a:r>
            <a:r>
              <a:rPr lang="ru-RU" dirty="0" err="1" smtClean="0">
                <a:latin typeface="Times New Roman" panose="02020603050405020304" pitchFamily="18" charset="0"/>
                <a:cs typeface="Times New Roman" panose="02020603050405020304" pitchFamily="18" charset="0"/>
              </a:rPr>
              <a:t>деятельностные</a:t>
            </a:r>
            <a:r>
              <a:rPr lang="ru-RU" dirty="0" smtClean="0">
                <a:latin typeface="Times New Roman" panose="02020603050405020304" pitchFamily="18" charset="0"/>
                <a:cs typeface="Times New Roman" panose="02020603050405020304" pitchFamily="18" charset="0"/>
              </a:rPr>
              <a:t> формы и обладают соответствующим содержанием. Между обучением и психологическим развитием человека всегда стоит его деятельность. </a:t>
            </a:r>
          </a:p>
          <a:p>
            <a:endParaRPr lang="ru-RU" dirty="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Исследуя развивающее начальное образования, необходимо тщательно проанализировать содержание и структуру учебной деятельности, с которой неразрывно связано психическое развитие. </a:t>
            </a: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29463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TextBox 2"/>
          <p:cNvSpPr txBox="1"/>
          <p:nvPr/>
        </p:nvSpPr>
        <p:spPr>
          <a:xfrm>
            <a:off x="566670" y="850005"/>
            <a:ext cx="8757634" cy="4893647"/>
          </a:xfrm>
          <a:prstGeom prst="rect">
            <a:avLst/>
          </a:prstGeom>
          <a:noFill/>
        </p:spPr>
        <p:txBody>
          <a:bodyPr wrap="square" rtlCol="0">
            <a:spAutoFit/>
          </a:bodyPr>
          <a:lstStyle/>
          <a:p>
            <a:r>
              <a:rPr lang="ru-RU" sz="2400" dirty="0" smtClean="0">
                <a:latin typeface="Times New Roman" panose="02020603050405020304" pitchFamily="18" charset="0"/>
                <a:cs typeface="Times New Roman" panose="02020603050405020304" pitchFamily="18" charset="0"/>
              </a:rPr>
              <a:t>Основные показатели  «развивающего обучения»:</a:t>
            </a:r>
          </a:p>
          <a:p>
            <a:endParaRPr lang="ru-RU" sz="2400" dirty="0">
              <a:latin typeface="Times New Roman" panose="02020603050405020304" pitchFamily="18" charset="0"/>
              <a:cs typeface="Times New Roman" panose="02020603050405020304" pitchFamily="18" charset="0"/>
            </a:endParaRPr>
          </a:p>
          <a:p>
            <a:pPr marL="342900" indent="-342900">
              <a:buAutoNum type="arabicPeriod"/>
            </a:pPr>
            <a:r>
              <a:rPr lang="ru-RU" sz="2400" dirty="0" smtClean="0">
                <a:latin typeface="Times New Roman" panose="02020603050405020304" pitchFamily="18" charset="0"/>
                <a:cs typeface="Times New Roman" panose="02020603050405020304" pitchFamily="18" charset="0"/>
              </a:rPr>
              <a:t>Главные психологические новообразования данного возраста, которые возникают и развиваются в этом возрастном периоде;</a:t>
            </a:r>
          </a:p>
          <a:p>
            <a:pPr marL="342900" indent="-342900">
              <a:buAutoNum type="arabicPeriod"/>
            </a:pPr>
            <a:r>
              <a:rPr lang="ru-RU" sz="2400" dirty="0" smtClean="0">
                <a:latin typeface="Times New Roman" panose="02020603050405020304" pitchFamily="18" charset="0"/>
                <a:cs typeface="Times New Roman" panose="02020603050405020304" pitchFamily="18" charset="0"/>
              </a:rPr>
              <a:t>Ведущая деятельность данного периода, определяющая возникновение соответствующих новообразований;</a:t>
            </a:r>
          </a:p>
          <a:p>
            <a:pPr marL="342900" indent="-342900">
              <a:buAutoNum type="arabicPeriod"/>
            </a:pPr>
            <a:r>
              <a:rPr lang="ru-RU" sz="2400" dirty="0" smtClean="0">
                <a:latin typeface="Times New Roman" panose="02020603050405020304" pitchFamily="18" charset="0"/>
                <a:cs typeface="Times New Roman" panose="02020603050405020304" pitchFamily="18" charset="0"/>
              </a:rPr>
              <a:t>Содержание и способы совместного осуществления этой деятельности;</a:t>
            </a:r>
          </a:p>
          <a:p>
            <a:pPr marL="342900" indent="-342900">
              <a:buAutoNum type="arabicPeriod"/>
            </a:pPr>
            <a:r>
              <a:rPr lang="ru-RU" sz="2400" dirty="0" smtClean="0">
                <a:latin typeface="Times New Roman" panose="02020603050405020304" pitchFamily="18" charset="0"/>
                <a:cs typeface="Times New Roman" panose="02020603050405020304" pitchFamily="18" charset="0"/>
              </a:rPr>
              <a:t>Взаимосвязи с другими видами деятельности;</a:t>
            </a:r>
          </a:p>
          <a:p>
            <a:pPr marL="342900" indent="-342900">
              <a:buAutoNum type="arabicPeriod"/>
            </a:pPr>
            <a:r>
              <a:rPr lang="ru-RU" sz="2400" dirty="0" smtClean="0">
                <a:latin typeface="Times New Roman" panose="02020603050405020304" pitchFamily="18" charset="0"/>
                <a:cs typeface="Times New Roman" panose="02020603050405020304" pitchFamily="18" charset="0"/>
              </a:rPr>
              <a:t>Система методик, позволяющая определить уровни развития новообразований; </a:t>
            </a:r>
          </a:p>
          <a:p>
            <a:pPr marL="342900" indent="-342900">
              <a:buAutoNum type="arabicPeriod"/>
            </a:pPr>
            <a:r>
              <a:rPr lang="ru-RU" sz="2400" dirty="0" smtClean="0">
                <a:latin typeface="Times New Roman" panose="02020603050405020304" pitchFamily="18" charset="0"/>
                <a:cs typeface="Times New Roman" panose="02020603050405020304" pitchFamily="18" charset="0"/>
              </a:rPr>
              <a:t>Характер связи этих уровней с особенностями организации ведущей  и смежных с нею других видов деятельности.</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58181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2000" cy="6858000"/>
          </a:xfrm>
          <a:prstGeom prst="rect">
            <a:avLst/>
          </a:prstGeom>
        </p:spPr>
      </p:pic>
      <p:sp>
        <p:nvSpPr>
          <p:cNvPr id="8" name="Прямоугольник 7"/>
          <p:cNvSpPr/>
          <p:nvPr/>
        </p:nvSpPr>
        <p:spPr>
          <a:xfrm>
            <a:off x="501341" y="1228397"/>
            <a:ext cx="9272043" cy="5028556"/>
          </a:xfrm>
          <a:prstGeom prst="rect">
            <a:avLst/>
          </a:prstGeom>
        </p:spPr>
        <p:txBody>
          <a:bodyPr wrap="square">
            <a:spAutoFit/>
          </a:bodyPr>
          <a:lstStyle/>
          <a:p>
            <a:pPr>
              <a:lnSpc>
                <a:spcPct val="150000"/>
              </a:lnSpc>
            </a:pPr>
            <a:r>
              <a:rPr lang="ru-RU" dirty="0" smtClean="0">
                <a:latin typeface="Times New Roman" panose="02020603050405020304" pitchFamily="18" charset="0"/>
                <a:cs typeface="Times New Roman" panose="02020603050405020304" pitchFamily="18" charset="0"/>
              </a:rPr>
              <a:t>Основы </a:t>
            </a:r>
            <a:r>
              <a:rPr lang="ru-RU" dirty="0">
                <a:latin typeface="Times New Roman" panose="02020603050405020304" pitchFamily="18" charset="0"/>
                <a:cs typeface="Times New Roman" panose="02020603050405020304" pitchFamily="18" charset="0"/>
              </a:rPr>
              <a:t>теории развивающего обучения были заложены Л. С. Выготским в 30-е годы ХХ века при рассмотрении им вопроса о соотношении обучения и развития. Проблемы развития и обучения с разных позиций стремились решать Ф. </a:t>
            </a:r>
            <a:r>
              <a:rPr lang="ru-RU" dirty="0" err="1">
                <a:latin typeface="Times New Roman" panose="02020603050405020304" pitchFamily="18" charset="0"/>
                <a:cs typeface="Times New Roman" panose="02020603050405020304" pitchFamily="18" charset="0"/>
              </a:rPr>
              <a:t>Фребель</a:t>
            </a:r>
            <a:r>
              <a:rPr lang="ru-RU" dirty="0">
                <a:latin typeface="Times New Roman" panose="02020603050405020304" pitchFamily="18" charset="0"/>
                <a:cs typeface="Times New Roman" panose="02020603050405020304" pitchFamily="18" charset="0"/>
              </a:rPr>
              <a:t>, А. </a:t>
            </a:r>
            <a:r>
              <a:rPr lang="ru-RU" dirty="0" err="1">
                <a:latin typeface="Times New Roman" panose="02020603050405020304" pitchFamily="18" charset="0"/>
                <a:cs typeface="Times New Roman" panose="02020603050405020304" pitchFamily="18" charset="0"/>
              </a:rPr>
              <a:t>Дистервег</a:t>
            </a:r>
            <a:r>
              <a:rPr lang="ru-RU" dirty="0">
                <a:latin typeface="Times New Roman" panose="02020603050405020304" pitchFamily="18" charset="0"/>
                <a:cs typeface="Times New Roman" panose="02020603050405020304" pitchFamily="18" charset="0"/>
              </a:rPr>
              <a:t>, К. Д. Ушинский.</a:t>
            </a:r>
            <a:endParaRPr lang="ru-RU" dirty="0" smtClean="0">
              <a:solidFill>
                <a:srgbClr val="000000"/>
              </a:solidFill>
              <a:latin typeface="Times New Roman" panose="02020603050405020304" pitchFamily="18" charset="0"/>
              <a:cs typeface="Times New Roman" panose="02020603050405020304" pitchFamily="18" charset="0"/>
            </a:endParaRPr>
          </a:p>
          <a:p>
            <a:pPr>
              <a:lnSpc>
                <a:spcPct val="150000"/>
              </a:lnSpc>
            </a:pPr>
            <a:endParaRPr lang="ru-RU" dirty="0" smtClean="0">
              <a:solidFill>
                <a:srgbClr val="000000"/>
              </a:solidFill>
              <a:latin typeface="Times New Roman" panose="02020603050405020304" pitchFamily="18" charset="0"/>
              <a:cs typeface="Times New Roman" panose="02020603050405020304" pitchFamily="18" charset="0"/>
            </a:endParaRPr>
          </a:p>
          <a:p>
            <a:pPr>
              <a:lnSpc>
                <a:spcPct val="150000"/>
              </a:lnSpc>
            </a:pPr>
            <a:r>
              <a:rPr lang="ru-RU" dirty="0" smtClean="0">
                <a:solidFill>
                  <a:srgbClr val="000000"/>
                </a:solidFill>
                <a:latin typeface="Times New Roman" panose="02020603050405020304" pitchFamily="18" charset="0"/>
                <a:cs typeface="Times New Roman" panose="02020603050405020304" pitchFamily="18" charset="0"/>
              </a:rPr>
              <a:t>В </a:t>
            </a:r>
            <a:r>
              <a:rPr lang="ru-RU" dirty="0">
                <a:solidFill>
                  <a:srgbClr val="000000"/>
                </a:solidFill>
                <a:latin typeface="Times New Roman" panose="02020603050405020304" pitchFamily="18" charset="0"/>
                <a:cs typeface="Times New Roman" panose="02020603050405020304" pitchFamily="18" charset="0"/>
              </a:rPr>
              <a:t>30-е годы XX века господствовали 3 основных подхода к решению этого вопроса. В трактовке сторонников 1 подхода (</a:t>
            </a:r>
            <a:r>
              <a:rPr lang="ru-RU" dirty="0">
                <a:solidFill>
                  <a:srgbClr val="0F7CC6"/>
                </a:solidFill>
                <a:latin typeface="Times New Roman" panose="02020603050405020304" pitchFamily="18" charset="0"/>
                <a:cs typeface="Times New Roman" panose="02020603050405020304" pitchFamily="18" charset="0"/>
                <a:hlinkClick r:id="rId3"/>
              </a:rPr>
              <a:t>Фрейд</a:t>
            </a:r>
            <a:r>
              <a:rPr lang="ru-RU" dirty="0">
                <a:solidFill>
                  <a:srgbClr val="000000"/>
                </a:solidFill>
                <a:latin typeface="Times New Roman" panose="02020603050405020304" pitchFamily="18" charset="0"/>
                <a:cs typeface="Times New Roman" panose="02020603050405020304" pitchFamily="18" charset="0"/>
              </a:rPr>
              <a:t>, </a:t>
            </a:r>
            <a:r>
              <a:rPr lang="ru-RU" dirty="0">
                <a:solidFill>
                  <a:srgbClr val="0F7CC6"/>
                </a:solidFill>
                <a:latin typeface="Times New Roman" panose="02020603050405020304" pitchFamily="18" charset="0"/>
                <a:cs typeface="Times New Roman" panose="02020603050405020304" pitchFamily="18" charset="0"/>
                <a:hlinkClick r:id="rId4"/>
              </a:rPr>
              <a:t>Пиаже </a:t>
            </a:r>
            <a:r>
              <a:rPr lang="ru-RU" dirty="0">
                <a:solidFill>
                  <a:srgbClr val="000000"/>
                </a:solidFill>
                <a:latin typeface="Times New Roman" panose="02020603050405020304" pitchFamily="18" charset="0"/>
                <a:cs typeface="Times New Roman" panose="02020603050405020304" pitchFamily="18" charset="0"/>
              </a:rPr>
              <a:t>и др.) развитие человека не зависит от обучения. Обучение рассматривалось как процесс, который так или иначе должен быть согласован с ходом развития, но сам по себе в развитии не участвующий.</a:t>
            </a:r>
          </a:p>
          <a:p>
            <a:pPr>
              <a:lnSpc>
                <a:spcPct val="150000"/>
              </a:lnSpc>
            </a:pPr>
            <a:r>
              <a:rPr lang="ru-RU" dirty="0">
                <a:solidFill>
                  <a:srgbClr val="000000"/>
                </a:solidFill>
                <a:latin typeface="Times New Roman" panose="02020603050405020304" pitchFamily="18" charset="0"/>
                <a:cs typeface="Times New Roman" panose="02020603050405020304" pitchFamily="18" charset="0"/>
              </a:rPr>
              <a:t>Согласно этой теории, развитие должно совершить определенные законченные циклы и определенные функции должны созреть прежде, чем школа может приступить к обучению конкретным знаниям и умениям ребенка. Циклы развития всегда предшествуют циклам обучения. </a:t>
            </a:r>
            <a:endParaRPr lang="ru-RU" dirty="0" smtClean="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75584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TextBox 2"/>
          <p:cNvSpPr txBox="1"/>
          <p:nvPr/>
        </p:nvSpPr>
        <p:spPr>
          <a:xfrm>
            <a:off x="1120462" y="2614411"/>
            <a:ext cx="8976575" cy="1323439"/>
          </a:xfrm>
          <a:prstGeom prst="rect">
            <a:avLst/>
          </a:prstGeom>
          <a:noFill/>
        </p:spPr>
        <p:txBody>
          <a:bodyPr wrap="square" rtlCol="0">
            <a:spAutoFit/>
          </a:bodyPr>
          <a:lstStyle/>
          <a:p>
            <a:pPr algn="ctr"/>
            <a:r>
              <a:rPr lang="ru-RU" sz="4000" dirty="0" smtClean="0">
                <a:latin typeface="Times New Roman" panose="02020603050405020304" pitchFamily="18" charset="0"/>
                <a:cs typeface="Times New Roman" panose="02020603050405020304" pitchFamily="18" charset="0"/>
              </a:rPr>
              <a:t>Истомина Н. Б. – Методика обучения математики в начальных классах.</a:t>
            </a:r>
            <a:endParaRPr lang="ru-RU" sz="40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5803" y="4043374"/>
            <a:ext cx="3422024" cy="2709102"/>
          </a:xfrm>
          <a:prstGeom prst="rect">
            <a:avLst/>
          </a:prstGeom>
        </p:spPr>
      </p:pic>
    </p:spTree>
    <p:extLst>
      <p:ext uri="{BB962C8B-B14F-4D97-AF65-F5344CB8AC3E}">
        <p14:creationId xmlns:p14="http://schemas.microsoft.com/office/powerpoint/2010/main" val="17816621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5" name="Прямоугольник 4"/>
          <p:cNvSpPr/>
          <p:nvPr/>
        </p:nvSpPr>
        <p:spPr>
          <a:xfrm>
            <a:off x="472226" y="1126806"/>
            <a:ext cx="9135414" cy="4247317"/>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Как пишет Д.Б. </a:t>
            </a:r>
            <a:r>
              <a:rPr lang="ru-RU" dirty="0" err="1">
                <a:latin typeface="Times New Roman" panose="02020603050405020304" pitchFamily="18" charset="0"/>
                <a:cs typeface="Times New Roman" panose="02020603050405020304" pitchFamily="18" charset="0"/>
              </a:rPr>
              <a:t>Эльконин</a:t>
            </a:r>
            <a:r>
              <a:rPr lang="ru-RU" dirty="0">
                <a:latin typeface="Times New Roman" panose="02020603050405020304" pitchFamily="18" charset="0"/>
                <a:cs typeface="Times New Roman" panose="02020603050405020304" pitchFamily="18" charset="0"/>
              </a:rPr>
              <a:t> – ответ на вопрос, в каком соотношении находятся эти два процесса, «осложнен тем, что сами категории обучения и развития разные.</a:t>
            </a:r>
          </a:p>
          <a:p>
            <a:r>
              <a:rPr lang="ru-RU" dirty="0">
                <a:latin typeface="Times New Roman" panose="02020603050405020304" pitchFamily="18" charset="0"/>
                <a:cs typeface="Times New Roman" panose="02020603050405020304" pitchFamily="18" charset="0"/>
              </a:rPr>
              <a:t>Эффективность обучения, как правило, измеряется количеством и качеством приобретенных знаний, а эффективность развития измеряется уровнем, которого достигают способности учащихся, т. е. тем, насколько развиты у учащихся основные формы их психической деятельности, позволяющей быстро, глубоко и правильно ориентироваться в явлениях окружающей действительности.</a:t>
            </a:r>
          </a:p>
          <a:p>
            <a:endParaRPr lang="ru-RU" dirty="0" smtClean="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П</a:t>
            </a:r>
            <a:r>
              <a:rPr lang="ru-RU" dirty="0" smtClean="0">
                <a:latin typeface="Times New Roman" panose="02020603050405020304" pitchFamily="18" charset="0"/>
                <a:cs typeface="Times New Roman" panose="02020603050405020304" pitchFamily="18" charset="0"/>
              </a:rPr>
              <a:t>ри </a:t>
            </a:r>
            <a:r>
              <a:rPr lang="ru-RU" dirty="0">
                <a:latin typeface="Times New Roman" panose="02020603050405020304" pitchFamily="18" charset="0"/>
                <a:cs typeface="Times New Roman" panose="02020603050405020304" pitchFamily="18" charset="0"/>
              </a:rPr>
              <a:t>построении развивающего обучения методика несомненно должна опираться на результаты исследований этой науки. Как пишет </a:t>
            </a:r>
            <a:r>
              <a:rPr lang="ru-RU" dirty="0" err="1">
                <a:latin typeface="Times New Roman" panose="02020603050405020304" pitchFamily="18" charset="0"/>
                <a:cs typeface="Times New Roman" panose="02020603050405020304" pitchFamily="18" charset="0"/>
              </a:rPr>
              <a:t>В.В.Давыдов</a:t>
            </a:r>
            <a:r>
              <a:rPr lang="ru-RU" dirty="0">
                <a:latin typeface="Times New Roman" panose="02020603050405020304" pitchFamily="18" charset="0"/>
                <a:cs typeface="Times New Roman" panose="02020603050405020304" pitchFamily="18" charset="0"/>
              </a:rPr>
              <a:t>, «психическое развитие человека – это, прежде всего, становление его деятельности, сознания и, конечно, всех «обслуживающих» их психических процессов (познавательных процессов, эмоций и т. д</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Отсюда следует, что развитие учащихся во многом зависит от той деятельности, которую они выполняют в процессе обучения</a:t>
            </a:r>
            <a:r>
              <a:rPr lang="ru-RU" dirty="0" smtClean="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999046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TextBox 2"/>
          <p:cNvSpPr txBox="1"/>
          <p:nvPr/>
        </p:nvSpPr>
        <p:spPr>
          <a:xfrm>
            <a:off x="425003" y="515156"/>
            <a:ext cx="9105363" cy="3416320"/>
          </a:xfrm>
          <a:prstGeom prst="rect">
            <a:avLst/>
          </a:prstGeom>
          <a:noFill/>
        </p:spPr>
        <p:txBody>
          <a:bodyPr wrap="square" rtlCol="0">
            <a:spAutoFit/>
          </a:bodyPr>
          <a:lstStyle/>
          <a:p>
            <a:r>
              <a:rPr lang="ru-RU" dirty="0">
                <a:latin typeface="Times New Roman" panose="02020603050405020304" pitchFamily="18" charset="0"/>
                <a:cs typeface="Times New Roman" panose="02020603050405020304" pitchFamily="18" charset="0"/>
              </a:rPr>
              <a:t>О</a:t>
            </a:r>
            <a:r>
              <a:rPr lang="ru-RU" dirty="0" smtClean="0">
                <a:latin typeface="Times New Roman" panose="02020603050405020304" pitchFamily="18" charset="0"/>
                <a:cs typeface="Times New Roman" panose="02020603050405020304" pitchFamily="18" charset="0"/>
              </a:rPr>
              <a:t>бучение </a:t>
            </a:r>
            <a:r>
              <a:rPr lang="ru-RU" dirty="0">
                <a:latin typeface="Times New Roman" panose="02020603050405020304" pitchFamily="18" charset="0"/>
                <a:cs typeface="Times New Roman" panose="02020603050405020304" pitchFamily="18" charset="0"/>
              </a:rPr>
              <a:t>оказывает различное влияние на развитие детей.</a:t>
            </a:r>
          </a:p>
          <a:p>
            <a:r>
              <a:rPr lang="ru-RU" dirty="0">
                <a:latin typeface="Times New Roman" panose="02020603050405020304" pitchFamily="18" charset="0"/>
                <a:cs typeface="Times New Roman" panose="02020603050405020304" pitchFamily="18" charset="0"/>
              </a:rPr>
              <a:t>Репродуктивная деятельность характеризуется тем, что ученик получает готовую информацию, воспринимает ее, понимает, запоминает, затем воспроизводит. Основная цель такой деятельности – формирование у школьника знаний, умений и навыков, развитие внимания и памяти</a:t>
            </a:r>
            <a:r>
              <a:rPr lang="ru-RU" dirty="0" smtClean="0">
                <a:latin typeface="Times New Roman" panose="02020603050405020304" pitchFamily="18" charset="0"/>
                <a:cs typeface="Times New Roman" panose="02020603050405020304" pitchFamily="18" charset="0"/>
              </a:rPr>
              <a:t>.</a:t>
            </a:r>
          </a:p>
          <a:p>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Продуктивная деятельность связана с активной работой мышления и находит свое выражение в таких мыслительных операциях, как анализ и синтез, сравнение, классификация, аналогия, обобщение. Эти мыслительные операции в </a:t>
            </a:r>
            <a:r>
              <a:rPr lang="ru-RU" dirty="0" err="1">
                <a:latin typeface="Times New Roman" panose="02020603050405020304" pitchFamily="18" charset="0"/>
                <a:cs typeface="Times New Roman" panose="02020603050405020304" pitchFamily="18" charset="0"/>
              </a:rPr>
              <a:t>психолого</a:t>
            </a:r>
            <a:r>
              <a:rPr lang="ru-RU" dirty="0">
                <a:latin typeface="Times New Roman" panose="02020603050405020304" pitchFamily="18" charset="0"/>
                <a:cs typeface="Times New Roman" panose="02020603050405020304" pitchFamily="18" charset="0"/>
              </a:rPr>
              <a:t>–педагогической литературе принято называть логическими приемами мышления или приемами умственных действий</a:t>
            </a:r>
            <a:r>
              <a:rPr lang="ru-RU" dirty="0" smtClean="0">
                <a:latin typeface="Times New Roman" panose="02020603050405020304" pitchFamily="18" charset="0"/>
                <a:cs typeface="Times New Roman" panose="02020603050405020304" pitchFamily="18" charset="0"/>
              </a:rPr>
              <a:t>.</a:t>
            </a:r>
          </a:p>
          <a:p>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4982" y="3627933"/>
            <a:ext cx="2864134" cy="3128886"/>
          </a:xfrm>
          <a:prstGeom prst="rect">
            <a:avLst/>
          </a:prstGeom>
        </p:spPr>
      </p:pic>
    </p:spTree>
    <p:extLst>
      <p:ext uri="{BB962C8B-B14F-4D97-AF65-F5344CB8AC3E}">
        <p14:creationId xmlns:p14="http://schemas.microsoft.com/office/powerpoint/2010/main" val="7844586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Прямоугольник 2"/>
          <p:cNvSpPr/>
          <p:nvPr/>
        </p:nvSpPr>
        <p:spPr>
          <a:xfrm>
            <a:off x="463639" y="1582341"/>
            <a:ext cx="9350062" cy="3170099"/>
          </a:xfrm>
          <a:prstGeom prst="rect">
            <a:avLst/>
          </a:prstGeom>
        </p:spPr>
        <p:txBody>
          <a:bodyPr wrap="square">
            <a:spAutoFit/>
          </a:bodyPr>
          <a:lstStyle/>
          <a:p>
            <a:r>
              <a:rPr lang="ru-RU" sz="2000" dirty="0">
                <a:latin typeface="Times New Roman" panose="02020603050405020304" pitchFamily="18" charset="0"/>
                <a:cs typeface="Times New Roman" panose="02020603050405020304" pitchFamily="18" charset="0"/>
              </a:rPr>
              <a:t>Включение этих операций в процесс усвоения математического содержания – одно из важных условий построения развивающего обучения, так как продуктивная (творческая) деятельность оказывает положительное влияние на развитие всех психических функций. «... организация развивающего обучения предполагает создание условий для овладения школьниками приемами умственной деятельности. </a:t>
            </a:r>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Овладение </a:t>
            </a:r>
            <a:r>
              <a:rPr lang="ru-RU" sz="2000" dirty="0">
                <a:latin typeface="Times New Roman" panose="02020603050405020304" pitchFamily="18" charset="0"/>
                <a:cs typeface="Times New Roman" panose="02020603050405020304" pitchFamily="18" charset="0"/>
              </a:rPr>
              <a:t>ими не только обеспечивает новый уровень усвоения, но дает существенные сдвиги в умственном развитии ребенка. Овладев этими приемами, ученики становятся более самостоятельными в решении учебных задач, могут рационально строить свою деятельность по усвоению знаний»</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16229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TextBox 2"/>
          <p:cNvSpPr txBox="1"/>
          <p:nvPr/>
        </p:nvSpPr>
        <p:spPr>
          <a:xfrm>
            <a:off x="605306" y="953037"/>
            <a:ext cx="8925060" cy="2308324"/>
          </a:xfrm>
          <a:prstGeom prst="rect">
            <a:avLst/>
          </a:prstGeom>
          <a:noFill/>
        </p:spPr>
        <p:txBody>
          <a:bodyPr wrap="square" rtlCol="0">
            <a:spAutoFit/>
          </a:bodyPr>
          <a:lstStyle/>
          <a:p>
            <a:r>
              <a:rPr lang="ru-RU" sz="2400" dirty="0" smtClean="0">
                <a:latin typeface="Times New Roman" panose="02020603050405020304" pitchFamily="18" charset="0"/>
                <a:cs typeface="Times New Roman" panose="02020603050405020304" pitchFamily="18" charset="0"/>
              </a:rPr>
              <a:t>Различные подходы к теории «Развивающего обучения», имеет в своей основе развития мыслительных операций учащихся. </a:t>
            </a:r>
          </a:p>
          <a:p>
            <a:r>
              <a:rPr lang="ru-RU" sz="2400" dirty="0" smtClean="0">
                <a:latin typeface="Times New Roman" panose="02020603050405020304" pitchFamily="18" charset="0"/>
                <a:cs typeface="Times New Roman" panose="02020603050405020304" pitchFamily="18" charset="0"/>
              </a:rPr>
              <a:t>К мыслительным операциям относят анализ, синтез, обобщение. </a:t>
            </a:r>
          </a:p>
          <a:p>
            <a:r>
              <a:rPr lang="ru-RU" sz="2400" dirty="0" smtClean="0">
                <a:latin typeface="Times New Roman" panose="02020603050405020304" pitchFamily="18" charset="0"/>
                <a:cs typeface="Times New Roman" panose="02020603050405020304" pitchFamily="18" charset="0"/>
              </a:rPr>
              <a:t>Для того чтобы обеспечить развивающий эффект урока, необходимо активизировать использование логических операция в процессе обучения.</a:t>
            </a:r>
            <a:endParaRPr lang="ru-RU" sz="2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6703" y="2991610"/>
            <a:ext cx="3340653" cy="3649453"/>
          </a:xfrm>
          <a:prstGeom prst="rect">
            <a:avLst/>
          </a:prstGeom>
        </p:spPr>
      </p:pic>
    </p:spTree>
    <p:extLst>
      <p:ext uri="{BB962C8B-B14F-4D97-AF65-F5344CB8AC3E}">
        <p14:creationId xmlns:p14="http://schemas.microsoft.com/office/powerpoint/2010/main" val="32649628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TextBox 2"/>
          <p:cNvSpPr txBox="1"/>
          <p:nvPr/>
        </p:nvSpPr>
        <p:spPr>
          <a:xfrm>
            <a:off x="1941442" y="2844225"/>
            <a:ext cx="8309113" cy="584775"/>
          </a:xfrm>
          <a:prstGeom prst="rect">
            <a:avLst/>
          </a:prstGeom>
          <a:noFill/>
        </p:spPr>
        <p:txBody>
          <a:bodyPr wrap="square" rtlCol="0">
            <a:spAutoFit/>
          </a:bodyPr>
          <a:lstStyle/>
          <a:p>
            <a:pPr algn="ctr"/>
            <a:r>
              <a:rPr lang="ru-RU" sz="3200" dirty="0" smtClean="0">
                <a:latin typeface="Times New Roman" panose="02020603050405020304" pitchFamily="18" charset="0"/>
                <a:cs typeface="Times New Roman" panose="02020603050405020304" pitchFamily="18" charset="0"/>
              </a:rPr>
              <a:t>Н. Б. Истомина – «Развивающее обучение»</a:t>
            </a:r>
            <a:endParaRPr lang="ru-RU" sz="32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472" y="3657600"/>
            <a:ext cx="2971800" cy="2971800"/>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1925" y="3657600"/>
            <a:ext cx="2570408" cy="2396905"/>
          </a:xfrm>
          <a:prstGeom prst="rect">
            <a:avLst/>
          </a:prstGeom>
        </p:spPr>
      </p:pic>
    </p:spTree>
    <p:extLst>
      <p:ext uri="{BB962C8B-B14F-4D97-AF65-F5344CB8AC3E}">
        <p14:creationId xmlns:p14="http://schemas.microsoft.com/office/powerpoint/2010/main" val="21906257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TextBox 2"/>
          <p:cNvSpPr txBox="1"/>
          <p:nvPr/>
        </p:nvSpPr>
        <p:spPr>
          <a:xfrm>
            <a:off x="476518" y="1764405"/>
            <a:ext cx="9040969" cy="3477875"/>
          </a:xfrm>
          <a:prstGeom prst="rect">
            <a:avLst/>
          </a:prstGeom>
          <a:noFill/>
        </p:spPr>
        <p:txBody>
          <a:bodyPr wrap="square" rtlCol="0">
            <a:spAutoFit/>
          </a:bodyPr>
          <a:lstStyle/>
          <a:p>
            <a:r>
              <a:rPr lang="ru-RU" sz="2000" dirty="0" smtClean="0">
                <a:latin typeface="Times New Roman" panose="02020603050405020304" pitchFamily="18" charset="0"/>
                <a:cs typeface="Times New Roman" panose="02020603050405020304" pitchFamily="18" charset="0"/>
              </a:rPr>
              <a:t>Развивающее обучение с одной стороны это обусловлено многоаспектностью понятия «развивающее обучение», а, с другой, некоторой противоречивостью самого термина, так как вряд ли можно говорить  о «</a:t>
            </a:r>
            <a:r>
              <a:rPr lang="ru-RU" sz="2000" dirty="0" err="1" smtClean="0">
                <a:latin typeface="Times New Roman" panose="02020603050405020304" pitchFamily="18" charset="0"/>
                <a:cs typeface="Times New Roman" panose="02020603050405020304" pitchFamily="18" charset="0"/>
              </a:rPr>
              <a:t>неразвивающем</a:t>
            </a:r>
            <a:r>
              <a:rPr lang="ru-RU" sz="2000" dirty="0" smtClean="0">
                <a:latin typeface="Times New Roman" panose="02020603050405020304" pitchFamily="18" charset="0"/>
                <a:cs typeface="Times New Roman" panose="02020603050405020304" pitchFamily="18" charset="0"/>
              </a:rPr>
              <a:t> обучении». Любое обучение развивает ребёнка.  Обучение как бы настраивается над развитием, как говорил                        Л. С. Выготский,  «плетётся в хвосте» у развития, оказывает на него стихийное влияние, а в другом </a:t>
            </a:r>
            <a:r>
              <a:rPr lang="ru-RU" sz="2000" dirty="0" err="1" smtClean="0">
                <a:latin typeface="Times New Roman" panose="02020603050405020304" pitchFamily="18" charset="0"/>
                <a:cs typeface="Times New Roman" panose="02020603050405020304" pitchFamily="18" charset="0"/>
              </a:rPr>
              <a:t>ценленаправлено</a:t>
            </a:r>
            <a:r>
              <a:rPr lang="ru-RU" sz="2000" dirty="0" smtClean="0">
                <a:latin typeface="Times New Roman" panose="02020603050405020304" pitchFamily="18" charset="0"/>
                <a:cs typeface="Times New Roman" panose="02020603050405020304" pitchFamily="18" charset="0"/>
              </a:rPr>
              <a:t>  обеспечивает его «ведет за собой развитие» и активно используют его для усвоения новых знаний, умений, навыков.</a:t>
            </a:r>
          </a:p>
          <a:p>
            <a:endParaRPr lang="ru-RU" sz="2000" dirty="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Приоритет развивающей функции обучения - это кардинально меняет построение процесса обучения.</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3162015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TextBox 2"/>
          <p:cNvSpPr txBox="1"/>
          <p:nvPr/>
        </p:nvSpPr>
        <p:spPr>
          <a:xfrm>
            <a:off x="553792" y="1249251"/>
            <a:ext cx="8976574" cy="4247317"/>
          </a:xfrm>
          <a:prstGeom prst="rect">
            <a:avLst/>
          </a:prstGeom>
          <a:noFill/>
        </p:spPr>
        <p:txBody>
          <a:bodyPr wrap="square" rtlCol="0">
            <a:spAutoFit/>
          </a:bodyPr>
          <a:lstStyle/>
          <a:p>
            <a:r>
              <a:rPr lang="ru-RU" dirty="0" smtClean="0"/>
              <a:t>Как пишет Д. Б. </a:t>
            </a:r>
            <a:r>
              <a:rPr lang="ru-RU" dirty="0" err="1" smtClean="0"/>
              <a:t>Эльконин</a:t>
            </a:r>
            <a:r>
              <a:rPr lang="ru-RU" dirty="0" smtClean="0"/>
              <a:t>, ответ на вопрос «В каком соотношении находятся эти два процесса» «осложнен тем, что сами категории обучения и развития разные. </a:t>
            </a:r>
          </a:p>
          <a:p>
            <a:r>
              <a:rPr lang="ru-RU" dirty="0" smtClean="0"/>
              <a:t>Эффективность обучения, как правило, измеряется количеством и качеством приобретенных знаний, а эффективность развития измеряется уровнем, которого достигают способности учащихся, т.е. тем, насколько развиты у учащихся основные формы их психической деятельности, позволяющей быстро, глубоко и правильно ориентироваться в явлениях окружающей действительности. </a:t>
            </a:r>
          </a:p>
          <a:p>
            <a:r>
              <a:rPr lang="ru-RU" dirty="0"/>
              <a:t> Понятие развивающее обучение зарождалось в недрах психологической науки в процессе исследований, связанных с изучением развития ребенка (эксперимент Пиаже), различных уровней и типов его мышления (Л.С. Выготский. А.Н. </a:t>
            </a:r>
            <a:r>
              <a:rPr lang="ru-RU" dirty="0" err="1"/>
              <a:t>Jlеонов</a:t>
            </a:r>
            <a:r>
              <a:rPr lang="ru-RU" dirty="0"/>
              <a:t>, С.Л. Рубинштейн) и других физических функций. (С.Б. Ананьев. Г.С. Костюк, А.А. </a:t>
            </a:r>
            <a:r>
              <a:rPr lang="ru-RU" dirty="0" err="1"/>
              <a:t>Люблинская</a:t>
            </a:r>
            <a:r>
              <a:rPr lang="ru-RU" dirty="0"/>
              <a:t>, НА. </a:t>
            </a:r>
            <a:r>
              <a:rPr lang="ru-RU" dirty="0" err="1"/>
              <a:t>Мевчинская</a:t>
            </a:r>
            <a:r>
              <a:rPr lang="ru-RU" dirty="0"/>
              <a:t> и др.) в процессе создания психологической теории деятельности (А.Н. Леонтьев, П.Я. </a:t>
            </a:r>
            <a:r>
              <a:rPr lang="ru-RU" dirty="0" err="1"/>
              <a:t>Гальперив</a:t>
            </a:r>
            <a:r>
              <a:rPr lang="ru-RU" dirty="0"/>
              <a:t>, КВ. КВ. Запорожец) вошло в практику начальной школы в результате проведения двух фундаментальных исследований на проблеме взаимосвязи обучения и развития(50-60 -е. годы).</a:t>
            </a:r>
            <a:endParaRPr lang="ru-RU" dirty="0"/>
          </a:p>
        </p:txBody>
      </p:sp>
    </p:spTree>
    <p:extLst>
      <p:ext uri="{BB962C8B-B14F-4D97-AF65-F5344CB8AC3E}">
        <p14:creationId xmlns:p14="http://schemas.microsoft.com/office/powerpoint/2010/main" val="114887441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TextBox 2"/>
          <p:cNvSpPr txBox="1"/>
          <p:nvPr/>
        </p:nvSpPr>
        <p:spPr>
          <a:xfrm>
            <a:off x="489397" y="1519707"/>
            <a:ext cx="9594760" cy="3139321"/>
          </a:xfrm>
          <a:prstGeom prst="rect">
            <a:avLst/>
          </a:prstGeom>
          <a:noFill/>
        </p:spPr>
        <p:txBody>
          <a:bodyPr wrap="square" rtlCol="0">
            <a:spAutoFit/>
          </a:bodyPr>
          <a:lstStyle/>
          <a:p>
            <a:r>
              <a:rPr lang="ru-RU" dirty="0"/>
              <a:t>Разработка теории развивающее обучение под </a:t>
            </a:r>
            <a:r>
              <a:rPr lang="ru-RU" dirty="0" smtClean="0"/>
              <a:t>руководством Л. В  </a:t>
            </a:r>
            <a:r>
              <a:rPr lang="ru-RU" dirty="0" err="1"/>
              <a:t>Занкова</a:t>
            </a:r>
            <a:r>
              <a:rPr lang="ru-RU" dirty="0"/>
              <a:t> осуществлялась в </a:t>
            </a:r>
            <a:r>
              <a:rPr lang="ru-RU" dirty="0" smtClean="0"/>
              <a:t>русле дидактических категорий и изначально ставила своей целью «построить такую систему начального обучения, при которой достигалось бы гораздо более высокое развитие младших школьников, чем при обучении согласно канонам традиционной методики. </a:t>
            </a:r>
          </a:p>
          <a:p>
            <a:r>
              <a:rPr lang="ru-RU" dirty="0" smtClean="0"/>
              <a:t>Л. В. </a:t>
            </a:r>
            <a:r>
              <a:rPr lang="ru-RU" dirty="0" err="1" smtClean="0"/>
              <a:t>Занков</a:t>
            </a:r>
            <a:r>
              <a:rPr lang="ru-RU" dirty="0" smtClean="0"/>
              <a:t> утверждал, что экспериментальное обучение должно строиться в логике педагогических категорий и понятий на основе определенных дидактических принципов, в ход развития школьников должен изучаться в логике психологической науки – по линиям развития психологической деятельности и в аспекте индивидуально-психологических особенностей детей. </a:t>
            </a:r>
          </a:p>
          <a:p>
            <a:endParaRPr lang="ru-RU" dirty="0"/>
          </a:p>
          <a:p>
            <a:endParaRPr lang="ru-RU" dirty="0"/>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7361" y="3968256"/>
            <a:ext cx="2943895" cy="2659487"/>
          </a:xfrm>
          <a:prstGeom prst="rect">
            <a:avLst/>
          </a:prstGeom>
        </p:spPr>
      </p:pic>
    </p:spTree>
    <p:extLst>
      <p:ext uri="{BB962C8B-B14F-4D97-AF65-F5344CB8AC3E}">
        <p14:creationId xmlns:p14="http://schemas.microsoft.com/office/powerpoint/2010/main" val="28078955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3">
            <a:extLst>
              <a:ext uri="{28A0092B-C50C-407E-A947-70E740481C1C}">
                <a14:useLocalDpi xmlns:a14="http://schemas.microsoft.com/office/drawing/2010/main" val="0"/>
              </a:ext>
            </a:extLst>
          </a:blip>
          <a:srcRect l="-109" t="-193" r="109" b="2222"/>
          <a:stretch/>
        </p:blipFill>
        <p:spPr>
          <a:xfrm>
            <a:off x="1" y="0"/>
            <a:ext cx="12191999" cy="6858000"/>
          </a:xfrm>
          <a:prstGeom prst="rect">
            <a:avLst/>
          </a:prstGeom>
        </p:spPr>
      </p:pic>
      <p:sp>
        <p:nvSpPr>
          <p:cNvPr id="3" name="TextBox 2"/>
          <p:cNvSpPr txBox="1"/>
          <p:nvPr/>
        </p:nvSpPr>
        <p:spPr>
          <a:xfrm>
            <a:off x="631064" y="1300766"/>
            <a:ext cx="8963696" cy="2308324"/>
          </a:xfrm>
          <a:prstGeom prst="rect">
            <a:avLst/>
          </a:prstGeom>
          <a:noFill/>
        </p:spPr>
        <p:txBody>
          <a:bodyPr wrap="square" rtlCol="0">
            <a:spAutoFit/>
          </a:bodyPr>
          <a:lstStyle/>
          <a:p>
            <a:r>
              <a:rPr lang="ru-RU" dirty="0" smtClean="0">
                <a:latin typeface="Times New Roman" panose="02020603050405020304" pitchFamily="18" charset="0"/>
                <a:cs typeface="Times New Roman" panose="02020603050405020304" pitchFamily="18" charset="0"/>
              </a:rPr>
              <a:t>Н. И. </a:t>
            </a:r>
            <a:r>
              <a:rPr lang="ru-RU" dirty="0" err="1" smtClean="0">
                <a:latin typeface="Times New Roman" panose="02020603050405020304" pitchFamily="18" charset="0"/>
                <a:cs typeface="Times New Roman" panose="02020603050405020304" pitchFamily="18" charset="0"/>
              </a:rPr>
              <a:t>Чуприкова</a:t>
            </a:r>
            <a:r>
              <a:rPr lang="ru-RU" dirty="0" smtClean="0">
                <a:latin typeface="Times New Roman" panose="02020603050405020304" pitchFamily="18" charset="0"/>
                <a:cs typeface="Times New Roman" panose="02020603050405020304" pitchFamily="18" charset="0"/>
              </a:rPr>
              <a:t> отмечает, что «теоретические основы двух данных систем развивающего начального обучения не противоречат друг другу , имеют ряд общих моментов. Обе они исходят из необходимости формировать у детей с самых первых шагов обучения основы системного мышления; обе возникли как реакция на сложившиеся в начальной школе  принципы «поэлементного» введения и усвоения знаний ; обе не приемлют традиционный путь движения в обучении от частного к общему и противопоставляют ему </a:t>
            </a:r>
            <a:r>
              <a:rPr lang="ru-RU" dirty="0" err="1" smtClean="0">
                <a:latin typeface="Times New Roman" panose="02020603050405020304" pitchFamily="18" charset="0"/>
                <a:cs typeface="Times New Roman" panose="02020603050405020304" pitchFamily="18" charset="0"/>
              </a:rPr>
              <a:t>прямопротивоположный</a:t>
            </a:r>
            <a:r>
              <a:rPr lang="ru-RU" dirty="0" smtClean="0">
                <a:latin typeface="Times New Roman" panose="02020603050405020304" pitchFamily="18" charset="0"/>
                <a:cs typeface="Times New Roman" panose="02020603050405020304" pitchFamily="18" charset="0"/>
              </a:rPr>
              <a:t> путь – от общего к частному. </a:t>
            </a:r>
          </a:p>
          <a:p>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25768" y="4250917"/>
            <a:ext cx="2371859" cy="2201085"/>
          </a:xfrm>
          <a:prstGeom prst="rect">
            <a:avLst/>
          </a:prstGeom>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9892" y="3500122"/>
            <a:ext cx="2235021" cy="2721132"/>
          </a:xfrm>
          <a:prstGeom prst="rect">
            <a:avLst/>
          </a:prstGeom>
        </p:spPr>
      </p:pic>
    </p:spTree>
    <p:extLst>
      <p:ext uri="{BB962C8B-B14F-4D97-AF65-F5344CB8AC3E}">
        <p14:creationId xmlns:p14="http://schemas.microsoft.com/office/powerpoint/2010/main" val="31531175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Прямоугольник 2"/>
          <p:cNvSpPr/>
          <p:nvPr/>
        </p:nvSpPr>
        <p:spPr>
          <a:xfrm>
            <a:off x="412123" y="1582341"/>
            <a:ext cx="9453093" cy="4191981"/>
          </a:xfrm>
          <a:prstGeom prst="rect">
            <a:avLst/>
          </a:prstGeom>
        </p:spPr>
        <p:txBody>
          <a:bodyPr wrap="square">
            <a:spAutoFit/>
          </a:bodyPr>
          <a:lstStyle/>
          <a:p>
            <a:pPr>
              <a:lnSpc>
                <a:spcPct val="150000"/>
              </a:lnSpc>
            </a:pPr>
            <a:r>
              <a:rPr lang="ru-RU" sz="2000" dirty="0">
                <a:solidFill>
                  <a:srgbClr val="000000"/>
                </a:solidFill>
                <a:latin typeface="Times New Roman" panose="02020603050405020304" pitchFamily="18" charset="0"/>
                <a:cs typeface="Times New Roman" panose="02020603050405020304" pitchFamily="18" charset="0"/>
              </a:rPr>
              <a:t>В рамках 2 подхода (Джеймс, </a:t>
            </a:r>
            <a:r>
              <a:rPr lang="ru-RU" sz="2000" dirty="0" err="1">
                <a:solidFill>
                  <a:srgbClr val="000000"/>
                </a:solidFill>
                <a:latin typeface="Times New Roman" panose="02020603050405020304" pitchFamily="18" charset="0"/>
                <a:cs typeface="Times New Roman" panose="02020603050405020304" pitchFamily="18" charset="0"/>
              </a:rPr>
              <a:t>Торндайк</a:t>
            </a:r>
            <a:r>
              <a:rPr lang="ru-RU" sz="2000" dirty="0">
                <a:solidFill>
                  <a:srgbClr val="000000"/>
                </a:solidFill>
                <a:latin typeface="Times New Roman" panose="02020603050405020304" pitchFamily="18" charset="0"/>
                <a:cs typeface="Times New Roman" panose="02020603050405020304" pitchFamily="18" charset="0"/>
              </a:rPr>
              <a:t> и др.) обучение отожествлялось с развитием, которое истолковывалось как накопление человеком разного рода привычек в процессе обучения. По этой теории любое обучение является развивающим.</a:t>
            </a:r>
          </a:p>
          <a:p>
            <a:pPr>
              <a:lnSpc>
                <a:spcPct val="150000"/>
              </a:lnSpc>
            </a:pPr>
            <a:r>
              <a:rPr lang="ru-RU" sz="2000" dirty="0">
                <a:solidFill>
                  <a:srgbClr val="000000"/>
                </a:solidFill>
                <a:latin typeface="Times New Roman" panose="02020603050405020304" pitchFamily="18" charset="0"/>
                <a:cs typeface="Times New Roman" panose="02020603050405020304" pitchFamily="18" charset="0"/>
              </a:rPr>
              <a:t>В 3 теории (</a:t>
            </a:r>
            <a:r>
              <a:rPr lang="ru-RU" sz="2000" dirty="0" err="1">
                <a:solidFill>
                  <a:srgbClr val="000000"/>
                </a:solidFill>
                <a:latin typeface="Times New Roman" panose="02020603050405020304" pitchFamily="18" charset="0"/>
                <a:cs typeface="Times New Roman" panose="02020603050405020304" pitchFamily="18" charset="0"/>
              </a:rPr>
              <a:t>Коффка</a:t>
            </a:r>
            <a:r>
              <a:rPr lang="ru-RU" sz="2000" dirty="0">
                <a:solidFill>
                  <a:srgbClr val="000000"/>
                </a:solidFill>
                <a:latin typeface="Times New Roman" panose="02020603050405020304" pitchFamily="18" charset="0"/>
                <a:cs typeface="Times New Roman" panose="02020603050405020304" pitchFamily="18" charset="0"/>
              </a:rPr>
              <a:t> и др.) сделана попытка преодолеть крайности двух первых подходов. Развитие рассматривается как процесс, от обучения не зависимый, а само обучение, в ходе которого ребенок приобретает новые формы поведения, мыслится тождественным с развитием. С одной стороны, развитие готовит и делает вариантным процесс обучения, с другой стороны, обучение стимулирует процесс развития.</a:t>
            </a:r>
            <a:endParaRPr lang="ru-RU" sz="2000"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52790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3">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4" name="TextBox 3"/>
          <p:cNvSpPr txBox="1"/>
          <p:nvPr/>
        </p:nvSpPr>
        <p:spPr>
          <a:xfrm>
            <a:off x="1043189" y="1378039"/>
            <a:ext cx="7727324" cy="830997"/>
          </a:xfrm>
          <a:prstGeom prst="rect">
            <a:avLst/>
          </a:prstGeom>
          <a:noFill/>
        </p:spPr>
        <p:txBody>
          <a:bodyPr wrap="square" rtlCol="0">
            <a:spAutoFit/>
          </a:bodyPr>
          <a:lstStyle/>
          <a:p>
            <a:r>
              <a:rPr lang="ru-RU" sz="4800" dirty="0" smtClean="0"/>
              <a:t>Задания:</a:t>
            </a:r>
            <a:endParaRPr lang="ru-RU" sz="4800" dirty="0"/>
          </a:p>
        </p:txBody>
      </p:sp>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015" y="2209036"/>
            <a:ext cx="4653288" cy="3036883"/>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8164" y="3805211"/>
            <a:ext cx="3104974" cy="2881416"/>
          </a:xfrm>
          <a:prstGeom prst="rect">
            <a:avLst/>
          </a:prstGeom>
        </p:spPr>
      </p:pic>
    </p:spTree>
    <p:extLst>
      <p:ext uri="{BB962C8B-B14F-4D97-AF65-F5344CB8AC3E}">
        <p14:creationId xmlns:p14="http://schemas.microsoft.com/office/powerpoint/2010/main" val="50691731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Прямоугольник 2"/>
          <p:cNvSpPr/>
          <p:nvPr/>
        </p:nvSpPr>
        <p:spPr>
          <a:xfrm>
            <a:off x="347729" y="416700"/>
            <a:ext cx="9208394" cy="5170646"/>
          </a:xfrm>
          <a:prstGeom prst="rect">
            <a:avLst/>
          </a:prstGeom>
        </p:spPr>
        <p:txBody>
          <a:bodyPr wrap="square">
            <a:spAutoFit/>
          </a:bodyPr>
          <a:lstStyle/>
          <a:p>
            <a:pPr algn="just">
              <a:lnSpc>
                <a:spcPct val="150000"/>
              </a:lnSpc>
            </a:pPr>
            <a:r>
              <a:rPr lang="ru-RU" sz="2000" dirty="0">
                <a:solidFill>
                  <a:srgbClr val="000000"/>
                </a:solidFill>
                <a:latin typeface="Times New Roman" panose="02020603050405020304" pitchFamily="18" charset="0"/>
                <a:cs typeface="Times New Roman" panose="02020603050405020304" pitchFamily="18" charset="0"/>
              </a:rPr>
              <a:t>С целью активизации умственной деятельности выполняются упражнения с использованием имён учеников данного класса и ситуации, связанные с жизнью класса. Эти упражнения направлены на развитие мышления. Например,</a:t>
            </a:r>
          </a:p>
          <a:p>
            <a:pPr algn="just">
              <a:lnSpc>
                <a:spcPct val="150000"/>
              </a:lnSpc>
            </a:pPr>
            <a:r>
              <a:rPr lang="ru-RU" sz="2000" dirty="0">
                <a:solidFill>
                  <a:srgbClr val="000000"/>
                </a:solidFill>
                <a:latin typeface="Times New Roman" panose="02020603050405020304" pitchFamily="18" charset="0"/>
                <a:cs typeface="Times New Roman" panose="02020603050405020304" pitchFamily="18" charset="0"/>
              </a:rPr>
              <a:t>Реши задачу устно</a:t>
            </a:r>
            <a:r>
              <a:rPr lang="ru-RU" sz="2000" dirty="0" smtClean="0">
                <a:solidFill>
                  <a:srgbClr val="000000"/>
                </a:solidFill>
                <a:latin typeface="Times New Roman" panose="02020603050405020304" pitchFamily="18" charset="0"/>
                <a:cs typeface="Times New Roman" panose="02020603050405020304" pitchFamily="18" charset="0"/>
              </a:rPr>
              <a:t>:</a:t>
            </a:r>
          </a:p>
          <a:p>
            <a:pPr algn="just">
              <a:lnSpc>
                <a:spcPct val="150000"/>
              </a:lnSpc>
            </a:pPr>
            <a:endParaRPr lang="ru-RU" sz="2000" dirty="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ru-RU" sz="2000" dirty="0">
                <a:solidFill>
                  <a:srgbClr val="000000"/>
                </a:solidFill>
                <a:latin typeface="Times New Roman" panose="02020603050405020304" pitchFamily="18" charset="0"/>
                <a:cs typeface="Times New Roman" panose="02020603050405020304" pitchFamily="18" charset="0"/>
              </a:rPr>
              <a:t>а) Ваня и Андрей сделали скамейки. У Жени длина скамейки 1м 20см, а у Миши 120см. Чья скамейка длиннее? Почему?</a:t>
            </a:r>
          </a:p>
          <a:p>
            <a:pPr algn="just">
              <a:lnSpc>
                <a:spcPct val="150000"/>
              </a:lnSpc>
            </a:pPr>
            <a:r>
              <a:rPr lang="ru-RU" sz="2000" dirty="0">
                <a:solidFill>
                  <a:srgbClr val="000000"/>
                </a:solidFill>
                <a:latin typeface="Times New Roman" panose="02020603050405020304" pitchFamily="18" charset="0"/>
                <a:cs typeface="Times New Roman" panose="02020603050405020304" pitchFamily="18" charset="0"/>
              </a:rPr>
              <a:t>б) Ученики 8А  и 8Б класса пошли в поход. Дети из 8А прошли 9км 500м, а из 8Б – 9500м. Кто ушёл дальше? Почему?</a:t>
            </a:r>
          </a:p>
          <a:p>
            <a:pPr algn="just">
              <a:lnSpc>
                <a:spcPct val="150000"/>
              </a:lnSpc>
            </a:pPr>
            <a:r>
              <a:rPr lang="ru-RU" sz="2000" dirty="0">
                <a:solidFill>
                  <a:srgbClr val="000000"/>
                </a:solidFill>
                <a:latin typeface="Times New Roman" panose="02020603050405020304" pitchFamily="18" charset="0"/>
                <a:cs typeface="Times New Roman" panose="02020603050405020304" pitchFamily="18" charset="0"/>
              </a:rPr>
              <a:t>в) Даша и Маша помогали собирать морковь. Даша собрала 12кг 700г, а Маша – 12700г моркови. Кто собрал больше? Почему? и т. п.</a:t>
            </a:r>
            <a:r>
              <a:rPr lang="ru-RU" sz="2000" b="1" dirty="0">
                <a:solidFill>
                  <a:srgbClr val="000000"/>
                </a:solidFill>
                <a:latin typeface="Times New Roman" panose="02020603050405020304" pitchFamily="18" charset="0"/>
                <a:cs typeface="Times New Roman" panose="02020603050405020304" pitchFamily="18" charset="0"/>
              </a:rPr>
              <a:t> </a:t>
            </a:r>
            <a:endParaRPr lang="ru-RU" sz="2000" b="0" i="0" dirty="0">
              <a:solidFill>
                <a:srgbClr val="000000"/>
              </a:solidFill>
              <a:effectLst/>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1261" y="5037557"/>
            <a:ext cx="1635618" cy="1726341"/>
          </a:xfrm>
          <a:prstGeom prst="rect">
            <a:avLst/>
          </a:prstGeom>
        </p:spPr>
      </p:pic>
    </p:spTree>
    <p:extLst>
      <p:ext uri="{BB962C8B-B14F-4D97-AF65-F5344CB8AC3E}">
        <p14:creationId xmlns:p14="http://schemas.microsoft.com/office/powerpoint/2010/main" val="131951022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1" y="0"/>
            <a:ext cx="12191999" cy="6858000"/>
          </a:xfrm>
          <a:prstGeom prst="rect">
            <a:avLst/>
          </a:prstGeom>
        </p:spPr>
      </p:pic>
      <p:sp>
        <p:nvSpPr>
          <p:cNvPr id="5" name="Прямоугольник 4"/>
          <p:cNvSpPr/>
          <p:nvPr/>
        </p:nvSpPr>
        <p:spPr>
          <a:xfrm>
            <a:off x="412123" y="439702"/>
            <a:ext cx="7572777" cy="4893647"/>
          </a:xfrm>
          <a:prstGeom prst="rect">
            <a:avLst/>
          </a:prstGeom>
        </p:spPr>
        <p:txBody>
          <a:bodyPr wrap="square">
            <a:spAutoFit/>
          </a:bodyPr>
          <a:lstStyle/>
          <a:p>
            <a:r>
              <a:rPr lang="ru-RU" sz="2400" dirty="0">
                <a:latin typeface="Times New Roman" panose="02020603050405020304" pitchFamily="18" charset="0"/>
                <a:cs typeface="Times New Roman" panose="02020603050405020304" pitchFamily="18" charset="0"/>
              </a:rPr>
              <a:t>Обведи кружочком числа, которые стоят между числами 5 и 8:А) 3, 6, 4, 5, 9, 7, 8;</a:t>
            </a:r>
          </a:p>
          <a:p>
            <a:r>
              <a:rPr lang="ru-RU" sz="2400" dirty="0">
                <a:latin typeface="Times New Roman" panose="02020603050405020304" pitchFamily="18" charset="0"/>
                <a:cs typeface="Times New Roman" panose="02020603050405020304" pitchFamily="18" charset="0"/>
              </a:rPr>
              <a:t>Б) 6, 1, 7, 9, 4, 0, 3.</a:t>
            </a:r>
          </a:p>
          <a:p>
            <a:r>
              <a:rPr lang="ru-RU" sz="2400" dirty="0">
                <a:latin typeface="Times New Roman" panose="02020603050405020304" pitchFamily="18" charset="0"/>
                <a:cs typeface="Times New Roman" panose="02020603050405020304" pitchFamily="18" charset="0"/>
              </a:rPr>
              <a:t>5. Среди данных чисел обведи наибольшее:</a:t>
            </a:r>
          </a:p>
          <a:p>
            <a:r>
              <a:rPr lang="ru-RU" sz="2400" dirty="0">
                <a:latin typeface="Times New Roman" panose="02020603050405020304" pitchFamily="18" charset="0"/>
                <a:cs typeface="Times New Roman" panose="02020603050405020304" pitchFamily="18" charset="0"/>
              </a:rPr>
              <a:t>А) 2, 5, 8, 0, 6, 4;</a:t>
            </a:r>
          </a:p>
          <a:p>
            <a:r>
              <a:rPr lang="ru-RU" sz="2400" dirty="0">
                <a:latin typeface="Times New Roman" panose="02020603050405020304" pitchFamily="18" charset="0"/>
                <a:cs typeface="Times New Roman" panose="02020603050405020304" pitchFamily="18" charset="0"/>
              </a:rPr>
              <a:t>Б) 7, 9, 3, 1, 5, 6</a:t>
            </a:r>
            <a:r>
              <a:rPr lang="ru-RU" sz="2400" dirty="0" smtClean="0">
                <a:latin typeface="Times New Roman" panose="02020603050405020304" pitchFamily="18" charset="0"/>
                <a:cs typeface="Times New Roman" panose="02020603050405020304" pitchFamily="18" charset="0"/>
              </a:rPr>
              <a:t>.</a:t>
            </a:r>
          </a:p>
          <a:p>
            <a:endParaRPr lang="ru-RU" sz="2400" b="0" i="0" dirty="0">
              <a:effectLst/>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ru-RU" sz="2400" dirty="0">
                <a:solidFill>
                  <a:srgbClr val="000000"/>
                </a:solidFill>
                <a:latin typeface="Times New Roman" panose="02020603050405020304" pitchFamily="18" charset="0"/>
                <a:cs typeface="Times New Roman" panose="02020603050405020304" pitchFamily="18" charset="0"/>
              </a:rPr>
              <a:t>из 100-9; 100 минус 9</a:t>
            </a:r>
          </a:p>
          <a:p>
            <a:pPr>
              <a:buFont typeface="Arial" panose="020B0604020202020204" pitchFamily="34" charset="0"/>
              <a:buChar char="•"/>
            </a:pPr>
            <a:r>
              <a:rPr lang="ru-RU" sz="2400" dirty="0">
                <a:solidFill>
                  <a:srgbClr val="000000"/>
                </a:solidFill>
                <a:latin typeface="Times New Roman" panose="02020603050405020304" pitchFamily="18" charset="0"/>
                <a:cs typeface="Times New Roman" panose="02020603050405020304" pitchFamily="18" charset="0"/>
              </a:rPr>
              <a:t>уменьшаемое 100, вычитаемое 9, найдите разность</a:t>
            </a:r>
          </a:p>
          <a:p>
            <a:pPr>
              <a:buFont typeface="Arial" panose="020B0604020202020204" pitchFamily="34" charset="0"/>
              <a:buChar char="•"/>
            </a:pPr>
            <a:r>
              <a:rPr lang="ru-RU" sz="2400" dirty="0">
                <a:solidFill>
                  <a:srgbClr val="000000"/>
                </a:solidFill>
                <a:latin typeface="Times New Roman" panose="02020603050405020304" pitchFamily="18" charset="0"/>
                <a:cs typeface="Times New Roman" panose="02020603050405020304" pitchFamily="18" charset="0"/>
              </a:rPr>
              <a:t>найти разность чисел 100 и </a:t>
            </a:r>
            <a:r>
              <a:rPr lang="ru-RU" sz="2400" dirty="0" smtClean="0">
                <a:solidFill>
                  <a:srgbClr val="000000"/>
                </a:solidFill>
                <a:latin typeface="Times New Roman" panose="02020603050405020304" pitchFamily="18" charset="0"/>
                <a:cs typeface="Times New Roman" panose="02020603050405020304" pitchFamily="18" charset="0"/>
              </a:rPr>
              <a:t>9</a:t>
            </a:r>
          </a:p>
          <a:p>
            <a:pPr>
              <a:buFont typeface="Arial" panose="020B0604020202020204" pitchFamily="34" charset="0"/>
              <a:buChar char="•"/>
            </a:pPr>
            <a:r>
              <a:rPr lang="ru-RU" sz="2400" dirty="0">
                <a:solidFill>
                  <a:srgbClr val="000000"/>
                </a:solidFill>
                <a:latin typeface="Times New Roman" panose="02020603050405020304" pitchFamily="18" charset="0"/>
                <a:cs typeface="Times New Roman" panose="02020603050405020304" pitchFamily="18" charset="0"/>
              </a:rPr>
              <a:t>найдите разность чисел 100 и 9.</a:t>
            </a:r>
          </a:p>
          <a:p>
            <a:pPr>
              <a:buFont typeface="Arial" panose="020B0604020202020204" pitchFamily="34" charset="0"/>
              <a:buChar char="•"/>
            </a:pPr>
            <a:r>
              <a:rPr lang="ru-RU" sz="2400" dirty="0">
                <a:solidFill>
                  <a:srgbClr val="000000"/>
                </a:solidFill>
                <a:latin typeface="Times New Roman" panose="02020603050405020304" pitchFamily="18" charset="0"/>
                <a:cs typeface="Times New Roman" panose="02020603050405020304" pitchFamily="18" charset="0"/>
              </a:rPr>
              <a:t>найдите значение выражения </a:t>
            </a:r>
            <a:r>
              <a:rPr lang="ru-RU" sz="2400" b="1" dirty="0">
                <a:solidFill>
                  <a:srgbClr val="000000"/>
                </a:solidFill>
                <a:latin typeface="Times New Roman" panose="02020603050405020304" pitchFamily="18" charset="0"/>
                <a:cs typeface="Times New Roman" panose="02020603050405020304" pitchFamily="18" charset="0"/>
              </a:rPr>
              <a:t>a</a:t>
            </a:r>
            <a:r>
              <a:rPr lang="ru-RU" sz="2400" dirty="0">
                <a:solidFill>
                  <a:srgbClr val="000000"/>
                </a:solidFill>
                <a:latin typeface="Times New Roman" panose="02020603050405020304" pitchFamily="18" charset="0"/>
                <a:cs typeface="Times New Roman" panose="02020603050405020304" pitchFamily="18" charset="0"/>
              </a:rPr>
              <a:t> и </a:t>
            </a:r>
            <a:r>
              <a:rPr lang="ru-RU" sz="2400" b="1" dirty="0">
                <a:solidFill>
                  <a:srgbClr val="000000"/>
                </a:solidFill>
                <a:latin typeface="Times New Roman" panose="02020603050405020304" pitchFamily="18" charset="0"/>
                <a:cs typeface="Times New Roman" panose="02020603050405020304" pitchFamily="18" charset="0"/>
              </a:rPr>
              <a:t>b</a:t>
            </a:r>
            <a:r>
              <a:rPr lang="ru-RU" sz="2400" dirty="0">
                <a:solidFill>
                  <a:srgbClr val="000000"/>
                </a:solidFill>
                <a:latin typeface="Times New Roman" panose="02020603050405020304" pitchFamily="18" charset="0"/>
                <a:cs typeface="Times New Roman" panose="02020603050405020304" pitchFamily="18" charset="0"/>
              </a:rPr>
              <a:t>, если </a:t>
            </a:r>
            <a:r>
              <a:rPr lang="ru-RU" sz="2400" b="1" dirty="0">
                <a:solidFill>
                  <a:srgbClr val="000000"/>
                </a:solidFill>
                <a:latin typeface="Times New Roman" panose="02020603050405020304" pitchFamily="18" charset="0"/>
                <a:cs typeface="Times New Roman" panose="02020603050405020304" pitchFamily="18" charset="0"/>
              </a:rPr>
              <a:t>a</a:t>
            </a:r>
            <a:r>
              <a:rPr lang="ru-RU" sz="2400" dirty="0">
                <a:solidFill>
                  <a:srgbClr val="000000"/>
                </a:solidFill>
                <a:latin typeface="Times New Roman" panose="02020603050405020304" pitchFamily="18" charset="0"/>
                <a:cs typeface="Times New Roman" panose="02020603050405020304" pitchFamily="18" charset="0"/>
              </a:rPr>
              <a:t> = 100, </a:t>
            </a:r>
            <a:r>
              <a:rPr lang="ru-RU" sz="2400" b="1" dirty="0">
                <a:solidFill>
                  <a:srgbClr val="000000"/>
                </a:solidFill>
                <a:latin typeface="Times New Roman" panose="02020603050405020304" pitchFamily="18" charset="0"/>
                <a:cs typeface="Times New Roman" panose="02020603050405020304" pitchFamily="18" charset="0"/>
              </a:rPr>
              <a:t>b</a:t>
            </a:r>
            <a:r>
              <a:rPr lang="ru-RU" sz="2400" dirty="0">
                <a:solidFill>
                  <a:srgbClr val="000000"/>
                </a:solidFill>
                <a:latin typeface="Times New Roman" panose="02020603050405020304" pitchFamily="18" charset="0"/>
                <a:cs typeface="Times New Roman" panose="02020603050405020304" pitchFamily="18" charset="0"/>
              </a:rPr>
              <a:t> = 9</a:t>
            </a:r>
          </a:p>
          <a:p>
            <a:endParaRPr lang="ru-RU" sz="2400" b="0" i="0" dirty="0">
              <a:effectLst/>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4316" y="4310885"/>
            <a:ext cx="4286049" cy="2369250"/>
          </a:xfrm>
          <a:prstGeom prst="rect">
            <a:avLst/>
          </a:prstGeom>
        </p:spPr>
      </p:pic>
    </p:spTree>
    <p:extLst>
      <p:ext uri="{BB962C8B-B14F-4D97-AF65-F5344CB8AC3E}">
        <p14:creationId xmlns:p14="http://schemas.microsoft.com/office/powerpoint/2010/main" val="122683438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Rectangle 1"/>
          <p:cNvSpPr>
            <a:spLocks noChangeArrowheads="1"/>
          </p:cNvSpPr>
          <p:nvPr/>
        </p:nvSpPr>
        <p:spPr bwMode="auto">
          <a:xfrm>
            <a:off x="1423574" y="551151"/>
            <a:ext cx="762689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400" b="0" i="0" u="none" strike="noStrike" cap="none" normalizeH="0" baseline="0" dirty="0" smtClean="0">
                <a:ln>
                  <a:noFill/>
                </a:ln>
                <a:solidFill>
                  <a:srgbClr val="301B08"/>
                </a:solidFill>
                <a:effectLst/>
                <a:latin typeface="Times New Roman" panose="02020603050405020304" pitchFamily="18" charset="0"/>
                <a:cs typeface="Times New Roman" panose="02020603050405020304" pitchFamily="18" charset="0"/>
              </a:rPr>
              <a:t>Найди картинку, на которой целое разделено напополам.</a:t>
            </a:r>
            <a:endParaRPr kumimoji="0" lang="ru-RU" altLang="ru-RU"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t" latinLnBrk="0" hangingPunct="0">
              <a:lnSpc>
                <a:spcPct val="100000"/>
              </a:lnSpc>
              <a:spcBef>
                <a:spcPct val="0"/>
              </a:spcBef>
              <a:spcAft>
                <a:spcPct val="0"/>
              </a:spcAft>
              <a:buClrTx/>
              <a:buSzTx/>
              <a:buFontTx/>
              <a:buNone/>
              <a:tabLst/>
            </a:pPr>
            <a:r>
              <a:rPr kumimoji="0" lang="ru-RU" altLang="ru-RU" sz="2400" b="0" i="0" u="none" strike="noStrike" cap="none" normalizeH="0" baseline="0" dirty="0" smtClean="0">
                <a:ln>
                  <a:noFill/>
                </a:ln>
                <a:solidFill>
                  <a:srgbClr val="301B08"/>
                </a:solidFill>
                <a:effectLst/>
                <a:latin typeface="Times New Roman" panose="02020603050405020304" pitchFamily="18" charset="0"/>
                <a:cs typeface="Times New Roman" panose="02020603050405020304" pitchFamily="18" charset="0"/>
              </a:rPr>
              <a:t>                          </a:t>
            </a:r>
            <a:r>
              <a:rPr kumimoji="0" lang="ru-RU" altLang="ru-RU" sz="1500" b="0" i="0" u="none" strike="noStrike" cap="none" normalizeH="0" baseline="0" dirty="0" smtClean="0">
                <a:ln>
                  <a:noFill/>
                </a:ln>
                <a:solidFill>
                  <a:srgbClr val="301B08"/>
                </a:solidFill>
                <a:effectLst/>
                <a:latin typeface="Trebuchet MS" panose="020B0603020202020204" pitchFamily="34" charset="0"/>
              </a:rPr>
              <a:t>                 </a:t>
            </a:r>
            <a:r>
              <a:rPr kumimoji="0" lang="ru-RU" altLang="ru-RU" sz="7200" b="0" i="0" u="none" strike="noStrike" cap="none" normalizeH="0" baseline="0" dirty="0" smtClean="0">
                <a:ln>
                  <a:noFill/>
                </a:ln>
                <a:solidFill>
                  <a:srgbClr val="301B08"/>
                </a:solidFill>
                <a:effectLst/>
                <a:latin typeface="Trebuchet MS" panose="020B0603020202020204" pitchFamily="34" charset="0"/>
              </a:rPr>
              <a:t> </a:t>
            </a:r>
            <a:r>
              <a:rPr kumimoji="0" lang="ru-RU" altLang="ru-RU" sz="1500" b="0" i="0" u="none" strike="noStrike" cap="none" normalizeH="0" baseline="0" dirty="0" smtClean="0">
                <a:ln>
                  <a:noFill/>
                </a:ln>
                <a:solidFill>
                  <a:srgbClr val="301B08"/>
                </a:solidFill>
                <a:effectLst/>
                <a:latin typeface="Trebuchet MS" panose="020B0603020202020204" pitchFamily="34" charset="0"/>
              </a:rPr>
              <a:t>                   </a:t>
            </a:r>
          </a:p>
        </p:txBody>
      </p:sp>
      <p:pic>
        <p:nvPicPr>
          <p:cNvPr id="4" name="Picture 2" descr="https://iqsha.ru/upload/imglib/7/6/1/i76111/id76111.png?w=120&amp;h=120&amp;cr=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107" y="1839754"/>
            <a:ext cx="1964084" cy="196408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s://iqsha.ru/upload/imglib/7/6/1/i76131/id76131.png?w=120&amp;h=120&amp;cr=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7256" y="4317607"/>
            <a:ext cx="2026623" cy="202662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https://iqsha.ru/upload/imglib/7/6/1/i76121/id76121.png?w=120&amp;h=120&amp;cr=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80381" y="2120811"/>
            <a:ext cx="1683027" cy="168302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https://iqsha.ru/upload/imglib/7/6/2/i76251/id7625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14229" y="4317607"/>
            <a:ext cx="2055401" cy="2055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564326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Прямоугольник 2"/>
          <p:cNvSpPr/>
          <p:nvPr/>
        </p:nvSpPr>
        <p:spPr>
          <a:xfrm>
            <a:off x="386366" y="1028343"/>
            <a:ext cx="8757634" cy="4801314"/>
          </a:xfrm>
          <a:prstGeom prst="rect">
            <a:avLst/>
          </a:prstGeom>
        </p:spPr>
        <p:txBody>
          <a:bodyPr wrap="square">
            <a:spAutoFit/>
          </a:bodyPr>
          <a:lstStyle/>
          <a:p>
            <a:r>
              <a:rPr lang="ru-RU" dirty="0" smtClean="0">
                <a:latin typeface="Times New Roman" panose="02020603050405020304" pitchFamily="18" charset="0"/>
                <a:cs typeface="Times New Roman" panose="02020603050405020304" pitchFamily="18" charset="0"/>
              </a:rPr>
              <a:t>Расставь </a:t>
            </a:r>
            <a:r>
              <a:rPr lang="ru-RU" dirty="0">
                <a:latin typeface="Times New Roman" panose="02020603050405020304" pitchFamily="18" charset="0"/>
                <a:cs typeface="Times New Roman" panose="02020603050405020304" pitchFamily="18" charset="0"/>
              </a:rPr>
              <a:t>числа от большего к меньшему:</a:t>
            </a:r>
          </a:p>
          <a:p>
            <a:r>
              <a:rPr lang="ru-RU" dirty="0">
                <a:latin typeface="Times New Roman" panose="02020603050405020304" pitchFamily="18" charset="0"/>
                <a:cs typeface="Times New Roman" panose="02020603050405020304" pitchFamily="18" charset="0"/>
              </a:rPr>
              <a:t>2, 1, 4, 7, 9, 2.</a:t>
            </a:r>
          </a:p>
          <a:p>
            <a:endParaRPr lang="ru-RU" dirty="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Зачеркни </a:t>
            </a:r>
            <a:r>
              <a:rPr lang="ru-RU" dirty="0">
                <a:latin typeface="Times New Roman" panose="02020603050405020304" pitchFamily="18" charset="0"/>
                <a:cs typeface="Times New Roman" panose="02020603050405020304" pitchFamily="18" charset="0"/>
              </a:rPr>
              <a:t>те числа, которые не являются двузначными. Наименьшее двузначное число обведи красным кружочком:</a:t>
            </a:r>
          </a:p>
          <a:p>
            <a:r>
              <a:rPr lang="ru-RU" dirty="0">
                <a:latin typeface="Times New Roman" panose="02020603050405020304" pitchFamily="18" charset="0"/>
                <a:cs typeface="Times New Roman" panose="02020603050405020304" pitchFamily="18" charset="0"/>
              </a:rPr>
              <a:t>20, 18, 3, 123, 11,13, 4, 8, 24, 10, 35.</a:t>
            </a:r>
          </a:p>
          <a:p>
            <a:endParaRPr lang="ru-RU" dirty="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Сравни </a:t>
            </a:r>
            <a:r>
              <a:rPr lang="ru-RU" dirty="0">
                <a:latin typeface="Times New Roman" panose="02020603050405020304" pitchFamily="18" charset="0"/>
                <a:cs typeface="Times New Roman" panose="02020603050405020304" pitchFamily="18" charset="0"/>
              </a:rPr>
              <a:t>суммы в каждой строчке, не выполняя действия, и поставь знак сравнения:</a:t>
            </a:r>
          </a:p>
          <a:p>
            <a:r>
              <a:rPr lang="ru-RU" dirty="0">
                <a:latin typeface="Times New Roman" panose="02020603050405020304" pitchFamily="18" charset="0"/>
                <a:cs typeface="Times New Roman" panose="02020603050405020304" pitchFamily="18" charset="0"/>
              </a:rPr>
              <a:t>45 + 24 … 24 + 45;</a:t>
            </a:r>
          </a:p>
          <a:p>
            <a:r>
              <a:rPr lang="ru-RU" dirty="0">
                <a:latin typeface="Times New Roman" panose="02020603050405020304" pitchFamily="18" charset="0"/>
                <a:cs typeface="Times New Roman" panose="02020603050405020304" pitchFamily="18" charset="0"/>
              </a:rPr>
              <a:t>37 + 23 … 38 + 22;</a:t>
            </a:r>
          </a:p>
          <a:p>
            <a:r>
              <a:rPr lang="ru-RU" dirty="0">
                <a:latin typeface="Times New Roman" panose="02020603050405020304" pitchFamily="18" charset="0"/>
                <a:cs typeface="Times New Roman" panose="02020603050405020304" pitchFamily="18" charset="0"/>
              </a:rPr>
              <a:t>17 + 26 … 25 + 17;</a:t>
            </a:r>
          </a:p>
          <a:p>
            <a:r>
              <a:rPr lang="ru-RU" dirty="0">
                <a:latin typeface="Times New Roman" panose="02020603050405020304" pitchFamily="18" charset="0"/>
                <a:cs typeface="Times New Roman" panose="02020603050405020304" pitchFamily="18" charset="0"/>
              </a:rPr>
              <a:t>35 + 40 … 38 + </a:t>
            </a:r>
            <a:r>
              <a:rPr lang="ru-RU" dirty="0" smtClean="0">
                <a:latin typeface="Times New Roman" panose="02020603050405020304" pitchFamily="18" charset="0"/>
                <a:cs typeface="Times New Roman" panose="02020603050405020304" pitchFamily="18" charset="0"/>
              </a:rPr>
              <a:t>43.</a:t>
            </a:r>
          </a:p>
          <a:p>
            <a:endParaRPr lang="ru-RU" dirty="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Какой </a:t>
            </a:r>
            <a:r>
              <a:rPr lang="ru-RU" dirty="0">
                <a:latin typeface="Times New Roman" panose="02020603050405020304" pitchFamily="18" charset="0"/>
                <a:cs typeface="Times New Roman" panose="02020603050405020304" pitchFamily="18" charset="0"/>
              </a:rPr>
              <a:t>пример можно заменить примером на умножение?</a:t>
            </a:r>
          </a:p>
          <a:p>
            <a:r>
              <a:rPr lang="ru-RU" dirty="0">
                <a:latin typeface="Times New Roman" panose="02020603050405020304" pitchFamily="18" charset="0"/>
                <a:cs typeface="Times New Roman" panose="02020603050405020304" pitchFamily="18" charset="0"/>
              </a:rPr>
              <a:t>А. 5 + 5 + 4 + 5;</a:t>
            </a:r>
          </a:p>
          <a:p>
            <a:r>
              <a:rPr lang="ru-RU" dirty="0">
                <a:latin typeface="Times New Roman" panose="02020603050405020304" pitchFamily="18" charset="0"/>
                <a:cs typeface="Times New Roman" panose="02020603050405020304" pitchFamily="18" charset="0"/>
              </a:rPr>
              <a:t>Б. 16 – 2 – 2– 2;</a:t>
            </a:r>
          </a:p>
          <a:p>
            <a:r>
              <a:rPr lang="ru-RU" dirty="0">
                <a:latin typeface="Times New Roman" panose="02020603050405020304" pitchFamily="18" charset="0"/>
                <a:cs typeface="Times New Roman" panose="02020603050405020304" pitchFamily="18" charset="0"/>
              </a:rPr>
              <a:t>В. 12 + 12 + 12 .</a:t>
            </a:r>
            <a:endParaRPr lang="ru-RU" b="0" i="0" dirty="0">
              <a:effectLst/>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431110" y="4211389"/>
            <a:ext cx="1846776" cy="2267755"/>
          </a:xfrm>
          <a:prstGeom prst="rect">
            <a:avLst/>
          </a:prstGeom>
        </p:spPr>
      </p:pic>
    </p:spTree>
    <p:extLst>
      <p:ext uri="{BB962C8B-B14F-4D97-AF65-F5344CB8AC3E}">
        <p14:creationId xmlns:p14="http://schemas.microsoft.com/office/powerpoint/2010/main" val="352781970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1" y="0"/>
            <a:ext cx="12191999" cy="6858000"/>
          </a:xfrm>
          <a:prstGeom prst="rect">
            <a:avLst/>
          </a:prstGeom>
        </p:spPr>
      </p:pic>
      <p:sp>
        <p:nvSpPr>
          <p:cNvPr id="3" name="Прямоугольник 2"/>
          <p:cNvSpPr/>
          <p:nvPr/>
        </p:nvSpPr>
        <p:spPr>
          <a:xfrm>
            <a:off x="412124" y="532816"/>
            <a:ext cx="8809149" cy="5909310"/>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Найди выражение, значение которого равно значению 7 · 5:</a:t>
            </a:r>
          </a:p>
          <a:p>
            <a:r>
              <a:rPr lang="ru-RU" dirty="0">
                <a:latin typeface="Times New Roman" panose="02020603050405020304" pitchFamily="18" charset="0"/>
                <a:cs typeface="Times New Roman" panose="02020603050405020304" pitchFamily="18" charset="0"/>
              </a:rPr>
              <a:t>А. 7 + 7 + 7 + 7 + 7;</a:t>
            </a:r>
          </a:p>
          <a:p>
            <a:r>
              <a:rPr lang="ru-RU" dirty="0">
                <a:latin typeface="Times New Roman" panose="02020603050405020304" pitchFamily="18" charset="0"/>
                <a:cs typeface="Times New Roman" panose="02020603050405020304" pitchFamily="18" charset="0"/>
              </a:rPr>
              <a:t>Б. 7 + 5;</a:t>
            </a:r>
          </a:p>
          <a:p>
            <a:r>
              <a:rPr lang="ru-RU" dirty="0">
                <a:latin typeface="Times New Roman" panose="02020603050405020304" pitchFamily="18" charset="0"/>
                <a:cs typeface="Times New Roman" panose="02020603050405020304" pitchFamily="18" charset="0"/>
              </a:rPr>
              <a:t>В. 7 · 4 + 4.</a:t>
            </a:r>
          </a:p>
          <a:p>
            <a:endParaRPr lang="ru-RU" dirty="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Сравнить</a:t>
            </a:r>
            <a:r>
              <a:rPr lang="ru-RU" dirty="0">
                <a:latin typeface="Times New Roman" panose="02020603050405020304" pitchFamily="18" charset="0"/>
                <a:cs typeface="Times New Roman" panose="02020603050405020304" pitchFamily="18" charset="0"/>
              </a:rPr>
              <a:t>:</a:t>
            </a:r>
          </a:p>
          <a:p>
            <a:r>
              <a:rPr lang="ru-RU" dirty="0">
                <a:latin typeface="Times New Roman" panose="02020603050405020304" pitchFamily="18" charset="0"/>
                <a:cs typeface="Times New Roman" panose="02020603050405020304" pitchFamily="18" charset="0"/>
              </a:rPr>
              <a:t>4 + 4 + 4 + 4 + 4 … 4 · 5</a:t>
            </a:r>
          </a:p>
          <a:p>
            <a:r>
              <a:rPr lang="ru-RU" dirty="0">
                <a:latin typeface="Times New Roman" panose="02020603050405020304" pitchFamily="18" charset="0"/>
                <a:cs typeface="Times New Roman" panose="02020603050405020304" pitchFamily="18" charset="0"/>
              </a:rPr>
              <a:t>8 + 8 + 8 + 8 + 8 … 8 · 4</a:t>
            </a:r>
          </a:p>
          <a:p>
            <a:r>
              <a:rPr lang="ru-RU" dirty="0">
                <a:latin typeface="Times New Roman" panose="02020603050405020304" pitchFamily="18" charset="0"/>
                <a:cs typeface="Times New Roman" panose="02020603050405020304" pitchFamily="18" charset="0"/>
              </a:rPr>
              <a:t>5 + 3 · 5 + 5 + 5 … 5 · 4</a:t>
            </a:r>
          </a:p>
          <a:p>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Соедини 3 любых числа, чтобы их сумма равнялась 40:</a:t>
            </a:r>
          </a:p>
          <a:p>
            <a:r>
              <a:rPr lang="ru-RU" dirty="0">
                <a:latin typeface="Times New Roman" panose="02020603050405020304" pitchFamily="18" charset="0"/>
                <a:cs typeface="Times New Roman" panose="02020603050405020304" pitchFamily="18" charset="0"/>
              </a:rPr>
              <a:t>10, 11, 12, 13, 14, 15, 16, 17, 18, 19</a:t>
            </a:r>
            <a:r>
              <a:rPr lang="ru-RU" dirty="0" smtClean="0">
                <a:latin typeface="Times New Roman" panose="02020603050405020304" pitchFamily="18" charset="0"/>
                <a:cs typeface="Times New Roman" panose="02020603050405020304" pitchFamily="18" charset="0"/>
              </a:rPr>
              <a:t>.</a:t>
            </a:r>
          </a:p>
          <a:p>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Н</a:t>
            </a:r>
            <a:r>
              <a:rPr lang="ru-RU" dirty="0" smtClean="0">
                <a:latin typeface="Times New Roman" panose="02020603050405020304" pitchFamily="18" charset="0"/>
                <a:cs typeface="Times New Roman" panose="02020603050405020304" pitchFamily="18" charset="0"/>
              </a:rPr>
              <a:t>айди </a:t>
            </a:r>
            <a:r>
              <a:rPr lang="ru-RU" dirty="0">
                <a:latin typeface="Times New Roman" panose="02020603050405020304" pitchFamily="18" charset="0"/>
                <a:cs typeface="Times New Roman" panose="02020603050405020304" pitchFamily="18" charset="0"/>
              </a:rPr>
              <a:t>и подчеркни числа, чтобы их сумма равнялась 40:</a:t>
            </a:r>
          </a:p>
          <a:p>
            <a:r>
              <a:rPr lang="ru-RU" dirty="0">
                <a:latin typeface="Times New Roman" panose="02020603050405020304" pitchFamily="18" charset="0"/>
                <a:cs typeface="Times New Roman" panose="02020603050405020304" pitchFamily="18" charset="0"/>
              </a:rPr>
              <a:t>10, 11, 12, 13, 14, 15, 16, 17, 18, 19.</a:t>
            </a:r>
          </a:p>
          <a:p>
            <a:endParaRPr lang="ru-RU" dirty="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Найди </a:t>
            </a:r>
            <a:r>
              <a:rPr lang="ru-RU" dirty="0">
                <a:latin typeface="Times New Roman" panose="02020603050405020304" pitchFamily="18" charset="0"/>
                <a:cs typeface="Times New Roman" panose="02020603050405020304" pitchFamily="18" charset="0"/>
              </a:rPr>
              <a:t>и подчеркни все выражения с ответом 12:</a:t>
            </a:r>
          </a:p>
          <a:p>
            <a:r>
              <a:rPr lang="ru-RU" dirty="0">
                <a:latin typeface="Times New Roman" panose="02020603050405020304" pitchFamily="18" charset="0"/>
                <a:cs typeface="Times New Roman" panose="02020603050405020304" pitchFamily="18" charset="0"/>
              </a:rPr>
              <a:t>32 – 20</a:t>
            </a:r>
          </a:p>
          <a:p>
            <a:r>
              <a:rPr lang="ru-RU" dirty="0">
                <a:latin typeface="Times New Roman" panose="02020603050405020304" pitchFamily="18" charset="0"/>
                <a:cs typeface="Times New Roman" panose="02020603050405020304" pitchFamily="18" charset="0"/>
              </a:rPr>
              <a:t>6 + 6</a:t>
            </a:r>
          </a:p>
          <a:p>
            <a:r>
              <a:rPr lang="ru-RU" dirty="0">
                <a:latin typeface="Times New Roman" panose="02020603050405020304" pitchFamily="18" charset="0"/>
                <a:cs typeface="Times New Roman" panose="02020603050405020304" pitchFamily="18" charset="0"/>
              </a:rPr>
              <a:t>8 + 5</a:t>
            </a:r>
          </a:p>
          <a:p>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954592" y="2687663"/>
            <a:ext cx="2941480" cy="3962400"/>
          </a:xfrm>
          <a:prstGeom prst="rect">
            <a:avLst/>
          </a:prstGeom>
        </p:spPr>
      </p:pic>
    </p:spTree>
    <p:extLst>
      <p:ext uri="{BB962C8B-B14F-4D97-AF65-F5344CB8AC3E}">
        <p14:creationId xmlns:p14="http://schemas.microsoft.com/office/powerpoint/2010/main" val="306014185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Rectangle 1"/>
          <p:cNvSpPr>
            <a:spLocks noChangeArrowheads="1"/>
          </p:cNvSpPr>
          <p:nvPr/>
        </p:nvSpPr>
        <p:spPr bwMode="auto">
          <a:xfrm>
            <a:off x="425003" y="464743"/>
            <a:ext cx="9104865"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Запиши данные числа в порядке</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А. Убывания:</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75, 18, 24, 31, 90, 52.</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Б. Возрастания:</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17, 45, 50, 84, 23, 31.</a:t>
            </a:r>
          </a:p>
          <a:p>
            <a:pPr marL="0" marR="0" lvl="0" indent="0" algn="l" defTabSz="914400" rtl="0" eaLnBrk="0" fontAlgn="base" latinLnBrk="0" hangingPunct="0">
              <a:lnSpc>
                <a:spcPct val="100000"/>
              </a:lnSpc>
              <a:spcBef>
                <a:spcPct val="0"/>
              </a:spcBef>
              <a:spcAft>
                <a:spcPct val="0"/>
              </a:spcAft>
              <a:buClrTx/>
              <a:buSzTx/>
              <a:buFontTx/>
              <a:buNone/>
              <a:tabLst/>
            </a:pPr>
            <a:endParaRPr lang="ru-RU" altLang="ru-RU" sz="2000" dirty="0">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Вместо звёздочек поставь знаки “+” и “–” так, чтобы неравенства были верными:</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А. 39 – 9 &gt; 30 * 1</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Б. 59 – 9 &lt; 50 * 1</a:t>
            </a:r>
          </a:p>
          <a:p>
            <a:pPr marL="0" marR="0" lvl="0" indent="0" algn="l" defTabSz="914400" rtl="0" eaLnBrk="0" fontAlgn="base" latinLnBrk="0" hangingPunct="0">
              <a:lnSpc>
                <a:spcPct val="100000"/>
              </a:lnSpc>
              <a:spcBef>
                <a:spcPct val="0"/>
              </a:spcBef>
              <a:spcAft>
                <a:spcPct val="0"/>
              </a:spcAft>
              <a:buClrTx/>
              <a:buSzTx/>
              <a:buFontTx/>
              <a:buNone/>
              <a:tabLst/>
            </a:pPr>
            <a:endParaRPr lang="ru-RU" altLang="ru-RU" sz="2000" dirty="0">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Вставь пропущенное число так, чтобы все записи стали верными:</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  53 + 31 = 90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  62 + = 45 + 25</a:t>
            </a:r>
          </a:p>
          <a:p>
            <a:pPr marL="0" marR="0" lvl="0" indent="0" algn="l" defTabSz="914400" rtl="0" eaLnBrk="0" fontAlgn="base" latinLnBrk="0" hangingPunct="0">
              <a:lnSpc>
                <a:spcPct val="100000"/>
              </a:lnSpc>
              <a:spcBef>
                <a:spcPct val="0"/>
              </a:spcBef>
              <a:spcAft>
                <a:spcPct val="0"/>
              </a:spcAft>
              <a:buClrTx/>
              <a:buSzTx/>
              <a:buFontTx/>
              <a:buNone/>
              <a:tabLst/>
            </a:pPr>
            <a:endParaRPr lang="ru-RU" altLang="ru-RU" sz="2000" dirty="0">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Какое число больше, чем сумма чисел 39 и 11 на 16?</a:t>
            </a:r>
          </a:p>
          <a:p>
            <a:pPr marL="0" marR="0" lvl="0" indent="0" algn="l" defTabSz="914400" rtl="0" eaLnBrk="0" fontAlgn="base" latinLnBrk="0" hangingPunct="0">
              <a:lnSpc>
                <a:spcPct val="100000"/>
              </a:lnSpc>
              <a:spcBef>
                <a:spcPct val="0"/>
              </a:spcBef>
              <a:spcAft>
                <a:spcPct val="0"/>
              </a:spcAft>
              <a:buClrTx/>
              <a:buSzTx/>
              <a:buFontTx/>
              <a:buNone/>
              <a:tabLst/>
            </a:pPr>
            <a:endParaRPr lang="ru-RU" altLang="ru-RU" sz="2000" dirty="0">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Числа записаны в определённом порядке. Продолжи этот ряд:</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effectLst/>
                <a:latin typeface="Times New Roman" panose="02020603050405020304" pitchFamily="18" charset="0"/>
                <a:cs typeface="Times New Roman" panose="02020603050405020304" pitchFamily="18" charset="0"/>
              </a:rPr>
              <a:t>2, 4, 6, 8, 10…</a:t>
            </a:r>
          </a:p>
        </p:txBody>
      </p:sp>
      <p:pic>
        <p:nvPicPr>
          <p:cNvPr id="1026" name="Picture 2" descr="http://mirznanii.com/images/82/56/756568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609" y="2841380"/>
            <a:ext cx="200025" cy="1905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http://mirznanii.com/images/83/56/756568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609" y="3116017"/>
            <a:ext cx="200025" cy="19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09287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03808" y="0"/>
            <a:ext cx="5278211" cy="6858000"/>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579" y="3181081"/>
            <a:ext cx="2564164" cy="3555641"/>
          </a:xfrm>
          <a:prstGeom prst="rect">
            <a:avLst/>
          </a:prstGeom>
        </p:spPr>
      </p:pic>
    </p:spTree>
    <p:extLst>
      <p:ext uri="{BB962C8B-B14F-4D97-AF65-F5344CB8AC3E}">
        <p14:creationId xmlns:p14="http://schemas.microsoft.com/office/powerpoint/2010/main" val="334095010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4237" y="0"/>
            <a:ext cx="5343525" cy="6858000"/>
          </a:xfrm>
          <a:prstGeom prst="rect">
            <a:avLst/>
          </a:prstGeom>
        </p:spPr>
      </p:pic>
    </p:spTree>
    <p:extLst>
      <p:ext uri="{BB962C8B-B14F-4D97-AF65-F5344CB8AC3E}">
        <p14:creationId xmlns:p14="http://schemas.microsoft.com/office/powerpoint/2010/main" val="69129710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3248" y="0"/>
            <a:ext cx="4845504" cy="6858000"/>
          </a:xfrm>
          <a:prstGeom prst="rect">
            <a:avLst/>
          </a:prstGeom>
        </p:spPr>
      </p:pic>
    </p:spTree>
    <p:extLst>
      <p:ext uri="{BB962C8B-B14F-4D97-AF65-F5344CB8AC3E}">
        <p14:creationId xmlns:p14="http://schemas.microsoft.com/office/powerpoint/2010/main" val="14323565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6" name="Прямоугольник 5"/>
          <p:cNvSpPr/>
          <p:nvPr/>
        </p:nvSpPr>
        <p:spPr>
          <a:xfrm>
            <a:off x="640770" y="1953035"/>
            <a:ext cx="9250018" cy="3782061"/>
          </a:xfrm>
          <a:prstGeom prst="rect">
            <a:avLst/>
          </a:prstGeom>
        </p:spPr>
        <p:txBody>
          <a:bodyPr wrap="square">
            <a:spAutoFit/>
          </a:bodyPr>
          <a:lstStyle/>
          <a:p>
            <a:pPr algn="just">
              <a:lnSpc>
                <a:spcPct val="150000"/>
              </a:lnSpc>
            </a:pPr>
            <a:r>
              <a:rPr lang="ru-RU" dirty="0">
                <a:solidFill>
                  <a:srgbClr val="000000"/>
                </a:solidFill>
                <a:latin typeface="Times New Roman" panose="02020603050405020304" pitchFamily="18" charset="0"/>
                <a:cs typeface="Times New Roman" panose="02020603050405020304" pitchFamily="18" charset="0"/>
              </a:rPr>
              <a:t>Л. С. Выготский не соглашался ни с одной из этих теорий и сформулировал собственную гипотезу о соотношении обучения и развития. Согласно Выготскому, существует единство, но не тождество процессов обучения и внутренних процессов развития. «...Хотя обучение и связано непосредственно с детским развитием, тем не менее они никогда не идут равномерно и параллельно друг другу... Между процессами развития и обучением устанавливаются сложнейшие динамические зависимости, которые нельзя охватить единой, наперед данной, априорной умозрительной </a:t>
            </a:r>
            <a:r>
              <a:rPr lang="ru-RU" dirty="0" smtClean="0">
                <a:solidFill>
                  <a:srgbClr val="000000"/>
                </a:solidFill>
                <a:latin typeface="Times New Roman" panose="02020603050405020304" pitchFamily="18" charset="0"/>
                <a:cs typeface="Times New Roman" panose="02020603050405020304" pitchFamily="18" charset="0"/>
              </a:rPr>
              <a:t>формулой».</a:t>
            </a:r>
          </a:p>
          <a:p>
            <a:pPr algn="just">
              <a:lnSpc>
                <a:spcPct val="150000"/>
              </a:lnSpc>
            </a:pPr>
            <a:r>
              <a:rPr lang="ru-RU" dirty="0" smtClean="0">
                <a:solidFill>
                  <a:srgbClr val="000000"/>
                </a:solidFill>
                <a:latin typeface="Times New Roman" panose="02020603050405020304" pitchFamily="18" charset="0"/>
                <a:cs typeface="Times New Roman" panose="02020603050405020304" pitchFamily="18" charset="0"/>
              </a:rPr>
              <a:t/>
            </a:r>
            <a:br>
              <a:rPr lang="ru-RU" dirty="0" smtClean="0">
                <a:solidFill>
                  <a:srgbClr val="000000"/>
                </a:solidFill>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898156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89552" y="0"/>
            <a:ext cx="5212896" cy="6858000"/>
          </a:xfrm>
          <a:prstGeom prst="rect">
            <a:avLst/>
          </a:prstGeom>
        </p:spPr>
      </p:pic>
    </p:spTree>
    <p:extLst>
      <p:ext uri="{BB962C8B-B14F-4D97-AF65-F5344CB8AC3E}">
        <p14:creationId xmlns:p14="http://schemas.microsoft.com/office/powerpoint/2010/main" val="230548796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69141" y="0"/>
            <a:ext cx="5253718" cy="6858000"/>
          </a:xfrm>
          <a:prstGeom prst="rect">
            <a:avLst/>
          </a:prstGeom>
        </p:spPr>
      </p:pic>
    </p:spTree>
    <p:extLst>
      <p:ext uri="{BB962C8B-B14F-4D97-AF65-F5344CB8AC3E}">
        <p14:creationId xmlns:p14="http://schemas.microsoft.com/office/powerpoint/2010/main" val="298300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561" y="90152"/>
            <a:ext cx="9023797" cy="6767848"/>
          </a:xfrm>
          <a:prstGeom prst="rect">
            <a:avLst/>
          </a:prstGeom>
        </p:spPr>
      </p:pic>
    </p:spTree>
    <p:extLst>
      <p:ext uri="{BB962C8B-B14F-4D97-AF65-F5344CB8AC3E}">
        <p14:creationId xmlns:p14="http://schemas.microsoft.com/office/powerpoint/2010/main" val="133769839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6353" y="0"/>
            <a:ext cx="5159294"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11345747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pic>
        <p:nvPicPr>
          <p:cNvPr id="3" name="Рисунок 2"/>
          <p:cNvPicPr>
            <a:picLocks noChangeAspect="1"/>
          </p:cNvPicPr>
          <p:nvPr/>
        </p:nvPicPr>
        <p:blipFill rotWithShape="1">
          <a:blip r:embed="rId3">
            <a:extLst>
              <a:ext uri="{28A0092B-C50C-407E-A947-70E740481C1C}">
                <a14:useLocalDpi xmlns:a14="http://schemas.microsoft.com/office/drawing/2010/main" val="0"/>
              </a:ext>
            </a:extLst>
          </a:blip>
          <a:srcRect t="5447" b="18122"/>
          <a:stretch/>
        </p:blipFill>
        <p:spPr>
          <a:xfrm>
            <a:off x="2550198" y="19238"/>
            <a:ext cx="6336225" cy="6838762"/>
          </a:xfrm>
          <a:prstGeom prst="rect">
            <a:avLst/>
          </a:prstGeom>
        </p:spPr>
      </p:pic>
    </p:spTree>
    <p:extLst>
      <p:ext uri="{BB962C8B-B14F-4D97-AF65-F5344CB8AC3E}">
        <p14:creationId xmlns:p14="http://schemas.microsoft.com/office/powerpoint/2010/main" val="289983370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pic>
        <p:nvPicPr>
          <p:cNvPr id="3" name="Рисунок 2"/>
          <p:cNvPicPr>
            <a:picLocks noChangeAspect="1"/>
          </p:cNvPicPr>
          <p:nvPr/>
        </p:nvPicPr>
        <p:blipFill rotWithShape="1">
          <a:blip r:embed="rId3">
            <a:extLst>
              <a:ext uri="{28A0092B-C50C-407E-A947-70E740481C1C}">
                <a14:useLocalDpi xmlns:a14="http://schemas.microsoft.com/office/drawing/2010/main" val="0"/>
              </a:ext>
            </a:extLst>
          </a:blip>
          <a:srcRect t="4319" b="39155"/>
          <a:stretch/>
        </p:blipFill>
        <p:spPr>
          <a:xfrm>
            <a:off x="287996" y="1023870"/>
            <a:ext cx="7308988" cy="5834130"/>
          </a:xfrm>
          <a:prstGeom prst="rect">
            <a:avLst/>
          </a:prstGeom>
        </p:spPr>
      </p:pic>
    </p:spTree>
    <p:extLst>
      <p:ext uri="{BB962C8B-B14F-4D97-AF65-F5344CB8AC3E}">
        <p14:creationId xmlns:p14="http://schemas.microsoft.com/office/powerpoint/2010/main" val="15533862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3" name="Прямоугольник 2"/>
          <p:cNvSpPr/>
          <p:nvPr/>
        </p:nvSpPr>
        <p:spPr>
          <a:xfrm>
            <a:off x="373488" y="874002"/>
            <a:ext cx="9324304" cy="5444054"/>
          </a:xfrm>
          <a:prstGeom prst="rect">
            <a:avLst/>
          </a:prstGeom>
        </p:spPr>
        <p:txBody>
          <a:bodyPr wrap="square">
            <a:spAutoFit/>
          </a:bodyPr>
          <a:lstStyle/>
          <a:p>
            <a:pPr algn="just">
              <a:lnSpc>
                <a:spcPct val="150000"/>
              </a:lnSpc>
            </a:pPr>
            <a:r>
              <a:rPr lang="ru-RU" dirty="0">
                <a:solidFill>
                  <a:srgbClr val="000000"/>
                </a:solidFill>
                <a:latin typeface="Times New Roman" panose="02020603050405020304" pitchFamily="18" charset="0"/>
                <a:cs typeface="Times New Roman" panose="02020603050405020304" pitchFamily="18" charset="0"/>
              </a:rPr>
              <a:t>При обосновании своей гипотезы Выготский изложил содержание основного генетического закона развития психических функций человека. Этот закон явился основой его концепции. По Выготскому, всякая высшая психическая функция в развитии ребенка появляется дважды — сперва как деятельность коллективная, социальная, во второй раз как деятельность индивидуальная, как внутренний способ мышления ребенка. «Этот закон, думается нам, всецело приложим и к процессу детского обучения... Существенным признаком обучения является то, что оно создает зону ближайшего развития, т.е. вызывает у ребенка к жизни, пробуждает и приводит в движение ряд внутренних процессов развития... С этой точки зрения обучение не есть развитие. Но, правильно организованное, оно ведет за собой детское умственное развитие, вызывает к жизни ряд таких процессов, которые вне обучения вообще сделались бы невозможными. Обучение есть, таким образом, внутренне необходимый и всеобщий момент в процессе развития у ребенка не природных, но исторических особенностей человека».</a:t>
            </a:r>
          </a:p>
        </p:txBody>
      </p:sp>
    </p:spTree>
    <p:extLst>
      <p:ext uri="{BB962C8B-B14F-4D97-AF65-F5344CB8AC3E}">
        <p14:creationId xmlns:p14="http://schemas.microsoft.com/office/powerpoint/2010/main" val="42510104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4" name="Прямоугольник 3"/>
          <p:cNvSpPr/>
          <p:nvPr/>
        </p:nvSpPr>
        <p:spPr>
          <a:xfrm>
            <a:off x="530087" y="1528746"/>
            <a:ext cx="9642729" cy="4197559"/>
          </a:xfrm>
          <a:prstGeom prst="rect">
            <a:avLst/>
          </a:prstGeom>
        </p:spPr>
        <p:txBody>
          <a:bodyPr wrap="square">
            <a:spAutoFit/>
          </a:bodyPr>
          <a:lstStyle/>
          <a:p>
            <a:pPr>
              <a:lnSpc>
                <a:spcPct val="150000"/>
              </a:lnSpc>
            </a:pPr>
            <a:r>
              <a:rPr lang="ru-RU" dirty="0">
                <a:solidFill>
                  <a:srgbClr val="000000"/>
                </a:solidFill>
                <a:latin typeface="Times New Roman" panose="02020603050405020304" pitchFamily="18" charset="0"/>
                <a:cs typeface="Times New Roman" panose="02020603050405020304" pitchFamily="18" charset="0"/>
              </a:rPr>
              <a:t>Многие годы идея Выготского оставалась лишь гипотезой, хотя его последователи (А. Н. Леонтьев, П. Я. Гальперин, Л. В. </a:t>
            </a:r>
            <a:r>
              <a:rPr lang="ru-RU" dirty="0" err="1">
                <a:solidFill>
                  <a:srgbClr val="000000"/>
                </a:solidFill>
                <a:latin typeface="Times New Roman" panose="02020603050405020304" pitchFamily="18" charset="0"/>
                <a:cs typeface="Times New Roman" panose="02020603050405020304" pitchFamily="18" charset="0"/>
              </a:rPr>
              <a:t>Занков</a:t>
            </a:r>
            <a:r>
              <a:rPr lang="ru-RU" dirty="0">
                <a:solidFill>
                  <a:srgbClr val="000000"/>
                </a:solidFill>
                <a:latin typeface="Times New Roman" panose="02020603050405020304" pitchFamily="18" charset="0"/>
                <a:cs typeface="Times New Roman" panose="02020603050405020304" pitchFamily="18" charset="0"/>
              </a:rPr>
              <a:t>, Д. Б. </a:t>
            </a:r>
            <a:r>
              <a:rPr lang="ru-RU" dirty="0" err="1">
                <a:solidFill>
                  <a:srgbClr val="000000"/>
                </a:solidFill>
                <a:latin typeface="Times New Roman" panose="02020603050405020304" pitchFamily="18" charset="0"/>
                <a:cs typeface="Times New Roman" panose="02020603050405020304" pitchFamily="18" charset="0"/>
              </a:rPr>
              <a:t>Эльконин</a:t>
            </a:r>
            <a:r>
              <a:rPr lang="ru-RU" dirty="0">
                <a:solidFill>
                  <a:srgbClr val="000000"/>
                </a:solidFill>
                <a:latin typeface="Times New Roman" panose="02020603050405020304" pitchFamily="18" charset="0"/>
                <a:cs typeface="Times New Roman" panose="02020603050405020304" pitchFamily="18" charset="0"/>
              </a:rPr>
              <a:t> и др.) пытались ее развивать. В 1930—50-е годы отечественные психологи разрабатывали основы формирующего (обучающего) эксперимента как важного метода решения проблем развивающего обучения (А. Н. Леонтьев, А. В. Запорожец, С. Л. Рубинштейн, Г. С. Костюк, Н. А. </a:t>
            </a:r>
            <a:r>
              <a:rPr lang="ru-RU" dirty="0" err="1">
                <a:solidFill>
                  <a:srgbClr val="000000"/>
                </a:solidFill>
                <a:latin typeface="Times New Roman" panose="02020603050405020304" pitchFamily="18" charset="0"/>
                <a:cs typeface="Times New Roman" panose="02020603050405020304" pitchFamily="18" charset="0"/>
              </a:rPr>
              <a:t>Менчинская</a:t>
            </a:r>
            <a:r>
              <a:rPr lang="ru-RU" dirty="0">
                <a:solidFill>
                  <a:srgbClr val="000000"/>
                </a:solidFill>
                <a:latin typeface="Times New Roman" panose="02020603050405020304" pitchFamily="18" charset="0"/>
                <a:cs typeface="Times New Roman" panose="02020603050405020304" pitchFamily="18" charset="0"/>
              </a:rPr>
              <a:t>, Е. Н. Кабанова-</a:t>
            </a:r>
            <a:r>
              <a:rPr lang="ru-RU" dirty="0" err="1">
                <a:solidFill>
                  <a:srgbClr val="000000"/>
                </a:solidFill>
                <a:latin typeface="Times New Roman" panose="02020603050405020304" pitchFamily="18" charset="0"/>
                <a:cs typeface="Times New Roman" panose="02020603050405020304" pitchFamily="18" charset="0"/>
              </a:rPr>
              <a:t>Меллер</a:t>
            </a:r>
            <a:r>
              <a:rPr lang="ru-RU" dirty="0">
                <a:solidFill>
                  <a:srgbClr val="000000"/>
                </a:solidFill>
                <a:latin typeface="Times New Roman" panose="02020603050405020304" pitchFamily="18" charset="0"/>
                <a:cs typeface="Times New Roman" panose="02020603050405020304" pitchFamily="18" charset="0"/>
              </a:rPr>
              <a:t> и др.). В 1960—80-е годы аспекты развивающего обучения исследовались в области дошкольного воспитания, начального и среднего образования (Л. А. </a:t>
            </a:r>
            <a:r>
              <a:rPr lang="ru-RU" dirty="0" err="1">
                <a:solidFill>
                  <a:srgbClr val="000000"/>
                </a:solidFill>
                <a:latin typeface="Times New Roman" panose="02020603050405020304" pitchFamily="18" charset="0"/>
                <a:cs typeface="Times New Roman" panose="02020603050405020304" pitchFamily="18" charset="0"/>
              </a:rPr>
              <a:t>Венгер</a:t>
            </a:r>
            <a:r>
              <a:rPr lang="ru-RU" dirty="0">
                <a:solidFill>
                  <a:srgbClr val="000000"/>
                </a:solidFill>
                <a:latin typeface="Times New Roman" panose="02020603050405020304" pitchFamily="18" charset="0"/>
                <a:cs typeface="Times New Roman" panose="02020603050405020304" pitchFamily="18" charset="0"/>
              </a:rPr>
              <a:t>, Т. А. Власова, В. И. </a:t>
            </a:r>
            <a:r>
              <a:rPr lang="ru-RU" dirty="0" err="1">
                <a:solidFill>
                  <a:srgbClr val="000000"/>
                </a:solidFill>
                <a:latin typeface="Times New Roman" panose="02020603050405020304" pitchFamily="18" charset="0"/>
                <a:cs typeface="Times New Roman" panose="02020603050405020304" pitchFamily="18" charset="0"/>
              </a:rPr>
              <a:t>Лубовский</a:t>
            </a:r>
            <a:r>
              <a:rPr lang="ru-RU" dirty="0">
                <a:solidFill>
                  <a:srgbClr val="000000"/>
                </a:solidFill>
                <a:latin typeface="Times New Roman" panose="02020603050405020304" pitchFamily="18" charset="0"/>
                <a:cs typeface="Times New Roman" panose="02020603050405020304" pitchFamily="18" charset="0"/>
              </a:rPr>
              <a:t>, З. И. Калмыкова, И. Я. </a:t>
            </a:r>
            <a:r>
              <a:rPr lang="ru-RU" dirty="0" err="1">
                <a:solidFill>
                  <a:srgbClr val="000000"/>
                </a:solidFill>
                <a:latin typeface="Times New Roman" panose="02020603050405020304" pitchFamily="18" charset="0"/>
                <a:cs typeface="Times New Roman" panose="02020603050405020304" pitchFamily="18" charset="0"/>
              </a:rPr>
              <a:t>Лернер</a:t>
            </a:r>
            <a:r>
              <a:rPr lang="ru-RU" dirty="0">
                <a:solidFill>
                  <a:srgbClr val="000000"/>
                </a:solidFill>
                <a:latin typeface="Times New Roman" panose="02020603050405020304" pitchFamily="18" charset="0"/>
                <a:cs typeface="Times New Roman" panose="02020603050405020304" pitchFamily="18" charset="0"/>
              </a:rPr>
              <a:t> и др.). Полученные результаты позволили обосновать положение о существенной роли обучения в развитии, выявить некоторые конкретные психолого-педагогические условия развивающего обучения.</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45340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4" name="Прямоугольник 3"/>
          <p:cNvSpPr/>
          <p:nvPr/>
        </p:nvSpPr>
        <p:spPr>
          <a:xfrm>
            <a:off x="322763" y="474757"/>
            <a:ext cx="9614629" cy="5444054"/>
          </a:xfrm>
          <a:prstGeom prst="rect">
            <a:avLst/>
          </a:prstGeom>
        </p:spPr>
        <p:txBody>
          <a:bodyPr wrap="square">
            <a:spAutoFit/>
          </a:bodyPr>
          <a:lstStyle/>
          <a:p>
            <a:pPr>
              <a:lnSpc>
                <a:spcPct val="150000"/>
              </a:lnSpc>
            </a:pPr>
            <a:r>
              <a:rPr lang="ru-RU" dirty="0">
                <a:latin typeface="Times New Roman" panose="02020603050405020304" pitchFamily="18" charset="0"/>
                <a:cs typeface="Times New Roman" panose="02020603050405020304" pitchFamily="18" charset="0"/>
              </a:rPr>
              <a:t>Современная педагогическая наука и практика располагают 4 основными, теоретически обоснованными и экспериментально выверенными концепциями развивающего обучения: </a:t>
            </a:r>
            <a:r>
              <a:rPr lang="ru-RU" dirty="0" err="1">
                <a:latin typeface="Times New Roman" panose="02020603050405020304" pitchFamily="18" charset="0"/>
                <a:cs typeface="Times New Roman" panose="02020603050405020304" pitchFamily="18" charset="0"/>
              </a:rPr>
              <a:t>Занкова</a:t>
            </a:r>
            <a:r>
              <a:rPr lang="ru-RU" dirty="0">
                <a:latin typeface="Times New Roman" panose="02020603050405020304" pitchFamily="18" charset="0"/>
                <a:cs typeface="Times New Roman" panose="02020603050405020304" pitchFamily="18" charset="0"/>
              </a:rPr>
              <a:t> (дидактическая система для начальной школы), </a:t>
            </a:r>
            <a:r>
              <a:rPr lang="ru-RU" dirty="0" err="1">
                <a:latin typeface="Times New Roman" panose="02020603050405020304" pitchFamily="18" charset="0"/>
                <a:cs typeface="Times New Roman" panose="02020603050405020304" pitchFamily="18" charset="0"/>
                <a:hlinkClick r:id="rId3"/>
              </a:rPr>
              <a:t>Эльконина</a:t>
            </a:r>
            <a:r>
              <a:rPr lang="ru-RU" dirty="0">
                <a:latin typeface="Times New Roman" panose="02020603050405020304" pitchFamily="18" charset="0"/>
                <a:cs typeface="Times New Roman" panose="02020603050405020304" pitchFamily="18" charset="0"/>
              </a:rPr>
              <a:t> и Давыдова (разработана и методически обеспечена для разных типов образовательных структур), </a:t>
            </a:r>
            <a:r>
              <a:rPr lang="ru-RU" dirty="0" err="1">
                <a:latin typeface="Times New Roman" panose="02020603050405020304" pitchFamily="18" charset="0"/>
                <a:cs typeface="Times New Roman" panose="02020603050405020304" pitchFamily="18" charset="0"/>
              </a:rPr>
              <a:t>Библера</a:t>
            </a:r>
            <a:r>
              <a:rPr lang="ru-RU" dirty="0">
                <a:latin typeface="Times New Roman" panose="02020603050405020304" pitchFamily="18" charset="0"/>
                <a:cs typeface="Times New Roman" panose="02020603050405020304" pitchFamily="18" charset="0"/>
              </a:rPr>
              <a:t> (развивающая система «Диалога культур») и </a:t>
            </a:r>
            <a:r>
              <a:rPr lang="ru-RU" dirty="0" err="1">
                <a:latin typeface="Times New Roman" panose="02020603050405020304" pitchFamily="18" charset="0"/>
                <a:cs typeface="Times New Roman" panose="02020603050405020304" pitchFamily="18" charset="0"/>
              </a:rPr>
              <a:t>Амонашвили</a:t>
            </a:r>
            <a:r>
              <a:rPr lang="ru-RU" dirty="0">
                <a:latin typeface="Times New Roman" panose="02020603050405020304" pitchFamily="18" charset="0"/>
                <a:cs typeface="Times New Roman" panose="02020603050405020304" pitchFamily="18" charset="0"/>
              </a:rPr>
              <a:t> (система психического развития младших школьников на основе реализации принципа сотрудничества).</a:t>
            </a:r>
            <a:endParaRPr lang="ru-RU" b="1" dirty="0" smtClean="0">
              <a:solidFill>
                <a:srgbClr val="000000"/>
              </a:solidFill>
              <a:latin typeface="Times New Roman" panose="02020603050405020304" pitchFamily="18" charset="0"/>
              <a:cs typeface="Times New Roman" panose="02020603050405020304" pitchFamily="18" charset="0"/>
            </a:endParaRPr>
          </a:p>
          <a:p>
            <a:pPr>
              <a:lnSpc>
                <a:spcPct val="150000"/>
              </a:lnSpc>
            </a:pPr>
            <a:endParaRPr lang="ru-RU" b="1"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ru-RU" b="1" dirty="0" smtClean="0">
                <a:solidFill>
                  <a:srgbClr val="000000"/>
                </a:solidFill>
                <a:latin typeface="Times New Roman" panose="02020603050405020304" pitchFamily="18" charset="0"/>
                <a:cs typeface="Times New Roman" panose="02020603050405020304" pitchFamily="18" charset="0"/>
              </a:rPr>
              <a:t>Принципы </a:t>
            </a:r>
            <a:r>
              <a:rPr lang="ru-RU" b="1" dirty="0">
                <a:solidFill>
                  <a:srgbClr val="000000"/>
                </a:solidFill>
                <a:latin typeface="Times New Roman" panose="02020603050405020304" pitchFamily="18" charset="0"/>
                <a:cs typeface="Times New Roman" panose="02020603050405020304" pitchFamily="18" charset="0"/>
              </a:rPr>
              <a:t>развивающего обучения:</a:t>
            </a:r>
            <a:endParaRPr lang="ru-RU"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ru-RU" dirty="0">
                <a:solidFill>
                  <a:srgbClr val="000000"/>
                </a:solidFill>
                <a:latin typeface="Times New Roman" panose="02020603050405020304" pitchFamily="18" charset="0"/>
                <a:cs typeface="Times New Roman" panose="02020603050405020304" pitchFamily="18" charset="0"/>
              </a:rPr>
              <a:t>– обучение на высоком уровне сложности;</a:t>
            </a:r>
          </a:p>
          <a:p>
            <a:pPr>
              <a:lnSpc>
                <a:spcPct val="150000"/>
              </a:lnSpc>
            </a:pPr>
            <a:r>
              <a:rPr lang="ru-RU" dirty="0">
                <a:solidFill>
                  <a:srgbClr val="000000"/>
                </a:solidFill>
                <a:latin typeface="Times New Roman" panose="02020603050405020304" pitchFamily="18" charset="0"/>
                <a:cs typeface="Times New Roman" panose="02020603050405020304" pitchFamily="18" charset="0"/>
              </a:rPr>
              <a:t>– ведущая роль теоретических знаний;</a:t>
            </a:r>
          </a:p>
          <a:p>
            <a:pPr>
              <a:lnSpc>
                <a:spcPct val="150000"/>
              </a:lnSpc>
            </a:pPr>
            <a:r>
              <a:rPr lang="ru-RU" dirty="0">
                <a:solidFill>
                  <a:srgbClr val="000000"/>
                </a:solidFill>
                <a:latin typeface="Times New Roman" panose="02020603050405020304" pitchFamily="18" charset="0"/>
                <a:cs typeface="Times New Roman" panose="02020603050405020304" pitchFamily="18" charset="0"/>
              </a:rPr>
              <a:t>– высокий темп обучения;</a:t>
            </a:r>
          </a:p>
          <a:p>
            <a:pPr>
              <a:lnSpc>
                <a:spcPct val="150000"/>
              </a:lnSpc>
            </a:pPr>
            <a:r>
              <a:rPr lang="ru-RU" dirty="0">
                <a:solidFill>
                  <a:srgbClr val="000000"/>
                </a:solidFill>
                <a:latin typeface="Times New Roman" panose="02020603050405020304" pitchFamily="18" charset="0"/>
                <a:cs typeface="Times New Roman" panose="02020603050405020304" pitchFamily="18" charset="0"/>
              </a:rPr>
              <a:t>– осознание школьником процесса учения;</a:t>
            </a:r>
          </a:p>
          <a:p>
            <a:pPr>
              <a:lnSpc>
                <a:spcPct val="150000"/>
              </a:lnSpc>
            </a:pPr>
            <a:r>
              <a:rPr lang="ru-RU" dirty="0">
                <a:solidFill>
                  <a:srgbClr val="000000"/>
                </a:solidFill>
                <a:latin typeface="Times New Roman" panose="02020603050405020304" pitchFamily="18" charset="0"/>
                <a:cs typeface="Times New Roman" panose="02020603050405020304" pitchFamily="18" charset="0"/>
              </a:rPr>
              <a:t>– систематическая работа над развитием всех учащихся.</a:t>
            </a:r>
            <a:endParaRPr lang="ru-RU" b="0" i="0" dirty="0">
              <a:solidFill>
                <a:srgbClr val="00000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51631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l="-109" t="-193" r="109" b="2222"/>
          <a:stretch/>
        </p:blipFill>
        <p:spPr>
          <a:xfrm>
            <a:off x="0" y="0"/>
            <a:ext cx="12191999" cy="6858000"/>
          </a:xfrm>
          <a:prstGeom prst="rect">
            <a:avLst/>
          </a:prstGeom>
        </p:spPr>
      </p:pic>
      <p:sp>
        <p:nvSpPr>
          <p:cNvPr id="4" name="Прямоугольник 3"/>
          <p:cNvSpPr/>
          <p:nvPr/>
        </p:nvSpPr>
        <p:spPr>
          <a:xfrm>
            <a:off x="462030" y="1330220"/>
            <a:ext cx="9559343" cy="4197559"/>
          </a:xfrm>
          <a:prstGeom prst="rect">
            <a:avLst/>
          </a:prstGeom>
        </p:spPr>
        <p:txBody>
          <a:bodyPr wrap="square">
            <a:spAutoFit/>
          </a:bodyPr>
          <a:lstStyle/>
          <a:p>
            <a:pPr>
              <a:lnSpc>
                <a:spcPct val="150000"/>
              </a:lnSpc>
            </a:pPr>
            <a:r>
              <a:rPr lang="ru-RU" dirty="0" smtClean="0">
                <a:solidFill>
                  <a:srgbClr val="000000"/>
                </a:solidFill>
                <a:latin typeface="Times New Roman" panose="02020603050405020304" pitchFamily="18" charset="0"/>
                <a:cs typeface="Times New Roman" panose="02020603050405020304" pitchFamily="18" charset="0"/>
              </a:rPr>
              <a:t>Эти </a:t>
            </a:r>
            <a:r>
              <a:rPr lang="ru-RU" dirty="0">
                <a:solidFill>
                  <a:srgbClr val="000000"/>
                </a:solidFill>
                <a:latin typeface="Times New Roman" panose="02020603050405020304" pitchFamily="18" charset="0"/>
                <a:cs typeface="Times New Roman" panose="02020603050405020304" pitchFamily="18" charset="0"/>
              </a:rPr>
              <a:t>принципы были конкретизированы в программах и способах обучения младших школьников грамматике и орфографии русского языка, чтению, математике, истории, природоведению, рисованию, музыке. </a:t>
            </a:r>
            <a:r>
              <a:rPr lang="ru-RU" dirty="0" err="1">
                <a:solidFill>
                  <a:srgbClr val="000000"/>
                </a:solidFill>
                <a:latin typeface="Times New Roman" panose="02020603050405020304" pitchFamily="18" charset="0"/>
                <a:cs typeface="Times New Roman" panose="02020603050405020304" pitchFamily="18" charset="0"/>
              </a:rPr>
              <a:t>Занков</a:t>
            </a:r>
            <a:r>
              <a:rPr lang="ru-RU" dirty="0">
                <a:solidFill>
                  <a:srgbClr val="000000"/>
                </a:solidFill>
                <a:latin typeface="Times New Roman" panose="02020603050405020304" pitchFamily="18" charset="0"/>
                <a:cs typeface="Times New Roman" panose="02020603050405020304" pitchFamily="18" charset="0"/>
              </a:rPr>
              <a:t> сделал вывод, что имеется «фундаментальное превосходство школьников экспериментальных классов над учащимися обычных классов в общем развитии». </a:t>
            </a:r>
            <a:endParaRPr lang="ru-RU" dirty="0" smtClean="0">
              <a:solidFill>
                <a:srgbClr val="000000"/>
              </a:solidFill>
              <a:latin typeface="Times New Roman" panose="02020603050405020304" pitchFamily="18" charset="0"/>
              <a:cs typeface="Times New Roman" panose="02020603050405020304" pitchFamily="18" charset="0"/>
            </a:endParaRPr>
          </a:p>
          <a:p>
            <a:pPr>
              <a:lnSpc>
                <a:spcPct val="150000"/>
              </a:lnSpc>
            </a:pPr>
            <a:r>
              <a:rPr lang="ru-RU" dirty="0" smtClean="0">
                <a:solidFill>
                  <a:srgbClr val="000000"/>
                </a:solidFill>
                <a:latin typeface="Times New Roman" panose="02020603050405020304" pitchFamily="18" charset="0"/>
                <a:cs typeface="Times New Roman" panose="02020603050405020304" pitchFamily="18" charset="0"/>
              </a:rPr>
              <a:t>Развивающий </a:t>
            </a:r>
            <a:r>
              <a:rPr lang="ru-RU" dirty="0">
                <a:solidFill>
                  <a:srgbClr val="000000"/>
                </a:solidFill>
                <a:latin typeface="Times New Roman" panose="02020603050405020304" pitchFamily="18" charset="0"/>
                <a:cs typeface="Times New Roman" panose="02020603050405020304" pitchFamily="18" charset="0"/>
              </a:rPr>
              <a:t>эффект системы </a:t>
            </a:r>
            <a:r>
              <a:rPr lang="ru-RU" dirty="0" err="1">
                <a:solidFill>
                  <a:srgbClr val="000000"/>
                </a:solidFill>
                <a:latin typeface="Times New Roman" panose="02020603050405020304" pitchFamily="18" charset="0"/>
                <a:cs typeface="Times New Roman" panose="02020603050405020304" pitchFamily="18" charset="0"/>
              </a:rPr>
              <a:t>Занкова</a:t>
            </a:r>
            <a:r>
              <a:rPr lang="ru-RU" dirty="0">
                <a:solidFill>
                  <a:srgbClr val="000000"/>
                </a:solidFill>
                <a:latin typeface="Times New Roman" panose="02020603050405020304" pitchFamily="18" charset="0"/>
                <a:cs typeface="Times New Roman" panose="02020603050405020304" pitchFamily="18" charset="0"/>
              </a:rPr>
              <a:t> свидетельствовал о том, что традиционное начальное образование, культивирующее у детей основы эмпирического сознания и мышления, делает это недостаточно совершенно и полно. Согласно </a:t>
            </a:r>
            <a:r>
              <a:rPr lang="ru-RU" dirty="0" err="1">
                <a:solidFill>
                  <a:srgbClr val="000000"/>
                </a:solidFill>
                <a:latin typeface="Times New Roman" panose="02020603050405020304" pitchFamily="18" charset="0"/>
                <a:cs typeface="Times New Roman" panose="02020603050405020304" pitchFamily="18" charset="0"/>
              </a:rPr>
              <a:t>Занкову</a:t>
            </a:r>
            <a:r>
              <a:rPr lang="ru-RU" dirty="0">
                <a:solidFill>
                  <a:srgbClr val="000000"/>
                </a:solidFill>
                <a:latin typeface="Times New Roman" panose="02020603050405020304" pitchFamily="18" charset="0"/>
                <a:cs typeface="Times New Roman" panose="02020603050405020304" pitchFamily="18" charset="0"/>
              </a:rPr>
              <a:t>, развивающее значение имеет само обучение: «Процесс обучения выступает как причина, а процесс развития школьника — как следствие» (</a:t>
            </a:r>
            <a:r>
              <a:rPr lang="ru-RU" dirty="0" err="1">
                <a:solidFill>
                  <a:srgbClr val="000000"/>
                </a:solidFill>
                <a:latin typeface="Times New Roman" panose="02020603050405020304" pitchFamily="18" charset="0"/>
                <a:cs typeface="Times New Roman" panose="02020603050405020304" pitchFamily="18" charset="0"/>
              </a:rPr>
              <a:t>Занков</a:t>
            </a:r>
            <a:r>
              <a:rPr lang="ru-RU" dirty="0">
                <a:solidFill>
                  <a:srgbClr val="000000"/>
                </a:solidFill>
                <a:latin typeface="Times New Roman" panose="02020603050405020304" pitchFamily="18" charset="0"/>
                <a:cs typeface="Times New Roman" panose="02020603050405020304" pitchFamily="18" charset="0"/>
              </a:rPr>
              <a:t> Л.В. </a:t>
            </a:r>
            <a:r>
              <a:rPr lang="ru-RU" dirty="0" err="1">
                <a:solidFill>
                  <a:srgbClr val="000000"/>
                </a:solidFill>
                <a:latin typeface="Times New Roman" panose="02020603050405020304" pitchFamily="18" charset="0"/>
                <a:cs typeface="Times New Roman" panose="02020603050405020304" pitchFamily="18" charset="0"/>
              </a:rPr>
              <a:t>Избр</a:t>
            </a:r>
            <a:r>
              <a:rPr lang="ru-RU" dirty="0">
                <a:solidFill>
                  <a:srgbClr val="000000"/>
                </a:solidFill>
                <a:latin typeface="Times New Roman" panose="02020603050405020304" pitchFamily="18" charset="0"/>
                <a:cs typeface="Times New Roman" panose="02020603050405020304" pitchFamily="18" charset="0"/>
              </a:rPr>
              <a:t>. </a:t>
            </a:r>
            <a:r>
              <a:rPr lang="ru-RU" dirty="0" err="1">
                <a:solidFill>
                  <a:srgbClr val="000000"/>
                </a:solidFill>
                <a:latin typeface="Times New Roman" panose="02020603050405020304" pitchFamily="18" charset="0"/>
                <a:cs typeface="Times New Roman" panose="02020603050405020304" pitchFamily="18" charset="0"/>
              </a:rPr>
              <a:t>пед</a:t>
            </a:r>
            <a:r>
              <a:rPr lang="ru-RU" dirty="0">
                <a:solidFill>
                  <a:srgbClr val="000000"/>
                </a:solidFill>
                <a:latin typeface="Times New Roman" panose="02020603050405020304" pitchFamily="18" charset="0"/>
                <a:cs typeface="Times New Roman" panose="02020603050405020304" pitchFamily="18" charset="0"/>
              </a:rPr>
              <a:t>. труды. 1990. С. 306</a:t>
            </a:r>
            <a:r>
              <a:rPr lang="ru-RU" dirty="0" smtClean="0">
                <a:solidFill>
                  <a:srgbClr val="00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94476272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1025</TotalTime>
  <Words>3833</Words>
  <Application>Microsoft Office PowerPoint</Application>
  <PresentationFormat>Широкоэкранный</PresentationFormat>
  <Paragraphs>189</Paragraphs>
  <Slides>55</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55</vt:i4>
      </vt:variant>
    </vt:vector>
  </HeadingPairs>
  <TitlesOfParts>
    <vt:vector size="61" baseType="lpstr">
      <vt:lpstr>Arial</vt:lpstr>
      <vt:lpstr>Calibri</vt:lpstr>
      <vt:lpstr>Calibri Light</vt:lpstr>
      <vt:lpstr>Times New Roman</vt:lpstr>
      <vt:lpstr>Trebuchet MS</vt:lpstr>
      <vt:lpstr>Тема Office</vt:lpstr>
      <vt:lpstr>Развивающее обучение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Развивающее обучение</dc:title>
  <dc:creator>Вероника</dc:creator>
  <cp:lastModifiedBy>Вероника</cp:lastModifiedBy>
  <cp:revision>67</cp:revision>
  <dcterms:created xsi:type="dcterms:W3CDTF">2017-05-28T20:39:58Z</dcterms:created>
  <dcterms:modified xsi:type="dcterms:W3CDTF">2017-06-04T21:37:24Z</dcterms:modified>
</cp:coreProperties>
</file>