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udio/unknown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60" r:id="rId5"/>
    <p:sldId id="261" r:id="rId6"/>
    <p:sldId id="265" r:id="rId7"/>
    <p:sldId id="266" r:id="rId8"/>
    <p:sldId id="267" r:id="rId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4" autoAdjust="0"/>
    <p:restoredTop sz="94624" autoAdjust="0"/>
  </p:normalViewPr>
  <p:slideViewPr>
    <p:cSldViewPr>
      <p:cViewPr>
        <p:scale>
          <a:sx n="70" d="100"/>
          <a:sy n="70" d="100"/>
        </p:scale>
        <p:origin x="228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ndAc>
      <p:stSnd>
        <p:snd r:embed="rId13" name="click.wav"/>
      </p:stSnd>
    </p:sndAc>
  </p:transition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3.jpeg"/><Relationship Id="rId7" Type="http://schemas.microsoft.com/office/2007/relationships/hdphoto" Target="../media/hdphoto1.wdp"/><Relationship Id="rId12" Type="http://schemas.openxmlformats.org/officeDocument/2006/relationships/image" Target="../media/image11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5.jpeg"/><Relationship Id="rId15" Type="http://schemas.microsoft.com/office/2007/relationships/hdphoto" Target="../media/hdphoto2.wdp"/><Relationship Id="rId10" Type="http://schemas.openxmlformats.org/officeDocument/2006/relationships/image" Target="../media/image9.png"/><Relationship Id="rId4" Type="http://schemas.openxmlformats.org/officeDocument/2006/relationships/image" Target="../media/image4.jpeg"/><Relationship Id="rId9" Type="http://schemas.openxmlformats.org/officeDocument/2006/relationships/image" Target="../media/image8.jpe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4.jpeg"/><Relationship Id="rId7" Type="http://schemas.microsoft.com/office/2007/relationships/hdphoto" Target="../media/hdphoto4.wdp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9.jpeg"/><Relationship Id="rId7" Type="http://schemas.microsoft.com/office/2007/relationships/hdphoto" Target="../media/hdphoto6.wdp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microsoft.com/office/2007/relationships/hdphoto" Target="../media/hdphoto8.wdp"/><Relationship Id="rId5" Type="http://schemas.microsoft.com/office/2007/relationships/hdphoto" Target="../media/hdphoto5.wdp"/><Relationship Id="rId10" Type="http://schemas.openxmlformats.org/officeDocument/2006/relationships/image" Target="../media/image23.png"/><Relationship Id="rId4" Type="http://schemas.openxmlformats.org/officeDocument/2006/relationships/image" Target="../media/image20.png"/><Relationship Id="rId9" Type="http://schemas.microsoft.com/office/2007/relationships/hdphoto" Target="../media/hdphoto7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4.jpeg"/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jpeg"/><Relationship Id="rId15" Type="http://schemas.openxmlformats.org/officeDocument/2006/relationships/image" Target="../media/image36.jpeg"/><Relationship Id="rId10" Type="http://schemas.openxmlformats.org/officeDocument/2006/relationships/image" Target="../media/image31.png"/><Relationship Id="rId4" Type="http://schemas.openxmlformats.org/officeDocument/2006/relationships/image" Target="../media/image25.jpeg"/><Relationship Id="rId9" Type="http://schemas.openxmlformats.org/officeDocument/2006/relationships/image" Target="../media/image30.jpeg"/><Relationship Id="rId14" Type="http://schemas.openxmlformats.org/officeDocument/2006/relationships/image" Target="../media/image35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13" Type="http://schemas.openxmlformats.org/officeDocument/2006/relationships/image" Target="../media/image42.png"/><Relationship Id="rId18" Type="http://schemas.microsoft.com/office/2007/relationships/hdphoto" Target="../media/hdphoto18.wdp"/><Relationship Id="rId3" Type="http://schemas.openxmlformats.org/officeDocument/2006/relationships/image" Target="../media/image37.png"/><Relationship Id="rId7" Type="http://schemas.openxmlformats.org/officeDocument/2006/relationships/image" Target="../media/image39.png"/><Relationship Id="rId12" Type="http://schemas.microsoft.com/office/2007/relationships/hdphoto" Target="../media/hdphoto15.wdp"/><Relationship Id="rId17" Type="http://schemas.openxmlformats.org/officeDocument/2006/relationships/image" Target="../media/image44.png"/><Relationship Id="rId2" Type="http://schemas.openxmlformats.org/officeDocument/2006/relationships/audio" Target="../media/audio1.bin"/><Relationship Id="rId16" Type="http://schemas.microsoft.com/office/2007/relationships/hdphoto" Target="../media/hdphoto17.wdp"/><Relationship Id="rId20" Type="http://schemas.microsoft.com/office/2007/relationships/hdphoto" Target="../media/hdphoto19.wdp"/><Relationship Id="rId1" Type="http://schemas.openxmlformats.org/officeDocument/2006/relationships/slideLayout" Target="../slideLayouts/slideLayout2.xml"/><Relationship Id="rId6" Type="http://schemas.microsoft.com/office/2007/relationships/hdphoto" Target="../media/hdphoto12.wdp"/><Relationship Id="rId11" Type="http://schemas.openxmlformats.org/officeDocument/2006/relationships/image" Target="../media/image41.png"/><Relationship Id="rId5" Type="http://schemas.openxmlformats.org/officeDocument/2006/relationships/image" Target="../media/image38.png"/><Relationship Id="rId15" Type="http://schemas.openxmlformats.org/officeDocument/2006/relationships/image" Target="../media/image43.png"/><Relationship Id="rId10" Type="http://schemas.microsoft.com/office/2007/relationships/hdphoto" Target="../media/hdphoto14.wdp"/><Relationship Id="rId19" Type="http://schemas.openxmlformats.org/officeDocument/2006/relationships/image" Target="../media/image45.png"/><Relationship Id="rId4" Type="http://schemas.microsoft.com/office/2007/relationships/hdphoto" Target="../media/hdphoto11.wdp"/><Relationship Id="rId9" Type="http://schemas.openxmlformats.org/officeDocument/2006/relationships/image" Target="../media/image40.png"/><Relationship Id="rId14" Type="http://schemas.microsoft.com/office/2007/relationships/hdphoto" Target="../media/hdphoto16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microsoft.com/office/2007/relationships/hdphoto" Target="../media/hdphoto24.wdp"/><Relationship Id="rId18" Type="http://schemas.openxmlformats.org/officeDocument/2006/relationships/image" Target="../media/image55.png"/><Relationship Id="rId3" Type="http://schemas.openxmlformats.org/officeDocument/2006/relationships/image" Target="../media/image46.jpeg"/><Relationship Id="rId21" Type="http://schemas.openxmlformats.org/officeDocument/2006/relationships/image" Target="../media/image58.jpeg"/><Relationship Id="rId7" Type="http://schemas.microsoft.com/office/2007/relationships/hdphoto" Target="../media/hdphoto21.wdp"/><Relationship Id="rId12" Type="http://schemas.openxmlformats.org/officeDocument/2006/relationships/image" Target="../media/image51.png"/><Relationship Id="rId17" Type="http://schemas.openxmlformats.org/officeDocument/2006/relationships/image" Target="../media/image54.jpeg"/><Relationship Id="rId2" Type="http://schemas.openxmlformats.org/officeDocument/2006/relationships/audio" Target="../media/audio1.bin"/><Relationship Id="rId16" Type="http://schemas.openxmlformats.org/officeDocument/2006/relationships/image" Target="../media/image53.jpeg"/><Relationship Id="rId20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11" Type="http://schemas.microsoft.com/office/2007/relationships/hdphoto" Target="../media/hdphoto23.wdp"/><Relationship Id="rId5" Type="http://schemas.microsoft.com/office/2007/relationships/hdphoto" Target="../media/hdphoto20.wdp"/><Relationship Id="rId15" Type="http://schemas.microsoft.com/office/2007/relationships/hdphoto" Target="../media/hdphoto25.wdp"/><Relationship Id="rId10" Type="http://schemas.openxmlformats.org/officeDocument/2006/relationships/image" Target="../media/image50.png"/><Relationship Id="rId19" Type="http://schemas.openxmlformats.org/officeDocument/2006/relationships/image" Target="../media/image56.jpeg"/><Relationship Id="rId4" Type="http://schemas.openxmlformats.org/officeDocument/2006/relationships/image" Target="../media/image47.png"/><Relationship Id="rId9" Type="http://schemas.microsoft.com/office/2007/relationships/hdphoto" Target="../media/hdphoto22.wdp"/><Relationship Id="rId14" Type="http://schemas.openxmlformats.org/officeDocument/2006/relationships/image" Target="../media/image5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72f21087fa84c52b866900c252b7d44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5285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200" y="7620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Игры – презентации </a:t>
            </a:r>
            <a:br>
              <a:rPr lang="ru-RU" dirty="0" smtClean="0"/>
            </a:br>
            <a:r>
              <a:rPr lang="ru-RU" dirty="0" smtClean="0"/>
              <a:t>подготовила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учитель-логопед</a:t>
            </a:r>
            <a:br>
              <a:rPr lang="ru-RU" sz="2700" dirty="0" smtClean="0"/>
            </a:br>
            <a:r>
              <a:rPr lang="ru-RU" sz="2700" dirty="0" err="1" smtClean="0"/>
              <a:t>Козгова</a:t>
            </a:r>
            <a:r>
              <a:rPr lang="ru-RU" sz="2700" dirty="0" smtClean="0"/>
              <a:t> Е. Б.</a:t>
            </a:r>
            <a:br>
              <a:rPr lang="ru-RU" sz="2700" dirty="0" smtClean="0"/>
            </a:br>
            <a:r>
              <a:rPr lang="ru-RU" sz="1200" smtClean="0"/>
              <a:t>2023г</a:t>
            </a:r>
            <a:r>
              <a:rPr lang="ru-RU" sz="1200" dirty="0" smtClean="0"/>
              <a:t>.</a:t>
            </a:r>
            <a:endParaRPr lang="ru-RU" sz="1200" dirty="0"/>
          </a:p>
        </p:txBody>
      </p:sp>
      <p:pic>
        <p:nvPicPr>
          <p:cNvPr id="3075" name="Picture 3" descr="D:\prointerne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599" y="3048000"/>
            <a:ext cx="4115829" cy="342900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839200" cy="1066800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/>
              <a:t>Разложи урожай </a:t>
            </a:r>
            <a:r>
              <a:rPr lang="ru-RU" sz="2200" dirty="0" smtClean="0"/>
              <a:t>(фрукты в корзинку, овощи в ящик</a:t>
            </a:r>
            <a:r>
              <a:rPr lang="ru-RU" dirty="0" smtClean="0"/>
              <a:t>)</a:t>
            </a:r>
            <a:br>
              <a:rPr lang="ru-RU" dirty="0" smtClean="0"/>
            </a:br>
            <a:r>
              <a:rPr lang="ru-RU" sz="1800" dirty="0" smtClean="0"/>
              <a:t>Цель игры : закрепить названия овощей и фруктов, дифференциация овощей и фруктов</a:t>
            </a:r>
            <a:endParaRPr lang="ru-RU" sz="1800" dirty="0"/>
          </a:p>
        </p:txBody>
      </p:sp>
      <p:pic>
        <p:nvPicPr>
          <p:cNvPr id="3075" name="Picture 3" descr="I:\шаблоны для интерактивных игр\1614784931_6-p-skachat-besplatno-detskie-foni-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4637" y="1106123"/>
            <a:ext cx="8915399" cy="5562600"/>
          </a:xfrm>
          <a:prstGeom prst="rect">
            <a:avLst/>
          </a:prstGeom>
          <a:noFill/>
        </p:spPr>
      </p:pic>
      <p:pic>
        <p:nvPicPr>
          <p:cNvPr id="3077" name="Picture 5" descr="I:\шаблоны для интерактивных игр\корзина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982114"/>
            <a:ext cx="3048000" cy="2686609"/>
          </a:xfrm>
          <a:prstGeom prst="rect">
            <a:avLst/>
          </a:prstGeom>
          <a:noFill/>
        </p:spPr>
      </p:pic>
      <p:pic>
        <p:nvPicPr>
          <p:cNvPr id="3078" name="Picture 6" descr="I:\шаблоны для интерактивных игр\ящик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62600" y="4216400"/>
            <a:ext cx="3390900" cy="2260600"/>
          </a:xfrm>
          <a:prstGeom prst="rect">
            <a:avLst/>
          </a:prstGeom>
          <a:noFill/>
        </p:spPr>
      </p:pic>
      <p:pic>
        <p:nvPicPr>
          <p:cNvPr id="3079" name="Picture 7" descr="I:\шаблоны для интерактивных игр\свекла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980" b="99020" l="1466" r="97654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491263" y="1286348"/>
            <a:ext cx="1418274" cy="1696453"/>
          </a:xfrm>
          <a:prstGeom prst="rect">
            <a:avLst/>
          </a:prstGeom>
          <a:noFill/>
        </p:spPr>
      </p:pic>
      <p:pic>
        <p:nvPicPr>
          <p:cNvPr id="2055" name="Picture 7" descr="I:\шаблоны для интерактивных игр\овощи и травы\Карточки Домана - Овощи и травы_17.bmp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9261" y="4444726"/>
            <a:ext cx="1274761" cy="1803947"/>
          </a:xfrm>
          <a:prstGeom prst="rect">
            <a:avLst/>
          </a:prstGeom>
          <a:noFill/>
        </p:spPr>
      </p:pic>
      <p:pic>
        <p:nvPicPr>
          <p:cNvPr id="22" name="Picture 9" descr="I:\шаблоны для интерактивных игр\огурец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75574" y="1616877"/>
            <a:ext cx="1726228" cy="1703057"/>
          </a:xfrm>
          <a:prstGeom prst="rect">
            <a:avLst/>
          </a:prstGeom>
          <a:noFill/>
        </p:spPr>
      </p:pic>
      <p:pic>
        <p:nvPicPr>
          <p:cNvPr id="23" name="Picture 5" descr="I:\шаблоны для интерактивных игр\овощи и травы\Карточки Домана - Овощи и травы_8.bmp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887" y="1881845"/>
            <a:ext cx="1109661" cy="1570310"/>
          </a:xfrm>
          <a:prstGeom prst="rect">
            <a:avLst/>
          </a:prstGeom>
          <a:noFill/>
        </p:spPr>
      </p:pic>
      <p:pic>
        <p:nvPicPr>
          <p:cNvPr id="25" name="Picture 4" descr="I:\шаблоны для интерактивных игр\фрукты и ягоды\Карточки Домана - Фрукты и ягоды_12.bmp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10204" y="2819399"/>
            <a:ext cx="1447800" cy="2048819"/>
          </a:xfrm>
          <a:prstGeom prst="rect">
            <a:avLst/>
          </a:prstGeom>
          <a:noFill/>
        </p:spPr>
      </p:pic>
      <p:pic>
        <p:nvPicPr>
          <p:cNvPr id="26" name="Picture 8" descr="I:\шаблоны для интерактивных игр\ябл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4022" y="1295401"/>
            <a:ext cx="945572" cy="1371599"/>
          </a:xfrm>
          <a:prstGeom prst="rect">
            <a:avLst/>
          </a:prstGeom>
          <a:noFill/>
        </p:spPr>
      </p:pic>
      <p:pic>
        <p:nvPicPr>
          <p:cNvPr id="27" name="Picture 2" descr="I:\шаблоны для интерактивных игр\фрукты и ягоды\Карточки Домана - Фрукты и ягоды_4.bmp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711" y="1828800"/>
            <a:ext cx="1184630" cy="16764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="" xmlns:a14="http://schemas.microsoft.com/office/drawing/2010/main">
                  <a14:imgLayer r:embed="rId15">
                    <a14:imgEffect>
                      <a14:backgroundRemoval t="444" b="98889" l="0" r="99167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7480" y="2844526"/>
            <a:ext cx="21336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7.40741E-7 L 0.00017 0.4886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2415E-6 L -0.38385 0.2838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01" y="141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96296E-6 L -0.40157 0.56621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87" y="2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78834E-6 L 0.375 0.4885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0" y="244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9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9.85427E-7 L 0.06476 0.3442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9" y="172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90932E-6 L -0.01493 0.40643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7" y="20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40412E-6 L 0.3533 0.00925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56" y="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65325E-6 L 0.47917 0.22392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58" y="11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>Что исчезло?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цель игры: развивать произвольную зрительную память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 descr="I:\для анимации картинки\дорога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00200"/>
            <a:ext cx="11658600" cy="5257800"/>
          </a:xfrm>
          <a:prstGeom prst="rect">
            <a:avLst/>
          </a:prstGeom>
          <a:noFill/>
        </p:spPr>
      </p:pic>
      <p:pic>
        <p:nvPicPr>
          <p:cNvPr id="4100" name="Picture 4" descr="D:\1637714988_3-flomaster-club-p-mototsikl-risunok-dlya-detei-detskie-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810000"/>
            <a:ext cx="1935527" cy="2362200"/>
          </a:xfrm>
          <a:prstGeom prst="rect">
            <a:avLst/>
          </a:prstGeom>
          <a:noFill/>
        </p:spPr>
      </p:pic>
      <p:pic>
        <p:nvPicPr>
          <p:cNvPr id="4101" name="Picture 5" descr="D:\482467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5000" y="4648200"/>
            <a:ext cx="2585156" cy="1682750"/>
          </a:xfrm>
          <a:prstGeom prst="rect">
            <a:avLst/>
          </a:prstGeom>
          <a:noFill/>
        </p:spPr>
      </p:pic>
      <p:pic>
        <p:nvPicPr>
          <p:cNvPr id="4102" name="Picture 6" descr="D:\pushbike-clipart-children-740715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4071" b="100000" l="1532" r="98906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724400" y="4114800"/>
            <a:ext cx="1898214" cy="1631507"/>
          </a:xfrm>
          <a:prstGeom prst="rect">
            <a:avLst/>
          </a:prstGeom>
          <a:noFill/>
        </p:spPr>
      </p:pic>
      <p:pic>
        <p:nvPicPr>
          <p:cNvPr id="4103" name="Picture 7" descr="I:\для анимации картинки\1645499778_51-kartinkin-net-p-mashinki-detskie-kartinki-53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29400" y="4724400"/>
            <a:ext cx="2030412" cy="157626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 smtClean="0"/>
              <a:t>Четвертый лишний</a:t>
            </a:r>
            <a:br>
              <a:rPr lang="ru-RU" sz="2000" b="1" dirty="0" smtClean="0"/>
            </a:br>
            <a:r>
              <a:rPr lang="ru-RU" sz="2000" dirty="0" smtClean="0"/>
              <a:t> цель игры: развивать словесно-логическое мышление, умение сравнивать, классифицировать, устанавливать причинно-следственные связи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I:\шаблоны для интерактивных игр\1611413217_9-p-fon-dlya-viktorini-detyam-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105400" y="1371600"/>
            <a:ext cx="17983200" cy="5486400"/>
          </a:xfrm>
          <a:prstGeom prst="rect">
            <a:avLst/>
          </a:prstGeom>
          <a:noFill/>
        </p:spPr>
      </p:pic>
      <p:pic>
        <p:nvPicPr>
          <p:cNvPr id="3075" name="Picture 3" descr="I:\шаблоны для интерактивных игр\одежда и обувь\Карточки Домана - Одежда и обувь_1.bmp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9934" b="88212" l="4869" r="99064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438400" y="3719513"/>
            <a:ext cx="2217815" cy="3138487"/>
          </a:xfrm>
          <a:prstGeom prst="rect">
            <a:avLst/>
          </a:prstGeom>
          <a:noFill/>
        </p:spPr>
      </p:pic>
      <p:pic>
        <p:nvPicPr>
          <p:cNvPr id="3076" name="Picture 4" descr="I:\шаблоны для интерактивных игр\одежда и обувь\Карточки Домана - Одежда и обувь_24.bmp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9931" b="89931" l="4102" r="89844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3844925"/>
            <a:ext cx="2129192" cy="3013075"/>
          </a:xfrm>
          <a:prstGeom prst="rect">
            <a:avLst/>
          </a:prstGeom>
          <a:noFill/>
        </p:spPr>
      </p:pic>
      <p:pic>
        <p:nvPicPr>
          <p:cNvPr id="3077" name="Picture 5" descr="I:\шаблоны для интерактивных игр\одежда и обувь\Карточки Домана - Одежда и обувь_29.bmp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9">
                    <a14:imgEffect>
                      <a14:backgroundRemoval t="9823" b="89905" l="5212" r="96911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990128" y="3810000"/>
            <a:ext cx="2153872" cy="3048000"/>
          </a:xfrm>
          <a:prstGeom prst="rect">
            <a:avLst/>
          </a:prstGeom>
          <a:noFill/>
        </p:spPr>
      </p:pic>
      <p:pic>
        <p:nvPicPr>
          <p:cNvPr id="3078" name="Picture 6" descr="I:\шаблоны для интерактивных игр\одежда и обувь\Карточки Домана - Одежда и обувь_6.bmp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backgroundRemoval t="2937" b="89930" l="7327" r="89901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495800" y="3886200"/>
            <a:ext cx="2100026" cy="297180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Найди маму (у кого кто?)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цель игры:  развивать словарный запас, закреплять названия  домашних животных, учить детей образовывать слова, обозначающие названия детенышей</a:t>
            </a:r>
            <a:r>
              <a:rPr lang="ru-RU" sz="2000" b="1" dirty="0" smtClean="0"/>
              <a:t> 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Екатерина\Desktop\для анимации картинки\1644411849_5-phonoteka-org-p-fon-dlya-prezentatsii-lug-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95400"/>
            <a:ext cx="9144000" cy="5562600"/>
          </a:xfrm>
          <a:prstGeom prst="rect">
            <a:avLst/>
          </a:prstGeom>
          <a:noFill/>
        </p:spPr>
      </p:pic>
      <p:pic>
        <p:nvPicPr>
          <p:cNvPr id="4099" name="Picture 3" descr="C:\Users\Екатерина\Desktop\для анимации картинки\корова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" y="1219200"/>
            <a:ext cx="1862713" cy="1981199"/>
          </a:xfrm>
          <a:prstGeom prst="rect">
            <a:avLst/>
          </a:prstGeom>
          <a:noFill/>
        </p:spPr>
      </p:pic>
      <p:pic>
        <p:nvPicPr>
          <p:cNvPr id="4100" name="Picture 4" descr="C:\Users\Екатерина\Desktop\для анимации картинки\кошка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52600" y="2667000"/>
            <a:ext cx="1828800" cy="1038523"/>
          </a:xfrm>
          <a:prstGeom prst="rect">
            <a:avLst/>
          </a:prstGeom>
          <a:noFill/>
        </p:spPr>
      </p:pic>
      <p:pic>
        <p:nvPicPr>
          <p:cNvPr id="4101" name="Picture 5" descr="C:\Users\Екатерина\Desktop\для анимации картинки\коза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501114"/>
            <a:ext cx="1981200" cy="1850152"/>
          </a:xfrm>
          <a:prstGeom prst="rect">
            <a:avLst/>
          </a:prstGeom>
          <a:noFill/>
        </p:spPr>
      </p:pic>
      <p:pic>
        <p:nvPicPr>
          <p:cNvPr id="4102" name="Picture 6" descr="C:\Users\Екатерина\Desktop\для анимации картинки\лошадь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287963"/>
            <a:ext cx="2298721" cy="1570037"/>
          </a:xfrm>
          <a:prstGeom prst="rect">
            <a:avLst/>
          </a:prstGeom>
          <a:noFill/>
        </p:spPr>
      </p:pic>
      <p:pic>
        <p:nvPicPr>
          <p:cNvPr id="4103" name="Picture 7" descr="C:\Users\Екатерина\Desktop\для анимации картинки\собака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4038600"/>
            <a:ext cx="2158493" cy="1600200"/>
          </a:xfrm>
          <a:prstGeom prst="rect">
            <a:avLst/>
          </a:prstGeom>
          <a:noFill/>
        </p:spPr>
      </p:pic>
      <p:pic>
        <p:nvPicPr>
          <p:cNvPr id="4104" name="Picture 8" descr="C:\Users\Екатерина\Desktop\для анимации картинки\щенок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7400" y="3505200"/>
            <a:ext cx="990600" cy="990600"/>
          </a:xfrm>
          <a:prstGeom prst="rect">
            <a:avLst/>
          </a:prstGeom>
          <a:noFill/>
        </p:spPr>
      </p:pic>
      <p:pic>
        <p:nvPicPr>
          <p:cNvPr id="4105" name="Picture 9" descr="C:\Users\Екатерина\Desktop\для анимации картинки\теленок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467600" y="2362200"/>
            <a:ext cx="983543" cy="954088"/>
          </a:xfrm>
          <a:prstGeom prst="rect">
            <a:avLst/>
          </a:prstGeom>
          <a:noFill/>
        </p:spPr>
      </p:pic>
      <p:pic>
        <p:nvPicPr>
          <p:cNvPr id="4106" name="Picture 10" descr="C:\Users\Екатерина\Desktop\для анимации картинки\котенок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0" y="1066800"/>
            <a:ext cx="1642519" cy="1295400"/>
          </a:xfrm>
          <a:prstGeom prst="rect">
            <a:avLst/>
          </a:prstGeom>
          <a:noFill/>
        </p:spPr>
      </p:pic>
      <p:pic>
        <p:nvPicPr>
          <p:cNvPr id="4107" name="Picture 11" descr="C:\Users\Екатерина\Desktop\для анимации картинки\жереб1.pn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86600" y="3962400"/>
            <a:ext cx="1543050" cy="1543050"/>
          </a:xfrm>
          <a:prstGeom prst="rect">
            <a:avLst/>
          </a:prstGeom>
          <a:noFill/>
        </p:spPr>
      </p:pic>
      <p:pic>
        <p:nvPicPr>
          <p:cNvPr id="4108" name="Picture 12" descr="C:\Users\Екатерина\Desktop\для анимации картинки\поросен.jpe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1200" y="5486400"/>
            <a:ext cx="1884386" cy="1056655"/>
          </a:xfrm>
          <a:prstGeom prst="rect">
            <a:avLst/>
          </a:prstGeom>
          <a:noFill/>
        </p:spPr>
      </p:pic>
      <p:pic>
        <p:nvPicPr>
          <p:cNvPr id="4109" name="Picture 13" descr="C:\Users\Екатерина\Desktop\для анимации картинки\свинья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62200" y="5565776"/>
            <a:ext cx="1938336" cy="1292224"/>
          </a:xfrm>
          <a:prstGeom prst="rect">
            <a:avLst/>
          </a:prstGeom>
          <a:noFill/>
        </p:spPr>
      </p:pic>
      <p:pic>
        <p:nvPicPr>
          <p:cNvPr id="4110" name="Picture 14" descr="C:\Users\Екатерина\Desktop\для анимации картинки\козлен.jpg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4800" y="5636810"/>
            <a:ext cx="977900" cy="1003437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22222E-6 -2.22222E-6 L -0.80834 -0.01111 " pathEditMode="relative" ptsTypes="AA">
                                      <p:cBhvr>
                                        <p:cTn id="66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38889E-6 3.33333E-6 L -0.43334 0.25555 " pathEditMode="relative" ptsTypes="AA">
                                      <p:cBhvr>
                                        <p:cTn id="70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L -0.84166 -0.22222 " pathEditMode="relative" ptsTypes="AA">
                                      <p:cBhvr>
                                        <p:cTn id="74" dur="2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6.93889E-18 L -0.375 0.15556 " pathEditMode="relative" ptsTypes="AA">
                                      <p:cBhvr>
                                        <p:cTn id="78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6 -4.44444E-6 L -0.75834 0.22222 " pathEditMode="relative" ptsTypes="AA">
                                      <p:cBhvr>
                                        <p:cTn id="82" dur="2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44444E-6 L -0.39166 0.03333 " pathEditMode="relative" ptsTypes="AA">
                                      <p:cBhvr>
                                        <p:cTn id="86" dur="2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/>
              <a:t>Большой – маленький</a:t>
            </a:r>
            <a:r>
              <a:rPr lang="ru-RU" sz="1800" dirty="0" smtClean="0"/>
              <a:t>, </a:t>
            </a:r>
            <a:r>
              <a:rPr lang="ru-RU" sz="1800" b="1" dirty="0" smtClean="0"/>
              <a:t>назови ласково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цель игры: формирование правильной грамматической структуры речи, улучшение навыка словообразования</a:t>
            </a:r>
            <a:endParaRPr lang="ru-RU" sz="1800" dirty="0"/>
          </a:p>
        </p:txBody>
      </p:sp>
      <p:pic>
        <p:nvPicPr>
          <p:cNvPr id="2051" name="Picture 3" descr="I:\шаблоны для интерактивных игр\посуда\Карточки Домана - Посуда_10.bmp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9770" b="91092" l="9756" r="9146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057400" y="1600200"/>
            <a:ext cx="1023088" cy="1447799"/>
          </a:xfrm>
          <a:prstGeom prst="rect">
            <a:avLst/>
          </a:prstGeom>
          <a:noFill/>
        </p:spPr>
      </p:pic>
      <p:pic>
        <p:nvPicPr>
          <p:cNvPr id="2052" name="Picture 4" descr="I:\шаблоны для интерактивных игр\посуда\Карточки Домана - Посуда_3.bmp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ackgroundRemoval t="7084" b="87193" l="9871" r="897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772400" y="1524000"/>
            <a:ext cx="969242" cy="1523999"/>
          </a:xfrm>
          <a:prstGeom prst="rect">
            <a:avLst/>
          </a:prstGeom>
          <a:noFill/>
        </p:spPr>
      </p:pic>
      <p:pic>
        <p:nvPicPr>
          <p:cNvPr id="2053" name="Picture 5" descr="I:\шаблоны для интерактивных игр\посуда\Карточки Домана - Посуда_17.bmp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28600" y="1600200"/>
            <a:ext cx="1076936" cy="1524000"/>
          </a:xfrm>
          <a:prstGeom prst="rect">
            <a:avLst/>
          </a:prstGeom>
          <a:noFill/>
        </p:spPr>
      </p:pic>
      <p:pic>
        <p:nvPicPr>
          <p:cNvPr id="2054" name="Picture 6" descr="I:\шаблоны для интерактивных игр\посуда\Карточки Домана - Посуда_16.bmp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810000" y="1676400"/>
            <a:ext cx="915396" cy="1295401"/>
          </a:xfrm>
          <a:prstGeom prst="rect">
            <a:avLst/>
          </a:prstGeom>
          <a:noFill/>
        </p:spPr>
      </p:pic>
      <p:pic>
        <p:nvPicPr>
          <p:cNvPr id="2055" name="Picture 7" descr="I:\шаблоны для интерактивных игр\посуда\Карточки Домана - Посуда_7.bmp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12">
                    <a14:imgEffect>
                      <a14:backgroundRemoval t="9926" b="94045" l="9825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562600" y="1371600"/>
            <a:ext cx="1184629" cy="1676400"/>
          </a:xfrm>
          <a:prstGeom prst="rect">
            <a:avLst/>
          </a:prstGeom>
          <a:noFill/>
        </p:spPr>
      </p:pic>
      <p:pic>
        <p:nvPicPr>
          <p:cNvPr id="11" name="Picture 3" descr="I:\шаблоны для интерактивных игр\посуда\Карточки Домана - Посуда_10.bmp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14">
                    <a14:imgEffect>
                      <a14:backgroundRemoval t="9926" b="89826" l="3860" r="89825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097823" y="4419600"/>
            <a:ext cx="2046177" cy="2895600"/>
          </a:xfrm>
          <a:prstGeom prst="rect">
            <a:avLst/>
          </a:prstGeom>
          <a:noFill/>
        </p:spPr>
      </p:pic>
      <p:pic>
        <p:nvPicPr>
          <p:cNvPr id="12" name="Picture 4" descr="I:\шаблоны для интерактивных игр\посуда\Карточки Домана - Посуда_3.bmp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16">
                    <a14:imgEffect>
                      <a14:backgroundRemoval t="4000" b="90000" l="9119" r="89937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810000" y="4267200"/>
            <a:ext cx="2303285" cy="3259440"/>
          </a:xfrm>
          <a:prstGeom prst="rect">
            <a:avLst/>
          </a:prstGeom>
          <a:noFill/>
        </p:spPr>
      </p:pic>
      <p:pic>
        <p:nvPicPr>
          <p:cNvPr id="13" name="Picture 5" descr="I:\шаблоны для интерактивных игр\посуда\Карточки Домана - Посуда_17.bmp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18">
                    <a14:imgEffect>
                      <a14:backgroundRemoval t="9827" b="89981" l="9537" r="9673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133600" y="4267200"/>
            <a:ext cx="2315412" cy="3276600"/>
          </a:xfrm>
          <a:prstGeom prst="rect">
            <a:avLst/>
          </a:prstGeom>
          <a:noFill/>
        </p:spPr>
      </p:pic>
      <p:pic>
        <p:nvPicPr>
          <p:cNvPr id="14" name="Picture 7" descr="I:\шаблоны для интерактивных игр\посуда\Карточки Домана - Посуда_7.bmp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20">
                    <a14:imgEffect>
                      <a14:backgroundRemoval t="9926" b="89926" l="9853" r="93711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08520" y="4114801"/>
            <a:ext cx="2808312" cy="3684294"/>
          </a:xfrm>
          <a:prstGeom prst="rect">
            <a:avLst/>
          </a:prstGeom>
          <a:noFill/>
        </p:spPr>
      </p:pic>
      <p:pic>
        <p:nvPicPr>
          <p:cNvPr id="15" name="Picture 6" descr="I:\шаблоны для интерактивных игр\посуда\Карточки Домана - Посуда_16.bmp"/>
          <p:cNvPicPr>
            <a:picLocks noGrp="1" noChangeAspect="1" noChangeArrowheads="1"/>
          </p:cNvPicPr>
          <p:nvPr>
            <p:ph idx="1"/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334000" y="4724400"/>
            <a:ext cx="1666424" cy="236220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0.06227 L -0.57465 0.37338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50" y="1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7.40741E-7 L 0.21806 0.38843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03" y="19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6.66667E-6 L -0.34167 0.27778 " pathEditMode="relative" ptsTypes="AA">
                                      <p:cBhvr>
                                        <p:cTn id="64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89 0.0456 L 0.21111 0.345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2 0.0456 L 0.6408 0.32338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00" y="1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/>
              <a:t>Один – много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Цель игры: дифференциация  существительных в единственном падеже, преобразование единственного числа во множественное.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I:\шаблоны для интерактивных игр\1613582152_72-p-fon-dlya-doshkolnoi-prezentatsii-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33400" y="1219200"/>
            <a:ext cx="11963400" cy="5638800"/>
          </a:xfrm>
          <a:prstGeom prst="rect">
            <a:avLst/>
          </a:prstGeom>
          <a:noFill/>
        </p:spPr>
      </p:pic>
      <p:pic>
        <p:nvPicPr>
          <p:cNvPr id="1027" name="Picture 3" descr="I:\шаблоны для интерактивных игр\одежда и обувь\Карточки Домана - Одежда и обувь_19.bmp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1009650" cy="1428782"/>
          </a:xfrm>
          <a:prstGeom prst="rect">
            <a:avLst/>
          </a:prstGeom>
          <a:noFill/>
        </p:spPr>
      </p:pic>
      <p:pic>
        <p:nvPicPr>
          <p:cNvPr id="1028" name="Picture 4" descr="I:\шаблоны для интерактивных игр\одежда и обувь\Карточки Домана - Одежда и обувь_37.bmp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52600" y="1600200"/>
            <a:ext cx="984250" cy="1392838"/>
          </a:xfrm>
          <a:prstGeom prst="rect">
            <a:avLst/>
          </a:prstGeom>
          <a:noFill/>
        </p:spPr>
      </p:pic>
      <p:pic>
        <p:nvPicPr>
          <p:cNvPr id="1029" name="Picture 5" descr="I:\шаблоны для интерактивных игр\одежда и обувь\Карточки Домана - Одежда и обувь_34.bmp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124200" y="1524000"/>
            <a:ext cx="992188" cy="1404071"/>
          </a:xfrm>
          <a:prstGeom prst="rect">
            <a:avLst/>
          </a:prstGeom>
          <a:noFill/>
        </p:spPr>
      </p:pic>
      <p:pic>
        <p:nvPicPr>
          <p:cNvPr id="1030" name="Picture 6" descr="I:\шаблоны для интерактивных игр\одежда и обувь\Карточки Домана - Одежда и обувь_12.bmp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495800" y="1524000"/>
            <a:ext cx="1066800" cy="1509656"/>
          </a:xfrm>
          <a:prstGeom prst="rect">
            <a:avLst/>
          </a:prstGeom>
          <a:noFill/>
        </p:spPr>
      </p:pic>
      <p:pic>
        <p:nvPicPr>
          <p:cNvPr id="1033" name="Picture 9" descr="I:\шаблоны для интерактивных игр\одежда и обувь\Карточки Домана - Одежда и обувь_22.bmp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943600" y="1447800"/>
            <a:ext cx="1023089" cy="1447800"/>
          </a:xfrm>
          <a:prstGeom prst="rect">
            <a:avLst/>
          </a:prstGeom>
          <a:noFill/>
        </p:spPr>
      </p:pic>
      <p:pic>
        <p:nvPicPr>
          <p:cNvPr id="1034" name="Picture 10" descr="I:\шаблоны для интерактивных игр\одежда и обувь\Карточки Домана - Одежда и обувь_2.bmp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15">
                    <a14:imgEffect>
                      <a14:backgroundRemoval t="0" b="89943" l="9756" r="89837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391400" y="1371600"/>
            <a:ext cx="1023089" cy="1447800"/>
          </a:xfrm>
          <a:prstGeom prst="rect">
            <a:avLst/>
          </a:prstGeom>
          <a:noFill/>
        </p:spPr>
      </p:pic>
      <p:pic>
        <p:nvPicPr>
          <p:cNvPr id="4" name="Picture 2" descr="D:\галстуки.jpg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876800"/>
            <a:ext cx="1981200" cy="1531044"/>
          </a:xfrm>
          <a:prstGeom prst="rect">
            <a:avLst/>
          </a:prstGeom>
          <a:noFill/>
        </p:spPr>
      </p:pic>
      <p:pic>
        <p:nvPicPr>
          <p:cNvPr id="5" name="Picture 3" descr="D:\куртки.jpg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4724400"/>
            <a:ext cx="2304824" cy="1613377"/>
          </a:xfrm>
          <a:prstGeom prst="rect">
            <a:avLst/>
          </a:prstGeom>
          <a:noFill/>
        </p:spPr>
      </p:pic>
      <p:pic>
        <p:nvPicPr>
          <p:cNvPr id="6" name="Picture 4" descr="D:\платья.pn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295400" y="3505200"/>
            <a:ext cx="2268538" cy="1512358"/>
          </a:xfrm>
          <a:prstGeom prst="rect">
            <a:avLst/>
          </a:prstGeom>
          <a:noFill/>
        </p:spPr>
      </p:pic>
      <p:pic>
        <p:nvPicPr>
          <p:cNvPr id="7" name="Picture 5" descr="D:\рубашки.jpg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75525" y="4800600"/>
            <a:ext cx="1768475" cy="1622231"/>
          </a:xfrm>
          <a:prstGeom prst="rect">
            <a:avLst/>
          </a:prstGeom>
          <a:noFill/>
        </p:spPr>
      </p:pic>
      <p:pic>
        <p:nvPicPr>
          <p:cNvPr id="8" name="Picture 6" descr="D:\шапки.jpg"/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81600" y="5029200"/>
            <a:ext cx="1832005" cy="1219200"/>
          </a:xfrm>
          <a:prstGeom prst="rect">
            <a:avLst/>
          </a:prstGeom>
          <a:noFill/>
        </p:spPr>
      </p:pic>
      <p:pic>
        <p:nvPicPr>
          <p:cNvPr id="1031" name="Picture 7" descr="D:\юбки.jpg"/>
          <p:cNvPicPr>
            <a:picLocks noChangeAspect="1" noChangeArrowheads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24600" y="3505200"/>
            <a:ext cx="1328738" cy="1328738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1111E-6 L 0.18333 0.24445 " pathEditMode="relative" ptsTypes="AA">
                                      <p:cBhvr>
                                        <p:cTn id="6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22222E-6 2.22222E-6 L 0.53333 0.33333 " pathEditMode="relative" ptsTypes="AA">
                                      <p:cBhvr>
                                        <p:cTn id="7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6.2963E-6 L 0.26667 0.5111 " pathEditMode="relative" ptsTypes="AA">
                                      <p:cBhvr>
                                        <p:cTn id="74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L -0.16667 0.4 " pathEditMode="relative" ptsTypes="AA">
                                      <p:cBhvr>
                                        <p:cTn id="78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7.77778E-6 L 0.225 0.45555 " pathEditMode="relative" ptsTypes="AA">
                                      <p:cBhvr>
                                        <p:cTn id="82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6.66667E-6 L -0.79167 0.5111 " pathEditMode="relative" ptsTypes="AA">
                                      <p:cBhvr>
                                        <p:cTn id="86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72f21087fa84c52b866900c252b7d44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04800"/>
            <a:ext cx="9183461" cy="81534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371600"/>
            <a:ext cx="8229600" cy="190500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3200400"/>
            <a:ext cx="8229600" cy="19050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950</TotalTime>
  <Words>39</Words>
  <Application>Microsoft Office PowerPoint</Application>
  <PresentationFormat>Экран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Office Theme</vt:lpstr>
      <vt:lpstr>Игры – презентации  подготовила   учитель-логопед Козгова Е. Б. 2023г.</vt:lpstr>
      <vt:lpstr>Разложи урожай (фрукты в корзинку, овощи в ящик) Цель игры : закрепить названия овощей и фруктов, дифференциация овощей и фруктов</vt:lpstr>
      <vt:lpstr>Что исчезло?  цель игры: развивать произвольную зрительную память</vt:lpstr>
      <vt:lpstr>Четвертый лишний  цель игры: развивать словесно-логическое мышление, умение сравнивать, классифицировать, устанавливать причинно-следственные связи</vt:lpstr>
      <vt:lpstr>Найди маму (у кого кто?)  цель игры:  развивать словарный запас, закреплять названия  домашних животных, учить детей образовывать слова, обозначающие названия детенышей </vt:lpstr>
      <vt:lpstr>Большой – маленький, назови ласково цель игры: формирование правильной грамматической структуры речи, улучшение навыка словообразования</vt:lpstr>
      <vt:lpstr>Один – много Цель игры: дифференциация  существительных в единственном падеже, преобразование единственного числа во множественное.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мультик</dc:title>
  <dc:creator>Екатерина</dc:creator>
  <cp:lastModifiedBy>Екатерина</cp:lastModifiedBy>
  <cp:revision>171</cp:revision>
  <dcterms:created xsi:type="dcterms:W3CDTF">2022-10-30T08:52:29Z</dcterms:created>
  <dcterms:modified xsi:type="dcterms:W3CDTF">2023-02-13T12:50:49Z</dcterms:modified>
</cp:coreProperties>
</file>