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77" r:id="rId1"/>
  </p:sldMasterIdLst>
  <p:notesMasterIdLst>
    <p:notesMasterId r:id="rId31"/>
  </p:notesMasterIdLst>
  <p:sldIdLst>
    <p:sldId id="299" r:id="rId2"/>
    <p:sldId id="284" r:id="rId3"/>
    <p:sldId id="294" r:id="rId4"/>
    <p:sldId id="278" r:id="rId5"/>
    <p:sldId id="288" r:id="rId6"/>
    <p:sldId id="297" r:id="rId7"/>
    <p:sldId id="282" r:id="rId8"/>
    <p:sldId id="300" r:id="rId9"/>
    <p:sldId id="289" r:id="rId10"/>
    <p:sldId id="295" r:id="rId11"/>
    <p:sldId id="302" r:id="rId12"/>
    <p:sldId id="303" r:id="rId13"/>
    <p:sldId id="301" r:id="rId14"/>
    <p:sldId id="305" r:id="rId15"/>
    <p:sldId id="306" r:id="rId16"/>
    <p:sldId id="308" r:id="rId17"/>
    <p:sldId id="312" r:id="rId18"/>
    <p:sldId id="313" r:id="rId19"/>
    <p:sldId id="314" r:id="rId20"/>
    <p:sldId id="304" r:id="rId21"/>
    <p:sldId id="309" r:id="rId22"/>
    <p:sldId id="307" r:id="rId23"/>
    <p:sldId id="315" r:id="rId24"/>
    <p:sldId id="316" r:id="rId25"/>
    <p:sldId id="317" r:id="rId26"/>
    <p:sldId id="318" r:id="rId27"/>
    <p:sldId id="319" r:id="rId28"/>
    <p:sldId id="320" r:id="rId29"/>
    <p:sldId id="321" r:id="rId30"/>
  </p:sldIdLst>
  <p:sldSz cx="10826750" cy="8120063" type="B4ISO"/>
  <p:notesSz cx="9144000" cy="6858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505149" algn="l" rtl="0" fontAlgn="base">
      <a:spcBef>
        <a:spcPct val="0"/>
      </a:spcBef>
      <a:spcAft>
        <a:spcPct val="0"/>
      </a:spcAft>
      <a:defRPr kern="1200">
        <a:solidFill>
          <a:schemeClr val="tx1"/>
        </a:solidFill>
        <a:latin typeface="Arial" charset="0"/>
        <a:ea typeface="+mn-ea"/>
        <a:cs typeface="+mn-cs"/>
      </a:defRPr>
    </a:lvl2pPr>
    <a:lvl3pPr marL="1010299" algn="l" rtl="0" fontAlgn="base">
      <a:spcBef>
        <a:spcPct val="0"/>
      </a:spcBef>
      <a:spcAft>
        <a:spcPct val="0"/>
      </a:spcAft>
      <a:defRPr kern="1200">
        <a:solidFill>
          <a:schemeClr val="tx1"/>
        </a:solidFill>
        <a:latin typeface="Arial" charset="0"/>
        <a:ea typeface="+mn-ea"/>
        <a:cs typeface="+mn-cs"/>
      </a:defRPr>
    </a:lvl3pPr>
    <a:lvl4pPr marL="1515448" algn="l" rtl="0" fontAlgn="base">
      <a:spcBef>
        <a:spcPct val="0"/>
      </a:spcBef>
      <a:spcAft>
        <a:spcPct val="0"/>
      </a:spcAft>
      <a:defRPr kern="1200">
        <a:solidFill>
          <a:schemeClr val="tx1"/>
        </a:solidFill>
        <a:latin typeface="Arial" charset="0"/>
        <a:ea typeface="+mn-ea"/>
        <a:cs typeface="+mn-cs"/>
      </a:defRPr>
    </a:lvl4pPr>
    <a:lvl5pPr marL="2020598" algn="l" rtl="0" fontAlgn="base">
      <a:spcBef>
        <a:spcPct val="0"/>
      </a:spcBef>
      <a:spcAft>
        <a:spcPct val="0"/>
      </a:spcAft>
      <a:defRPr kern="1200">
        <a:solidFill>
          <a:schemeClr val="tx1"/>
        </a:solidFill>
        <a:latin typeface="Arial" charset="0"/>
        <a:ea typeface="+mn-ea"/>
        <a:cs typeface="+mn-cs"/>
      </a:defRPr>
    </a:lvl5pPr>
    <a:lvl6pPr marL="2525747" algn="l" defTabSz="1010299" rtl="0" eaLnBrk="1" latinLnBrk="0" hangingPunct="1">
      <a:defRPr kern="1200">
        <a:solidFill>
          <a:schemeClr val="tx1"/>
        </a:solidFill>
        <a:latin typeface="Arial" charset="0"/>
        <a:ea typeface="+mn-ea"/>
        <a:cs typeface="+mn-cs"/>
      </a:defRPr>
    </a:lvl6pPr>
    <a:lvl7pPr marL="3030897" algn="l" defTabSz="1010299" rtl="0" eaLnBrk="1" latinLnBrk="0" hangingPunct="1">
      <a:defRPr kern="1200">
        <a:solidFill>
          <a:schemeClr val="tx1"/>
        </a:solidFill>
        <a:latin typeface="Arial" charset="0"/>
        <a:ea typeface="+mn-ea"/>
        <a:cs typeface="+mn-cs"/>
      </a:defRPr>
    </a:lvl7pPr>
    <a:lvl8pPr marL="3536046" algn="l" defTabSz="1010299" rtl="0" eaLnBrk="1" latinLnBrk="0" hangingPunct="1">
      <a:defRPr kern="1200">
        <a:solidFill>
          <a:schemeClr val="tx1"/>
        </a:solidFill>
        <a:latin typeface="Arial" charset="0"/>
        <a:ea typeface="+mn-ea"/>
        <a:cs typeface="+mn-cs"/>
      </a:defRPr>
    </a:lvl8pPr>
    <a:lvl9pPr marL="4041196" algn="l" defTabSz="1010299"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890" autoAdjust="0"/>
    <p:restoredTop sz="94660" autoAdjust="0"/>
  </p:normalViewPr>
  <p:slideViewPr>
    <p:cSldViewPr snapToGrid="0">
      <p:cViewPr>
        <p:scale>
          <a:sx n="60" d="100"/>
          <a:sy n="60" d="100"/>
        </p:scale>
        <p:origin x="-816" y="-444"/>
      </p:cViewPr>
      <p:guideLst>
        <p:guide orient="horz" pos="2558"/>
        <p:guide pos="3410"/>
      </p:guideLst>
    </p:cSldViewPr>
  </p:slideViewPr>
  <p:outlineViewPr>
    <p:cViewPr>
      <p:scale>
        <a:sx n="33" d="100"/>
        <a:sy n="33" d="100"/>
      </p:scale>
      <p:origin x="12"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4091"/>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5179484" y="0"/>
            <a:ext cx="3962400" cy="344091"/>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7364F1E-FBAB-4398-A22A-D2AA904AA810}" type="datetimeFigureOut">
              <a:rPr lang="ru-RU"/>
              <a:pPr>
                <a:defRPr/>
              </a:pPr>
              <a:t>28.03.2022</a:t>
            </a:fld>
            <a:endParaRPr lang="ru-RU"/>
          </a:p>
        </p:txBody>
      </p:sp>
      <p:sp>
        <p:nvSpPr>
          <p:cNvPr id="4" name="Образ слайда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812C52B-8493-4834-A6E3-7C1A33FEBA0B}" type="slidenum">
              <a:rPr lang="ru-RU"/>
              <a:pPr>
                <a:defRPr/>
              </a:pPr>
              <a:t>‹#›</a:t>
            </a:fld>
            <a:endParaRPr lang="ru-RU"/>
          </a:p>
        </p:txBody>
      </p:sp>
    </p:spTree>
    <p:extLst>
      <p:ext uri="{BB962C8B-B14F-4D97-AF65-F5344CB8AC3E}">
        <p14:creationId xmlns="" xmlns:p14="http://schemas.microsoft.com/office/powerpoint/2010/main" val="28113805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505149" algn="l" rtl="0" eaLnBrk="0" fontAlgn="base" hangingPunct="0">
      <a:spcBef>
        <a:spcPct val="30000"/>
      </a:spcBef>
      <a:spcAft>
        <a:spcPct val="0"/>
      </a:spcAft>
      <a:defRPr sz="1300" kern="1200">
        <a:solidFill>
          <a:schemeClr val="tx1"/>
        </a:solidFill>
        <a:latin typeface="+mn-lt"/>
        <a:ea typeface="+mn-ea"/>
        <a:cs typeface="+mn-cs"/>
      </a:defRPr>
    </a:lvl2pPr>
    <a:lvl3pPr marL="1010299" algn="l" rtl="0" eaLnBrk="0" fontAlgn="base" hangingPunct="0">
      <a:spcBef>
        <a:spcPct val="30000"/>
      </a:spcBef>
      <a:spcAft>
        <a:spcPct val="0"/>
      </a:spcAft>
      <a:defRPr sz="1300" kern="1200">
        <a:solidFill>
          <a:schemeClr val="tx1"/>
        </a:solidFill>
        <a:latin typeface="+mn-lt"/>
        <a:ea typeface="+mn-ea"/>
        <a:cs typeface="+mn-cs"/>
      </a:defRPr>
    </a:lvl3pPr>
    <a:lvl4pPr marL="1515448" algn="l" rtl="0" eaLnBrk="0" fontAlgn="base" hangingPunct="0">
      <a:spcBef>
        <a:spcPct val="30000"/>
      </a:spcBef>
      <a:spcAft>
        <a:spcPct val="0"/>
      </a:spcAft>
      <a:defRPr sz="1300" kern="1200">
        <a:solidFill>
          <a:schemeClr val="tx1"/>
        </a:solidFill>
        <a:latin typeface="+mn-lt"/>
        <a:ea typeface="+mn-ea"/>
        <a:cs typeface="+mn-cs"/>
      </a:defRPr>
    </a:lvl4pPr>
    <a:lvl5pPr marL="2020598" algn="l" rtl="0" eaLnBrk="0" fontAlgn="base" hangingPunct="0">
      <a:spcBef>
        <a:spcPct val="30000"/>
      </a:spcBef>
      <a:spcAft>
        <a:spcPct val="0"/>
      </a:spcAft>
      <a:defRPr sz="1300" kern="1200">
        <a:solidFill>
          <a:schemeClr val="tx1"/>
        </a:solidFill>
        <a:latin typeface="+mn-lt"/>
        <a:ea typeface="+mn-ea"/>
        <a:cs typeface="+mn-cs"/>
      </a:defRPr>
    </a:lvl5pPr>
    <a:lvl6pPr marL="2525747" algn="l" defTabSz="1010299" rtl="0" eaLnBrk="1" latinLnBrk="0" hangingPunct="1">
      <a:defRPr sz="1300" kern="1200">
        <a:solidFill>
          <a:schemeClr val="tx1"/>
        </a:solidFill>
        <a:latin typeface="+mn-lt"/>
        <a:ea typeface="+mn-ea"/>
        <a:cs typeface="+mn-cs"/>
      </a:defRPr>
    </a:lvl6pPr>
    <a:lvl7pPr marL="3030897" algn="l" defTabSz="1010299" rtl="0" eaLnBrk="1" latinLnBrk="0" hangingPunct="1">
      <a:defRPr sz="1300" kern="1200">
        <a:solidFill>
          <a:schemeClr val="tx1"/>
        </a:solidFill>
        <a:latin typeface="+mn-lt"/>
        <a:ea typeface="+mn-ea"/>
        <a:cs typeface="+mn-cs"/>
      </a:defRPr>
    </a:lvl7pPr>
    <a:lvl8pPr marL="3536046" algn="l" defTabSz="1010299" rtl="0" eaLnBrk="1" latinLnBrk="0" hangingPunct="1">
      <a:defRPr sz="1300" kern="1200">
        <a:solidFill>
          <a:schemeClr val="tx1"/>
        </a:solidFill>
        <a:latin typeface="+mn-lt"/>
        <a:ea typeface="+mn-ea"/>
        <a:cs typeface="+mn-cs"/>
      </a:defRPr>
    </a:lvl8pPr>
    <a:lvl9pPr marL="4041196" algn="l" defTabSz="1010299"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Образ слайда 1"/>
          <p:cNvSpPr>
            <a:spLocks noGrp="1" noRot="1" noChangeAspect="1"/>
          </p:cNvSpPr>
          <p:nvPr>
            <p:ph type="sldImg"/>
          </p:nvPr>
        </p:nvSpPr>
        <p:spPr bwMode="auto">
          <a:xfrm>
            <a:off x="3028950" y="857250"/>
            <a:ext cx="3086100" cy="2314575"/>
          </a:xfrm>
          <a:noFill/>
          <a:ln>
            <a:solidFill>
              <a:srgbClr val="000000"/>
            </a:solidFill>
            <a:miter lim="800000"/>
            <a:headEnd/>
            <a:tailEnd/>
          </a:ln>
        </p:spPr>
      </p:sp>
      <p:sp>
        <p:nvSpPr>
          <p:cNvPr id="15362"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5363"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47690C-D2D7-40F3-879B-BC9E205009F3}" type="slidenum">
              <a:rPr lang="ru-RU" smtClean="0"/>
              <a:pPr fontAlgn="base">
                <a:spcBef>
                  <a:spcPct val="0"/>
                </a:spcBef>
                <a:spcAft>
                  <a:spcPct val="0"/>
                </a:spcAft>
                <a:defRPr/>
              </a:pPr>
              <a:t>2</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Образ слайда 1"/>
          <p:cNvSpPr>
            <a:spLocks noGrp="1" noRot="1" noChangeAspect="1"/>
          </p:cNvSpPr>
          <p:nvPr>
            <p:ph type="sldImg"/>
          </p:nvPr>
        </p:nvSpPr>
        <p:spPr bwMode="auto">
          <a:xfrm>
            <a:off x="3028950" y="857250"/>
            <a:ext cx="3086100" cy="2314575"/>
          </a:xfrm>
          <a:noFill/>
          <a:ln>
            <a:solidFill>
              <a:srgbClr val="000000"/>
            </a:solidFill>
            <a:miter lim="800000"/>
            <a:headEnd/>
            <a:tailEnd/>
          </a:ln>
        </p:spPr>
      </p:sp>
      <p:sp>
        <p:nvSpPr>
          <p:cNvPr id="1843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0483"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0624A6-5E64-404D-9FA0-B4B7FBFBE72D}" type="slidenum">
              <a:rPr lang="ru-RU" smtClean="0"/>
              <a:pPr fontAlgn="base">
                <a:spcBef>
                  <a:spcPct val="0"/>
                </a:spcBef>
                <a:spcAft>
                  <a:spcPct val="0"/>
                </a:spcAft>
                <a:defRPr/>
              </a:pPr>
              <a:t>4</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5844" name="Номер слайда 3"/>
          <p:cNvSpPr>
            <a:spLocks noGrp="1"/>
          </p:cNvSpPr>
          <p:nvPr>
            <p:ph type="sldNum" sz="quarter" idx="5"/>
          </p:nvPr>
        </p:nvSpPr>
        <p:spPr bwMode="auto">
          <a:noFill/>
          <a:ln>
            <a:miter lim="800000"/>
            <a:headEnd/>
            <a:tailEnd/>
          </a:ln>
        </p:spPr>
        <p:txBody>
          <a:bodyPr/>
          <a:lstStyle/>
          <a:p>
            <a:fld id="{8D0A4C33-F09E-4A58-8777-5055EBE1F7E2}" type="slidenum">
              <a:rPr lang="ru-RU" altLang="ru-RU"/>
              <a:pPr/>
              <a:t>17</a:t>
            </a:fld>
            <a:endParaRPr lang="ru-RU" alt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p:spPr>
      </p:sp>
      <p:sp>
        <p:nvSpPr>
          <p:cNvPr id="3789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7892" name="Номер слайда 3"/>
          <p:cNvSpPr>
            <a:spLocks noGrp="1"/>
          </p:cNvSpPr>
          <p:nvPr>
            <p:ph type="sldNum" sz="quarter" idx="5"/>
          </p:nvPr>
        </p:nvSpPr>
        <p:spPr bwMode="auto">
          <a:noFill/>
          <a:ln>
            <a:miter lim="800000"/>
            <a:headEnd/>
            <a:tailEnd/>
          </a:ln>
        </p:spPr>
        <p:txBody>
          <a:bodyPr/>
          <a:lstStyle/>
          <a:p>
            <a:fld id="{D9D570A3-68ED-43C2-8439-00B7FB22DFEA}" type="slidenum">
              <a:rPr lang="ru-RU" altLang="ru-RU"/>
              <a:pPr/>
              <a:t>18</a:t>
            </a:fld>
            <a:endParaRPr lang="ru-RU" alt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раз слайда 1"/>
          <p:cNvSpPr>
            <a:spLocks noGrp="1" noRot="1" noChangeAspect="1" noTextEdit="1"/>
          </p:cNvSpPr>
          <p:nvPr>
            <p:ph type="sldImg"/>
          </p:nvPr>
        </p:nvSpPr>
        <p:spPr bwMode="auto">
          <a:noFill/>
          <a:ln>
            <a:solidFill>
              <a:srgbClr val="000000"/>
            </a:solidFill>
            <a:miter lim="800000"/>
            <a:headEnd/>
            <a:tailEnd/>
          </a:ln>
        </p:spPr>
      </p:sp>
      <p:sp>
        <p:nvSpPr>
          <p:cNvPr id="4403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44036" name="Номер слайда 3"/>
          <p:cNvSpPr>
            <a:spLocks noGrp="1"/>
          </p:cNvSpPr>
          <p:nvPr>
            <p:ph type="sldNum" sz="quarter" idx="5"/>
          </p:nvPr>
        </p:nvSpPr>
        <p:spPr bwMode="auto">
          <a:noFill/>
          <a:ln>
            <a:miter lim="800000"/>
            <a:headEnd/>
            <a:tailEnd/>
          </a:ln>
        </p:spPr>
        <p:txBody>
          <a:bodyPr/>
          <a:lstStyle/>
          <a:p>
            <a:fld id="{27AB75AB-C6DE-450F-90F2-BD27DD69AB87}" type="slidenum">
              <a:rPr lang="ru-RU" altLang="ru-RU"/>
              <a:pPr/>
              <a:t>19</a:t>
            </a:fld>
            <a:endParaRPr lang="ru-RU" alt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631561" y="1624013"/>
            <a:ext cx="9296569" cy="2165350"/>
          </a:xfrm>
          <a:ln>
            <a:noFill/>
          </a:ln>
        </p:spPr>
        <p:txBody>
          <a:bodyPr vert="horz" tIns="0" rIns="21653"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6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31561" y="3822677"/>
            <a:ext cx="9300178" cy="2075127"/>
          </a:xfrm>
        </p:spPr>
        <p:txBody>
          <a:bodyPr lIns="0" rIns="21653"/>
          <a:lstStyle>
            <a:lvl1pPr marL="0" marR="54132" indent="0" algn="r">
              <a:buNone/>
              <a:defRPr>
                <a:solidFill>
                  <a:schemeClr val="tx1"/>
                </a:solidFill>
              </a:defRPr>
            </a:lvl1pPr>
            <a:lvl2pPr marL="541325" indent="0" algn="ctr">
              <a:buNone/>
            </a:lvl2pPr>
            <a:lvl3pPr marL="1082650" indent="0" algn="ctr">
              <a:buNone/>
            </a:lvl3pPr>
            <a:lvl4pPr marL="1623974" indent="0" algn="ctr">
              <a:buNone/>
            </a:lvl4pPr>
            <a:lvl5pPr marL="2165299" indent="0" algn="ctr">
              <a:buNone/>
            </a:lvl5pPr>
            <a:lvl6pPr marL="2706624" indent="0" algn="ctr">
              <a:buNone/>
            </a:lvl6pPr>
            <a:lvl7pPr marL="3247949" indent="0" algn="ctr">
              <a:buNone/>
            </a:lvl7pPr>
            <a:lvl8pPr marL="3789274" indent="0" algn="ctr">
              <a:buNone/>
            </a:lvl8pPr>
            <a:lvl9pPr marL="4330598"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fld id="{FB00B139-D2C6-4662-A31E-54CB093393DE}" type="datetimeFigureOut">
              <a:rPr lang="ru-RU" smtClean="0"/>
              <a:pPr>
                <a:defRPr/>
              </a:pPr>
              <a:t>28.03.2022</a:t>
            </a:fld>
            <a:endParaRPr lang="ru-RU"/>
          </a:p>
        </p:txBody>
      </p:sp>
      <p:sp>
        <p:nvSpPr>
          <p:cNvPr id="19" name="Нижний колонтитул 18"/>
          <p:cNvSpPr>
            <a:spLocks noGrp="1"/>
          </p:cNvSpPr>
          <p:nvPr>
            <p:ph type="ftr" sz="quarter" idx="11"/>
          </p:nvPr>
        </p:nvSpPr>
        <p:spPr/>
        <p:txBody>
          <a:bodyPr/>
          <a:lstStyle/>
          <a:p>
            <a:pPr>
              <a:defRPr/>
            </a:pPr>
            <a:endParaRPr lang="ru-RU"/>
          </a:p>
        </p:txBody>
      </p:sp>
      <p:sp>
        <p:nvSpPr>
          <p:cNvPr id="27" name="Номер слайда 26"/>
          <p:cNvSpPr>
            <a:spLocks noGrp="1"/>
          </p:cNvSpPr>
          <p:nvPr>
            <p:ph type="sldNum" sz="quarter" idx="12"/>
          </p:nvPr>
        </p:nvSpPr>
        <p:spPr/>
        <p:txBody>
          <a:bodyPr/>
          <a:lstStyle/>
          <a:p>
            <a:pPr>
              <a:defRPr/>
            </a:pPr>
            <a:fld id="{D19DB592-489A-4E99-8221-A1044F7EE7C1}"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164CAE2A-B911-4CCF-AA30-CE78965A513F}" type="datetimeFigureOut">
              <a:rPr lang="ru-RU" smtClean="0"/>
              <a:pPr>
                <a:defRPr/>
              </a:pPr>
              <a:t>28.03.2022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A6D84A36-394C-4ADB-B3F5-208505D0EF1A}"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849394" y="1082677"/>
            <a:ext cx="2436019" cy="617087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41338" y="1082677"/>
            <a:ext cx="7127610" cy="617087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32DACA9-C039-43AD-AB75-69B748239E5C}" type="datetimeFigureOut">
              <a:rPr lang="ru-RU" smtClean="0"/>
              <a:pPr>
                <a:defRPr/>
              </a:pPr>
              <a:t>28.03.2022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9A0A3504-81A9-4413-9F30-76CD42A36516}"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4889F9BB-9480-44EE-83C5-244583898760}" type="datetimeFigureOut">
              <a:rPr lang="ru-RU" smtClean="0"/>
              <a:pPr>
                <a:defRPr/>
              </a:pPr>
              <a:t>28.03.2022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9138052C-DC06-4BC0-87BE-5A1C85044025}"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951" y="1559052"/>
            <a:ext cx="9202738" cy="161318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6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27951" y="3202398"/>
            <a:ext cx="9202738" cy="1787541"/>
          </a:xfrm>
        </p:spPr>
        <p:txBody>
          <a:bodyPr lIns="54132" rIns="54132" anchor="t"/>
          <a:lstStyle>
            <a:lvl1pPr marL="0" indent="0">
              <a:buNone/>
              <a:defRPr sz="2600">
                <a:solidFill>
                  <a:schemeClr val="tx1"/>
                </a:solidFill>
              </a:defRPr>
            </a:lvl1pPr>
            <a:lvl2pPr>
              <a:buNone/>
              <a:defRPr sz="2100">
                <a:solidFill>
                  <a:schemeClr val="tx1">
                    <a:tint val="75000"/>
                  </a:schemeClr>
                </a:solidFill>
              </a:defRPr>
            </a:lvl2pPr>
            <a:lvl3pPr>
              <a:buNone/>
              <a:defRPr sz="1900">
                <a:solidFill>
                  <a:schemeClr val="tx1">
                    <a:tint val="75000"/>
                  </a:schemeClr>
                </a:solidFill>
              </a:defRPr>
            </a:lvl3pPr>
            <a:lvl4pPr>
              <a:buNone/>
              <a:defRPr sz="1700">
                <a:solidFill>
                  <a:schemeClr val="tx1">
                    <a:tint val="75000"/>
                  </a:schemeClr>
                </a:solidFill>
              </a:defRPr>
            </a:lvl4pPr>
            <a:lvl5pPr>
              <a:buNone/>
              <a:defRPr sz="17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9F67206E-886E-4D86-A777-E6AF96D17A92}" type="datetimeFigureOut">
              <a:rPr lang="ru-RU" smtClean="0"/>
              <a:pPr>
                <a:defRPr/>
              </a:pPr>
              <a:t>28.03.2022</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CEBCB417-EB37-4F06-BC29-54F6EF03E820}"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833660"/>
            <a:ext cx="9744075" cy="1353344"/>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541337" y="2273434"/>
            <a:ext cx="4781815" cy="5250974"/>
          </a:xfrm>
        </p:spPr>
        <p:txBody>
          <a:bodyPr/>
          <a:lstStyle>
            <a:lvl1pPr>
              <a:defRPr sz="3100"/>
            </a:lvl1pPr>
            <a:lvl2pPr>
              <a:defRPr sz="2800"/>
            </a:lvl2pPr>
            <a:lvl3pPr>
              <a:defRPr sz="2400"/>
            </a:lvl3pPr>
            <a:lvl4pPr>
              <a:defRPr sz="2100"/>
            </a:lvl4pPr>
            <a:lvl5pPr>
              <a:defRPr sz="21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503598" y="2273434"/>
            <a:ext cx="4781815" cy="5250974"/>
          </a:xfrm>
        </p:spPr>
        <p:txBody>
          <a:bodyPr/>
          <a:lstStyle>
            <a:lvl1pPr>
              <a:defRPr sz="3100"/>
            </a:lvl1pPr>
            <a:lvl2pPr>
              <a:defRPr sz="2800"/>
            </a:lvl2pPr>
            <a:lvl3pPr>
              <a:defRPr sz="2400"/>
            </a:lvl3pPr>
            <a:lvl4pPr>
              <a:defRPr sz="2100"/>
            </a:lvl4pPr>
            <a:lvl5pPr>
              <a:defRPr sz="21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E0487DED-98A0-456F-8BF0-3E8CE3806FB7}" type="datetimeFigureOut">
              <a:rPr lang="ru-RU" smtClean="0"/>
              <a:pPr>
                <a:defRPr/>
              </a:pPr>
              <a:t>28.03.2022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2AF3AD0D-4B9B-428E-884C-1F51091FDE8C}"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833660"/>
            <a:ext cx="9744075" cy="1353344"/>
          </a:xfrm>
        </p:spPr>
        <p:txBody>
          <a:bodyPr tIns="54132"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41337" y="2196665"/>
            <a:ext cx="4783695" cy="780691"/>
          </a:xfrm>
        </p:spPr>
        <p:txBody>
          <a:bodyPr lIns="54132" tIns="0" rIns="54132" bIns="0" anchor="ctr">
            <a:noAutofit/>
          </a:bodyPr>
          <a:lstStyle>
            <a:lvl1pPr marL="0" indent="0">
              <a:buNone/>
              <a:defRPr sz="2800" b="1" cap="none" baseline="0">
                <a:solidFill>
                  <a:schemeClr val="tx2"/>
                </a:solidFill>
                <a:effectLst/>
              </a:defRPr>
            </a:lvl1pPr>
            <a:lvl2pPr>
              <a:buNone/>
              <a:defRPr sz="2400" b="1"/>
            </a:lvl2pPr>
            <a:lvl3pPr>
              <a:buNone/>
              <a:defRPr sz="2100" b="1"/>
            </a:lvl3pPr>
            <a:lvl4pPr>
              <a:buNone/>
              <a:defRPr sz="1900" b="1"/>
            </a:lvl4pPr>
            <a:lvl5pPr>
              <a:buNone/>
              <a:defRPr sz="19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5499839" y="2202005"/>
            <a:ext cx="4785574" cy="775352"/>
          </a:xfrm>
        </p:spPr>
        <p:txBody>
          <a:bodyPr lIns="54132" tIns="0" rIns="54132" bIns="0" anchor="ctr"/>
          <a:lstStyle>
            <a:lvl1pPr marL="0" indent="0">
              <a:buNone/>
              <a:defRPr sz="2800" b="1" cap="none" baseline="0">
                <a:solidFill>
                  <a:schemeClr val="tx2"/>
                </a:solidFill>
                <a:effectLst/>
              </a:defRPr>
            </a:lvl1pPr>
            <a:lvl2pPr>
              <a:buNone/>
              <a:defRPr sz="2400" b="1"/>
            </a:lvl2pPr>
            <a:lvl3pPr>
              <a:buNone/>
              <a:defRPr sz="2100" b="1"/>
            </a:lvl3pPr>
            <a:lvl4pPr>
              <a:buNone/>
              <a:defRPr sz="1900" b="1"/>
            </a:lvl4pPr>
            <a:lvl5pPr>
              <a:buNone/>
              <a:defRPr sz="19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541337" y="2977356"/>
            <a:ext cx="4783695" cy="4553440"/>
          </a:xfrm>
        </p:spPr>
        <p:txBody>
          <a:bodyPr tIns="0"/>
          <a:lstStyle>
            <a:lvl1pPr>
              <a:defRPr sz="2600"/>
            </a:lvl1pPr>
            <a:lvl2pPr>
              <a:defRPr sz="2400"/>
            </a:lvl2pPr>
            <a:lvl3pPr>
              <a:defRPr sz="2100"/>
            </a:lvl3pPr>
            <a:lvl4pPr>
              <a:defRPr sz="1900"/>
            </a:lvl4pPr>
            <a:lvl5pPr>
              <a:defRPr sz="19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5499839" y="2977356"/>
            <a:ext cx="4785574" cy="4553440"/>
          </a:xfrm>
        </p:spPr>
        <p:txBody>
          <a:bodyPr tIns="0"/>
          <a:lstStyle>
            <a:lvl1pPr>
              <a:defRPr sz="2600"/>
            </a:lvl1pPr>
            <a:lvl2pPr>
              <a:defRPr sz="2400"/>
            </a:lvl2pPr>
            <a:lvl3pPr>
              <a:defRPr sz="2100"/>
            </a:lvl3pPr>
            <a:lvl4pPr>
              <a:defRPr sz="1900"/>
            </a:lvl4pPr>
            <a:lvl5pPr>
              <a:defRPr sz="19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920FF87F-1397-4766-9CFD-EFD69DDDEAF1}" type="datetimeFigureOut">
              <a:rPr lang="ru-RU" smtClean="0"/>
              <a:pPr>
                <a:defRPr/>
              </a:pPr>
              <a:t>28.03.2022</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8E0090B9-A0B9-4E1B-ABF7-F0B3FFCB55E4}"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7" y="833660"/>
            <a:ext cx="9834298" cy="1353344"/>
          </a:xfrm>
        </p:spPr>
        <p:txBody>
          <a:bodyPr vert="horz" tIns="5413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9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9C21DD81-BECA-49D1-86DA-B26109481DA2}" type="datetimeFigureOut">
              <a:rPr lang="ru-RU" smtClean="0"/>
              <a:pPr>
                <a:defRPr/>
              </a:pPr>
              <a:t>28.03.2022</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53C2D463-5667-430A-88A2-0A6998B97777}"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828B9EED-0AE1-4932-98A8-82792DE1291E}" type="datetimeFigureOut">
              <a:rPr lang="ru-RU" smtClean="0"/>
              <a:pPr>
                <a:defRPr/>
              </a:pPr>
              <a:t>28.03.2022</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59480B2B-D1D4-4D06-BB06-EE5A0659A9E7}"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2006" y="609007"/>
            <a:ext cx="3248025" cy="1375900"/>
          </a:xfrm>
        </p:spPr>
        <p:txBody>
          <a:bodyPr lIns="0" anchor="b">
            <a:noAutofit/>
          </a:bodyPr>
          <a:lstStyle>
            <a:lvl1pPr algn="l" rtl="0">
              <a:spcBef>
                <a:spcPct val="0"/>
              </a:spcBef>
              <a:buNone/>
              <a:defRPr sz="31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812006" y="1984904"/>
            <a:ext cx="3248025" cy="5413375"/>
          </a:xfrm>
        </p:spPr>
        <p:txBody>
          <a:bodyPr lIns="21653" rIns="21653"/>
          <a:lstStyle>
            <a:lvl1pPr marL="0" indent="0" algn="l">
              <a:buNone/>
              <a:defRPr sz="1700"/>
            </a:lvl1pPr>
            <a:lvl2pPr indent="0" algn="l">
              <a:buNone/>
              <a:defRPr sz="1400"/>
            </a:lvl2pPr>
            <a:lvl3pPr indent="0" algn="l">
              <a:buNone/>
              <a:defRPr sz="1200"/>
            </a:lvl3pPr>
            <a:lvl4pPr indent="0" algn="l">
              <a:buNone/>
              <a:defRPr sz="1100"/>
            </a:lvl4pPr>
            <a:lvl5pPr indent="0" algn="l">
              <a:buNone/>
              <a:defRPr sz="11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232959" y="1984904"/>
            <a:ext cx="6052454" cy="5413375"/>
          </a:xfrm>
        </p:spPr>
        <p:txBody>
          <a:bodyPr tIns="0"/>
          <a:lstStyle>
            <a:lvl1pPr>
              <a:defRPr sz="3300"/>
            </a:lvl1pPr>
            <a:lvl2pPr>
              <a:defRPr sz="3100"/>
            </a:lvl2pPr>
            <a:lvl3pPr>
              <a:defRPr sz="2800"/>
            </a:lvl3pPr>
            <a:lvl4pPr>
              <a:defRPr sz="2400"/>
            </a:lvl4pPr>
            <a:lvl5pPr>
              <a:defRPr sz="21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4D3AD47F-0F54-4092-81A6-B970A09FDDA2}" type="datetimeFigureOut">
              <a:rPr lang="ru-RU" smtClean="0"/>
              <a:pPr>
                <a:defRPr/>
              </a:pPr>
              <a:t>28.03.2022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7A9D818F-70A3-409C-B498-2832BBAE7149}"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748340" y="1311994"/>
            <a:ext cx="6225381" cy="4872038"/>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108265" tIns="54132" rIns="108265" bIns="54132" rtlCol="0" anchor="ctr"/>
          <a:lstStyle/>
          <a:p>
            <a:pPr algn="ctr" eaLnBrk="1" latinLnBrk="0" hangingPunct="1"/>
            <a:endParaRPr kumimoji="0" lang="en-US"/>
          </a:p>
        </p:txBody>
      </p:sp>
      <p:sp>
        <p:nvSpPr>
          <p:cNvPr id="12" name="Прямоугольный треугольник 11"/>
          <p:cNvSpPr/>
          <p:nvPr/>
        </p:nvSpPr>
        <p:spPr>
          <a:xfrm rot="420000" flipV="1">
            <a:off x="9477117" y="6346116"/>
            <a:ext cx="184055" cy="18405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108265" tIns="54132" rIns="108265" bIns="54132" rtlCol="0" anchor="ctr"/>
          <a:lstStyle/>
          <a:p>
            <a:pPr algn="ctr" eaLnBrk="1" latinLnBrk="0" hangingPunct="1"/>
            <a:endParaRPr kumimoji="0" lang="en-US"/>
          </a:p>
        </p:txBody>
      </p:sp>
      <p:sp>
        <p:nvSpPr>
          <p:cNvPr id="2" name="Заголовок 1"/>
          <p:cNvSpPr>
            <a:spLocks noGrp="1"/>
          </p:cNvSpPr>
          <p:nvPr>
            <p:ph type="title"/>
          </p:nvPr>
        </p:nvSpPr>
        <p:spPr>
          <a:xfrm>
            <a:off x="721783" y="1393597"/>
            <a:ext cx="2620074" cy="1873867"/>
          </a:xfrm>
        </p:spPr>
        <p:txBody>
          <a:bodyPr vert="horz" lIns="54132" tIns="54132" rIns="54132" bIns="54132" anchor="b"/>
          <a:lstStyle>
            <a:lvl1pPr algn="l">
              <a:buNone/>
              <a:defRPr sz="24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721783" y="3349360"/>
            <a:ext cx="2616465" cy="2580376"/>
          </a:xfrm>
        </p:spPr>
        <p:txBody>
          <a:bodyPr lIns="75785" rIns="54132" bIns="54132" anchor="t"/>
          <a:lstStyle>
            <a:lvl1pPr marL="0" indent="0" algn="l">
              <a:spcBef>
                <a:spcPts val="296"/>
              </a:spcBef>
              <a:buFontTx/>
              <a:buNone/>
              <a:defRPr sz="1500"/>
            </a:lvl1pPr>
            <a:lvl2pPr>
              <a:defRPr sz="1400"/>
            </a:lvl2pPr>
            <a:lvl3pPr>
              <a:defRPr sz="1200"/>
            </a:lvl3pPr>
            <a:lvl4pPr>
              <a:defRPr sz="1100"/>
            </a:lvl4pPr>
            <a:lvl5pPr>
              <a:defRPr sz="11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1A2C80B5-64E0-4259-8E7A-2ABBFFF8E7EB}" type="datetimeFigureOut">
              <a:rPr lang="ru-RU" smtClean="0"/>
              <a:pPr>
                <a:defRPr/>
              </a:pPr>
              <a:t>28.03.2022</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9563629" y="7526096"/>
            <a:ext cx="721783" cy="432318"/>
          </a:xfrm>
        </p:spPr>
        <p:txBody>
          <a:bodyPr/>
          <a:lstStyle/>
          <a:p>
            <a:pPr>
              <a:defRPr/>
            </a:pPr>
            <a:fld id="{32AF5896-838E-4A0F-9C04-14DE4E512915}" type="slidenum">
              <a:rPr lang="ru-RU" smtClean="0"/>
              <a:pPr>
                <a:defRPr/>
              </a:pPr>
              <a:t>‹#›</a:t>
            </a:fld>
            <a:endParaRPr lang="ru-RU"/>
          </a:p>
        </p:txBody>
      </p:sp>
      <p:sp>
        <p:nvSpPr>
          <p:cNvPr id="3" name="Рисунок 2"/>
          <p:cNvSpPr>
            <a:spLocks noGrp="1"/>
          </p:cNvSpPr>
          <p:nvPr>
            <p:ph type="pic" idx="1"/>
          </p:nvPr>
        </p:nvSpPr>
        <p:spPr>
          <a:xfrm rot="420000">
            <a:off x="4127276" y="1420261"/>
            <a:ext cx="5467509" cy="4655503"/>
          </a:xfrm>
          <a:prstGeom prst="rect">
            <a:avLst/>
          </a:prstGeom>
          <a:solidFill>
            <a:schemeClr val="bg2"/>
          </a:solidFill>
          <a:ln w="3000" cap="rnd">
            <a:solidFill>
              <a:srgbClr val="C0C0C0"/>
            </a:solidFill>
            <a:round/>
          </a:ln>
          <a:effectLst/>
        </p:spPr>
        <p:txBody>
          <a:bodyPr/>
          <a:lstStyle>
            <a:lvl1pPr marL="0" indent="0">
              <a:buNone/>
              <a:defRPr sz="3800"/>
            </a:lvl1pPr>
          </a:lstStyle>
          <a:p>
            <a:r>
              <a:rPr kumimoji="0" lang="ru-RU" smtClean="0"/>
              <a:t>Вставка рисунка</a:t>
            </a:r>
            <a:endParaRPr kumimoji="0" lang="en-US" dirty="0"/>
          </a:p>
        </p:txBody>
      </p:sp>
      <p:sp>
        <p:nvSpPr>
          <p:cNvPr id="10" name="Полилиния 9"/>
          <p:cNvSpPr>
            <a:spLocks/>
          </p:cNvSpPr>
          <p:nvPr/>
        </p:nvSpPr>
        <p:spPr bwMode="auto">
          <a:xfrm flipV="1">
            <a:off x="-11278" y="6887016"/>
            <a:ext cx="10849306" cy="1233047"/>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08265" tIns="54132" rIns="108265" bIns="54132"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5187818" y="7364447"/>
            <a:ext cx="5638932" cy="755617"/>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08265" tIns="54132" rIns="108265" bIns="54132"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11278" y="-8459"/>
            <a:ext cx="10849306" cy="1233047"/>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08265" tIns="54132" rIns="108265" bIns="54132"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5187818" y="-8458"/>
            <a:ext cx="5638932" cy="755617"/>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08265" tIns="54132" rIns="108265" bIns="54132"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541338" y="833660"/>
            <a:ext cx="9744075" cy="1353344"/>
          </a:xfrm>
          <a:prstGeom prst="rect">
            <a:avLst/>
          </a:prstGeom>
        </p:spPr>
        <p:txBody>
          <a:bodyPr vert="horz" lIns="0" tIns="54132"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541338" y="2291662"/>
            <a:ext cx="9744075" cy="5196840"/>
          </a:xfrm>
          <a:prstGeom prst="rect">
            <a:avLst/>
          </a:prstGeom>
        </p:spPr>
        <p:txBody>
          <a:bodyPr vert="horz" lIns="108265" tIns="54132" rIns="108265" bIns="54132">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541337" y="7526096"/>
            <a:ext cx="2526242" cy="432318"/>
          </a:xfrm>
          <a:prstGeom prst="rect">
            <a:avLst/>
          </a:prstGeom>
        </p:spPr>
        <p:txBody>
          <a:bodyPr vert="horz" lIns="0" tIns="0" rIns="0" bIns="0" anchor="b"/>
          <a:lstStyle>
            <a:lvl1pPr algn="l" eaLnBrk="1" latinLnBrk="0" hangingPunct="1">
              <a:defRPr kumimoji="0" sz="1400">
                <a:solidFill>
                  <a:schemeClr val="tx2">
                    <a:shade val="90000"/>
                  </a:schemeClr>
                </a:solidFill>
              </a:defRPr>
            </a:lvl1pPr>
          </a:lstStyle>
          <a:p>
            <a:pPr>
              <a:defRPr/>
            </a:pPr>
            <a:fld id="{BF154CE5-949A-4449-99D2-61F44A8476E8}" type="datetimeFigureOut">
              <a:rPr lang="ru-RU" smtClean="0"/>
              <a:pPr>
                <a:defRPr/>
              </a:pPr>
              <a:t>28.03.2022</a:t>
            </a:fld>
            <a:endParaRPr lang="ru-RU"/>
          </a:p>
        </p:txBody>
      </p:sp>
      <p:sp>
        <p:nvSpPr>
          <p:cNvPr id="22" name="Нижний колонтитул 21"/>
          <p:cNvSpPr>
            <a:spLocks noGrp="1"/>
          </p:cNvSpPr>
          <p:nvPr>
            <p:ph type="ftr" sz="quarter" idx="3"/>
          </p:nvPr>
        </p:nvSpPr>
        <p:spPr>
          <a:xfrm>
            <a:off x="3157802" y="7526096"/>
            <a:ext cx="3969808" cy="432318"/>
          </a:xfrm>
          <a:prstGeom prst="rect">
            <a:avLst/>
          </a:prstGeom>
        </p:spPr>
        <p:txBody>
          <a:bodyPr vert="horz" lIns="0" tIns="0" rIns="0" bIns="0" anchor="b"/>
          <a:lstStyle>
            <a:lvl1pPr algn="l" eaLnBrk="1" latinLnBrk="0" hangingPunct="1">
              <a:defRPr kumimoji="0" sz="14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9383183" y="7526096"/>
            <a:ext cx="902229" cy="432318"/>
          </a:xfrm>
          <a:prstGeom prst="rect">
            <a:avLst/>
          </a:prstGeom>
        </p:spPr>
        <p:txBody>
          <a:bodyPr vert="horz" lIns="0" tIns="0" rIns="0" bIns="0" anchor="b"/>
          <a:lstStyle>
            <a:lvl1pPr algn="r" eaLnBrk="1" latinLnBrk="0" hangingPunct="1">
              <a:defRPr kumimoji="0" sz="1400">
                <a:solidFill>
                  <a:schemeClr val="tx2">
                    <a:shade val="90000"/>
                  </a:schemeClr>
                </a:solidFill>
              </a:defRPr>
            </a:lvl1pPr>
          </a:lstStyle>
          <a:p>
            <a:pPr>
              <a:defRPr/>
            </a:pPr>
            <a:fld id="{5D1CEEC8-6D4E-4D7E-9351-AC6F7977E2EA}" type="slidenum">
              <a:rPr lang="ru-RU" smtClean="0"/>
              <a:pPr>
                <a:defRPr/>
              </a:pPr>
              <a:t>‹#›</a:t>
            </a:fld>
            <a:endParaRPr lang="ru-RU"/>
          </a:p>
        </p:txBody>
      </p:sp>
      <p:grpSp>
        <p:nvGrpSpPr>
          <p:cNvPr id="2" name="Группа 1"/>
          <p:cNvGrpSpPr/>
          <p:nvPr/>
        </p:nvGrpSpPr>
        <p:grpSpPr>
          <a:xfrm>
            <a:off x="-22517" y="239657"/>
            <a:ext cx="10870024" cy="768699"/>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Lst>
  <p:txStyles>
    <p:titleStyle>
      <a:lvl1pPr algn="l" rtl="0" eaLnBrk="1" latinLnBrk="0" hangingPunct="1">
        <a:spcBef>
          <a:spcPct val="0"/>
        </a:spcBef>
        <a:buNone/>
        <a:defRPr kumimoji="0" sz="5900" b="0" kern="1200">
          <a:ln>
            <a:noFill/>
          </a:ln>
          <a:solidFill>
            <a:schemeClr val="tx2"/>
          </a:solidFill>
          <a:effectLst/>
          <a:latin typeface="+mj-lt"/>
          <a:ea typeface="+mj-ea"/>
          <a:cs typeface="+mj-cs"/>
        </a:defRPr>
      </a:lvl1pPr>
    </p:titleStyle>
    <p:bodyStyle>
      <a:lvl1pPr marL="324795" indent="-324795" algn="l" rtl="0" eaLnBrk="1" latinLnBrk="0" hangingPunct="1">
        <a:spcBef>
          <a:spcPct val="20000"/>
        </a:spcBef>
        <a:buClr>
          <a:schemeClr val="accent3"/>
        </a:buClr>
        <a:buSzPct val="95000"/>
        <a:buFont typeface="Wingdings 2"/>
        <a:buChar char=""/>
        <a:defRPr kumimoji="0" sz="3100" kern="1200">
          <a:solidFill>
            <a:schemeClr val="tx1"/>
          </a:solidFill>
          <a:latin typeface="+mn-lt"/>
          <a:ea typeface="+mn-ea"/>
          <a:cs typeface="+mn-cs"/>
        </a:defRPr>
      </a:lvl1pPr>
      <a:lvl2pPr marL="757855" indent="-292315" algn="l" rtl="0" eaLnBrk="1" latinLnBrk="0" hangingPunct="1">
        <a:spcBef>
          <a:spcPct val="20000"/>
        </a:spcBef>
        <a:buClr>
          <a:schemeClr val="accent1"/>
        </a:buClr>
        <a:buSzPct val="85000"/>
        <a:buFont typeface="Wingdings 2"/>
        <a:buChar char=""/>
        <a:defRPr kumimoji="0" sz="2800" kern="1200">
          <a:solidFill>
            <a:schemeClr val="tx1"/>
          </a:solidFill>
          <a:latin typeface="+mn-lt"/>
          <a:ea typeface="+mn-ea"/>
          <a:cs typeface="+mn-cs"/>
        </a:defRPr>
      </a:lvl2pPr>
      <a:lvl3pPr marL="1082650" indent="-292315" algn="l" rtl="0" eaLnBrk="1" latinLnBrk="0" hangingPunct="1">
        <a:spcBef>
          <a:spcPct val="20000"/>
        </a:spcBef>
        <a:buClr>
          <a:schemeClr val="accent2"/>
        </a:buClr>
        <a:buSzPct val="70000"/>
        <a:buFont typeface="Wingdings 2"/>
        <a:buChar char=""/>
        <a:defRPr kumimoji="0" sz="2500" kern="1200">
          <a:solidFill>
            <a:schemeClr val="tx1"/>
          </a:solidFill>
          <a:latin typeface="+mn-lt"/>
          <a:ea typeface="+mn-ea"/>
          <a:cs typeface="+mn-cs"/>
        </a:defRPr>
      </a:lvl3pPr>
      <a:lvl4pPr marL="1407444" indent="-249009" algn="l" rtl="0" eaLnBrk="1" latinLnBrk="0" hangingPunct="1">
        <a:spcBef>
          <a:spcPct val="20000"/>
        </a:spcBef>
        <a:buClr>
          <a:schemeClr val="accent3"/>
        </a:buClr>
        <a:buSzPct val="65000"/>
        <a:buFont typeface="Wingdings 2"/>
        <a:buChar char=""/>
        <a:defRPr kumimoji="0" sz="2400" kern="1200">
          <a:solidFill>
            <a:schemeClr val="tx1"/>
          </a:solidFill>
          <a:latin typeface="+mn-lt"/>
          <a:ea typeface="+mn-ea"/>
          <a:cs typeface="+mn-cs"/>
        </a:defRPr>
      </a:lvl4pPr>
      <a:lvl5pPr marL="1732239" indent="-249009" algn="l" rtl="0" eaLnBrk="1" latinLnBrk="0" hangingPunct="1">
        <a:spcBef>
          <a:spcPct val="20000"/>
        </a:spcBef>
        <a:buClr>
          <a:schemeClr val="accent4"/>
        </a:buClr>
        <a:buSzPct val="65000"/>
        <a:buFont typeface="Wingdings 2"/>
        <a:buChar char=""/>
        <a:defRPr kumimoji="0" sz="2400" kern="1200">
          <a:solidFill>
            <a:schemeClr val="tx1"/>
          </a:solidFill>
          <a:latin typeface="+mn-lt"/>
          <a:ea typeface="+mn-ea"/>
          <a:cs typeface="+mn-cs"/>
        </a:defRPr>
      </a:lvl5pPr>
      <a:lvl6pPr marL="2057034" indent="-249009" algn="l" rtl="0" eaLnBrk="1" latinLnBrk="0" hangingPunct="1">
        <a:spcBef>
          <a:spcPct val="20000"/>
        </a:spcBef>
        <a:buClr>
          <a:schemeClr val="accent5"/>
        </a:buClr>
        <a:buSzPct val="80000"/>
        <a:buFont typeface="Wingdings 2"/>
        <a:buChar char=""/>
        <a:defRPr kumimoji="0" sz="2100" kern="1200">
          <a:solidFill>
            <a:schemeClr val="tx1"/>
          </a:solidFill>
          <a:latin typeface="+mn-lt"/>
          <a:ea typeface="+mn-ea"/>
          <a:cs typeface="+mn-cs"/>
        </a:defRPr>
      </a:lvl6pPr>
      <a:lvl7pPr marL="2273564" indent="-216530" algn="l" rtl="0" eaLnBrk="1" latinLnBrk="0" hangingPunct="1">
        <a:spcBef>
          <a:spcPct val="20000"/>
        </a:spcBef>
        <a:buClr>
          <a:schemeClr val="accent6"/>
        </a:buClr>
        <a:buSzPct val="80000"/>
        <a:buFont typeface="Wingdings 2"/>
        <a:buChar char=""/>
        <a:defRPr kumimoji="0" sz="1900" kern="1200" baseline="0">
          <a:solidFill>
            <a:schemeClr val="tx1"/>
          </a:solidFill>
          <a:latin typeface="+mn-lt"/>
          <a:ea typeface="+mn-ea"/>
          <a:cs typeface="+mn-cs"/>
        </a:defRPr>
      </a:lvl7pPr>
      <a:lvl8pPr marL="2598359" indent="-216530" algn="l" rtl="0" eaLnBrk="1" latinLnBrk="0" hangingPunct="1">
        <a:spcBef>
          <a:spcPct val="20000"/>
        </a:spcBef>
        <a:buClr>
          <a:schemeClr val="tx2"/>
        </a:buClr>
        <a:buChar char="•"/>
        <a:defRPr kumimoji="0" sz="1900" kern="1200">
          <a:solidFill>
            <a:schemeClr val="tx1"/>
          </a:solidFill>
          <a:latin typeface="+mn-lt"/>
          <a:ea typeface="+mn-ea"/>
          <a:cs typeface="+mn-cs"/>
        </a:defRPr>
      </a:lvl8pPr>
      <a:lvl9pPr marL="2923154" indent="-216530" algn="l" rtl="0" eaLnBrk="1" latinLnBrk="0" hangingPunct="1">
        <a:spcBef>
          <a:spcPct val="20000"/>
        </a:spcBef>
        <a:buClr>
          <a:schemeClr val="tx2"/>
        </a:buClr>
        <a:buFontTx/>
        <a:buChar char="•"/>
        <a:defRPr kumimoji="0" sz="17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41325" algn="l" rtl="0" eaLnBrk="1" latinLnBrk="0" hangingPunct="1">
        <a:defRPr kumimoji="0" kern="1200">
          <a:solidFill>
            <a:schemeClr val="tx1"/>
          </a:solidFill>
          <a:latin typeface="+mn-lt"/>
          <a:ea typeface="+mn-ea"/>
          <a:cs typeface="+mn-cs"/>
        </a:defRPr>
      </a:lvl2pPr>
      <a:lvl3pPr marL="1082650" algn="l" rtl="0" eaLnBrk="1" latinLnBrk="0" hangingPunct="1">
        <a:defRPr kumimoji="0" kern="1200">
          <a:solidFill>
            <a:schemeClr val="tx1"/>
          </a:solidFill>
          <a:latin typeface="+mn-lt"/>
          <a:ea typeface="+mn-ea"/>
          <a:cs typeface="+mn-cs"/>
        </a:defRPr>
      </a:lvl3pPr>
      <a:lvl4pPr marL="1623974" algn="l" rtl="0" eaLnBrk="1" latinLnBrk="0" hangingPunct="1">
        <a:defRPr kumimoji="0" kern="1200">
          <a:solidFill>
            <a:schemeClr val="tx1"/>
          </a:solidFill>
          <a:latin typeface="+mn-lt"/>
          <a:ea typeface="+mn-ea"/>
          <a:cs typeface="+mn-cs"/>
        </a:defRPr>
      </a:lvl4pPr>
      <a:lvl5pPr marL="2165299" algn="l" rtl="0" eaLnBrk="1" latinLnBrk="0" hangingPunct="1">
        <a:defRPr kumimoji="0" kern="1200">
          <a:solidFill>
            <a:schemeClr val="tx1"/>
          </a:solidFill>
          <a:latin typeface="+mn-lt"/>
          <a:ea typeface="+mn-ea"/>
          <a:cs typeface="+mn-cs"/>
        </a:defRPr>
      </a:lvl5pPr>
      <a:lvl6pPr marL="2706624" algn="l" rtl="0" eaLnBrk="1" latinLnBrk="0" hangingPunct="1">
        <a:defRPr kumimoji="0" kern="1200">
          <a:solidFill>
            <a:schemeClr val="tx1"/>
          </a:solidFill>
          <a:latin typeface="+mn-lt"/>
          <a:ea typeface="+mn-ea"/>
          <a:cs typeface="+mn-cs"/>
        </a:defRPr>
      </a:lvl6pPr>
      <a:lvl7pPr marL="3247949" algn="l" rtl="0" eaLnBrk="1" latinLnBrk="0" hangingPunct="1">
        <a:defRPr kumimoji="0" kern="1200">
          <a:solidFill>
            <a:schemeClr val="tx1"/>
          </a:solidFill>
          <a:latin typeface="+mn-lt"/>
          <a:ea typeface="+mn-ea"/>
          <a:cs typeface="+mn-cs"/>
        </a:defRPr>
      </a:lvl7pPr>
      <a:lvl8pPr marL="3789274" algn="l" rtl="0" eaLnBrk="1" latinLnBrk="0" hangingPunct="1">
        <a:defRPr kumimoji="0" kern="1200">
          <a:solidFill>
            <a:schemeClr val="tx1"/>
          </a:solidFill>
          <a:latin typeface="+mn-lt"/>
          <a:ea typeface="+mn-ea"/>
          <a:cs typeface="+mn-cs"/>
        </a:defRPr>
      </a:lvl8pPr>
      <a:lvl9pPr marL="433059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1428766"/>
            <a:ext cx="10826750" cy="3316655"/>
          </a:xfrm>
        </p:spPr>
        <p:txBody>
          <a:bodyPr>
            <a:normAutofit fontScale="90000"/>
          </a:bodyPr>
          <a:lstStyle/>
          <a:p>
            <a:pPr algn="ctr"/>
            <a:r>
              <a:rPr lang="ru-RU" b="1" dirty="0" smtClean="0"/>
              <a:t>Электротехника</a:t>
            </a:r>
            <a:br>
              <a:rPr lang="ru-RU" b="1" dirty="0" smtClean="0"/>
            </a:br>
            <a:r>
              <a:rPr lang="ru-RU" b="1" dirty="0" smtClean="0"/>
              <a:t>Раздел 3: Электротехнические материалы</a:t>
            </a:r>
            <a:br>
              <a:rPr lang="ru-RU" b="1" dirty="0" smtClean="0"/>
            </a:br>
            <a:endParaRPr lang="ru-RU" b="1" dirty="0"/>
          </a:p>
        </p:txBody>
      </p:sp>
      <p:sp>
        <p:nvSpPr>
          <p:cNvPr id="5" name="Прямоугольник 4"/>
          <p:cNvSpPr/>
          <p:nvPr/>
        </p:nvSpPr>
        <p:spPr>
          <a:xfrm>
            <a:off x="1099562" y="338310"/>
            <a:ext cx="9388888" cy="940318"/>
          </a:xfrm>
          <a:prstGeom prst="rect">
            <a:avLst/>
          </a:prstGeom>
        </p:spPr>
        <p:txBody>
          <a:bodyPr wrap="square" lIns="108265" tIns="54132" rIns="108265" bIns="54132">
            <a:spAutoFit/>
          </a:bodyPr>
          <a:lstStyle/>
          <a:p>
            <a:pPr algn="ctr"/>
            <a:r>
              <a:rPr lang="ru-RU" b="1" dirty="0" smtClean="0"/>
              <a:t>Министерство образования Республики Мордовия</a:t>
            </a:r>
            <a:br>
              <a:rPr lang="ru-RU" b="1" dirty="0" smtClean="0"/>
            </a:br>
            <a:r>
              <a:rPr lang="ru-RU" b="1" dirty="0" smtClean="0"/>
              <a:t>ГБПОУ  РМ «Алексеевский индустриальный техникум»</a:t>
            </a:r>
            <a:br>
              <a:rPr lang="ru-RU" b="1" dirty="0" smtClean="0"/>
            </a:br>
            <a:endParaRPr lang="ru-RU" b="1" dirty="0"/>
          </a:p>
        </p:txBody>
      </p:sp>
      <p:sp>
        <p:nvSpPr>
          <p:cNvPr id="7" name="Прямоугольник 6"/>
          <p:cNvSpPr/>
          <p:nvPr/>
        </p:nvSpPr>
        <p:spPr>
          <a:xfrm>
            <a:off x="4990452" y="4990462"/>
            <a:ext cx="5413375" cy="1494316"/>
          </a:xfrm>
          <a:prstGeom prst="rect">
            <a:avLst/>
          </a:prstGeom>
        </p:spPr>
        <p:txBody>
          <a:bodyPr lIns="108265" tIns="54132" rIns="108265" bIns="54132">
            <a:spAutoFit/>
          </a:bodyPr>
          <a:lstStyle/>
          <a:p>
            <a:pPr algn="r"/>
            <a:r>
              <a:rPr lang="ru-RU" b="1" dirty="0" smtClean="0"/>
              <a:t>для обучающихся </a:t>
            </a:r>
            <a:r>
              <a:rPr lang="en-US" b="1" dirty="0" smtClean="0"/>
              <a:t>II</a:t>
            </a:r>
            <a:r>
              <a:rPr lang="ru-RU" b="1" dirty="0" smtClean="0"/>
              <a:t> курса  ГР- Э-21 </a:t>
            </a:r>
          </a:p>
          <a:p>
            <a:pPr algn="r"/>
            <a:r>
              <a:rPr lang="ru-RU" b="1" dirty="0" smtClean="0"/>
              <a:t>специальности </a:t>
            </a:r>
          </a:p>
          <a:p>
            <a:pPr algn="r"/>
            <a:r>
              <a:rPr lang="ru-RU" b="1" i="1" dirty="0" smtClean="0"/>
              <a:t> 08.02.09.</a:t>
            </a:r>
            <a:r>
              <a:rPr lang="ru-RU" b="1" dirty="0" smtClean="0"/>
              <a:t>    Монтаж, наладка и эксплуатация электрооборудования</a:t>
            </a:r>
          </a:p>
          <a:p>
            <a:pPr algn="r"/>
            <a:r>
              <a:rPr lang="ru-RU" b="1" dirty="0" smtClean="0"/>
              <a:t> промышленных и гражданских </a:t>
            </a:r>
            <a:r>
              <a:rPr lang="ru-RU" sz="1700" b="1" dirty="0" smtClean="0"/>
              <a:t>зданий</a:t>
            </a:r>
            <a:endParaRPr lang="ru-RU" sz="1700" b="1" dirty="0">
              <a:effectLst>
                <a:outerShdw blurRad="38100" dist="38100" dir="2700000" algn="tl">
                  <a:srgbClr val="000000">
                    <a:alpha val="43137"/>
                  </a:srgbClr>
                </a:outerShdw>
              </a:effectLst>
            </a:endParaRPr>
          </a:p>
        </p:txBody>
      </p:sp>
      <p:sp>
        <p:nvSpPr>
          <p:cNvPr id="8" name="Прямоугольник 7"/>
          <p:cNvSpPr/>
          <p:nvPr/>
        </p:nvSpPr>
        <p:spPr>
          <a:xfrm>
            <a:off x="253716" y="6597569"/>
            <a:ext cx="5413375" cy="940318"/>
          </a:xfrm>
          <a:prstGeom prst="rect">
            <a:avLst/>
          </a:prstGeom>
        </p:spPr>
        <p:txBody>
          <a:bodyPr lIns="108265" tIns="54132" rIns="108265" bIns="54132">
            <a:spAutoFit/>
          </a:bodyPr>
          <a:lstStyle/>
          <a:p>
            <a:r>
              <a:rPr lang="ru-RU" b="1" dirty="0" smtClean="0">
                <a:effectLst>
                  <a:outerShdw blurRad="38100" dist="38100" dir="2700000" algn="tl">
                    <a:srgbClr val="000000">
                      <a:alpha val="43137"/>
                    </a:srgbClr>
                  </a:outerShdw>
                </a:effectLst>
              </a:rPr>
              <a:t>Составила</a:t>
            </a:r>
          </a:p>
          <a:p>
            <a:r>
              <a:rPr lang="ru-RU" b="1" dirty="0" smtClean="0">
                <a:effectLst>
                  <a:outerShdw blurRad="38100" dist="38100" dir="2700000" algn="tl">
                    <a:srgbClr val="000000">
                      <a:alpha val="43137"/>
                    </a:srgbClr>
                  </a:outerShdw>
                </a:effectLst>
              </a:rPr>
              <a:t>Преподаватель  </a:t>
            </a:r>
          </a:p>
          <a:p>
            <a:r>
              <a:rPr lang="ru-RU" b="1" dirty="0" smtClean="0">
                <a:effectLst>
                  <a:outerShdw blurRad="38100" dist="38100" dir="2700000" algn="tl">
                    <a:srgbClr val="000000">
                      <a:alpha val="43137"/>
                    </a:srgbClr>
                  </a:outerShdw>
                </a:effectLst>
              </a:rPr>
              <a:t>КОЧЕТОВСКАЯ  Е.А.</a:t>
            </a:r>
            <a:endParaRPr lang="ru-RU"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833660"/>
            <a:ext cx="9744075" cy="664064"/>
          </a:xfrm>
        </p:spPr>
        <p:txBody>
          <a:bodyPr>
            <a:normAutofit fontScale="90000"/>
          </a:bodyPr>
          <a:lstStyle/>
          <a:p>
            <a:pPr algn="ctr"/>
            <a:r>
              <a:rPr lang="ru-RU" sz="3200" b="1" dirty="0" smtClean="0">
                <a:solidFill>
                  <a:schemeClr val="tx1"/>
                </a:solidFill>
                <a:latin typeface="Times New Roman" pitchFamily="18" charset="0"/>
                <a:cs typeface="Times New Roman" pitchFamily="18" charset="0"/>
              </a:rPr>
              <a:t>2. Механические характеристики электротехнических материалов</a:t>
            </a:r>
            <a:endParaRPr lang="ru-RU" sz="32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ru-RU" sz="3200" b="1" dirty="0" smtClean="0">
                <a:solidFill>
                  <a:srgbClr val="002060"/>
                </a:solidFill>
                <a:latin typeface="Times New Roman" pitchFamily="18" charset="0"/>
                <a:cs typeface="Times New Roman" pitchFamily="18" charset="0"/>
              </a:rPr>
              <a:t>Механические параметры- </a:t>
            </a:r>
            <a:r>
              <a:rPr lang="ru-RU" sz="3200" dirty="0" smtClean="0">
                <a:latin typeface="Times New Roman" pitchFamily="18" charset="0"/>
                <a:cs typeface="Times New Roman" pitchFamily="18" charset="0"/>
              </a:rPr>
              <a:t>свойства материалов, которые выявляются испытаниями при воздействии внешних нагрузок.</a:t>
            </a:r>
          </a:p>
          <a:p>
            <a:r>
              <a:rPr lang="ru-RU" sz="3200" dirty="0" smtClean="0">
                <a:latin typeface="Times New Roman" pitchFamily="18" charset="0"/>
                <a:cs typeface="Times New Roman" pitchFamily="18" charset="0"/>
              </a:rPr>
              <a:t>Свойства материалов, характеризующие их прочность и способность сопротивляться деформациям, называются </a:t>
            </a:r>
            <a:r>
              <a:rPr lang="ru-RU" sz="3200" b="1" dirty="0" smtClean="0">
                <a:solidFill>
                  <a:srgbClr val="002060"/>
                </a:solidFill>
                <a:latin typeface="Times New Roman" pitchFamily="18" charset="0"/>
                <a:cs typeface="Times New Roman" pitchFamily="18" charset="0"/>
              </a:rPr>
              <a:t>механическими характеристиками.</a:t>
            </a:r>
            <a:endParaRPr lang="ru-RU" sz="3200" b="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383448" y="650358"/>
            <a:ext cx="10048577" cy="6935887"/>
          </a:xfrm>
        </p:spPr>
        <p:txBody>
          <a:bodyPr>
            <a:normAutofit fontScale="85000" lnSpcReduction="20000"/>
          </a:bodyPr>
          <a:lstStyle/>
          <a:p>
            <a:pPr>
              <a:spcBef>
                <a:spcPts val="687"/>
              </a:spcBef>
              <a:defRPr/>
            </a:pPr>
            <a:r>
              <a:rPr lang="ru-RU" sz="5400" b="1" i="1" dirty="0" smtClean="0"/>
              <a:t>Механические свойства материала отражают способность материала сопротивляться деформированию и разрушению.</a:t>
            </a:r>
          </a:p>
          <a:p>
            <a:pPr>
              <a:spcBef>
                <a:spcPts val="687"/>
              </a:spcBef>
              <a:defRPr/>
            </a:pPr>
            <a:r>
              <a:rPr lang="ru-RU" sz="5400" b="1" i="1" dirty="0" smtClean="0"/>
              <a:t>Если </a:t>
            </a:r>
            <a:r>
              <a:rPr lang="ru-RU" sz="5400" b="1" i="1" dirty="0" smtClean="0"/>
              <a:t>величина деформаций не превышает критического значения, то материал сохраняет свою целостность, а если превышает – материал разрушается.</a:t>
            </a:r>
            <a:endParaRPr lang="ru-RU" sz="5400" b="1" i="1" dirty="0" smtClean="0"/>
          </a:p>
          <a:p>
            <a:pPr>
              <a:spcBef>
                <a:spcPts val="687"/>
              </a:spcBef>
              <a:defRPr/>
            </a:pPr>
            <a:endParaRPr lang="ru-RU" sz="3800" b="1" dirty="0">
              <a:solidFill>
                <a:schemeClr val="accent2">
                  <a:lumMod val="60000"/>
                  <a:lumOff val="40000"/>
                </a:schemeClr>
              </a:solidFill>
            </a:endParaRP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6932" y="863438"/>
            <a:ext cx="9202738" cy="836442"/>
          </a:xfrm>
        </p:spPr>
        <p:txBody>
          <a:bodyPr>
            <a:noAutofit/>
          </a:bodyPr>
          <a:lstStyle/>
          <a:p>
            <a:pPr>
              <a:defRPr/>
            </a:pPr>
            <a:r>
              <a:rPr lang="ru-RU" u="sng" dirty="0" smtClean="0">
                <a:solidFill>
                  <a:schemeClr val="accent1">
                    <a:lumMod val="75000"/>
                  </a:schemeClr>
                </a:solidFill>
              </a:rPr>
              <a:t>Основные </a:t>
            </a:r>
            <a:r>
              <a:rPr lang="ru-RU" u="sng" dirty="0" smtClean="0">
                <a:solidFill>
                  <a:schemeClr val="accent1">
                    <a:lumMod val="75000"/>
                  </a:schemeClr>
                </a:solidFill>
              </a:rPr>
              <a:t>механические свойства</a:t>
            </a:r>
            <a:endParaRPr lang="ru-RU" u="sng" dirty="0">
              <a:solidFill>
                <a:schemeClr val="accent1">
                  <a:lumMod val="75000"/>
                </a:schemeClr>
              </a:solidFill>
            </a:endParaRPr>
          </a:p>
        </p:txBody>
      </p:sp>
      <p:sp>
        <p:nvSpPr>
          <p:cNvPr id="3" name="Содержимое 2"/>
          <p:cNvSpPr>
            <a:spLocks noGrp="1"/>
          </p:cNvSpPr>
          <p:nvPr>
            <p:ph sz="quarter" idx="1"/>
          </p:nvPr>
        </p:nvSpPr>
        <p:spPr>
          <a:xfrm>
            <a:off x="639079" y="1757468"/>
            <a:ext cx="9817382" cy="5413375"/>
          </a:xfrm>
        </p:spPr>
        <p:txBody>
          <a:bodyPr>
            <a:normAutofit/>
          </a:bodyPr>
          <a:lstStyle/>
          <a:p>
            <a:pPr>
              <a:spcBef>
                <a:spcPts val="687"/>
              </a:spcBef>
              <a:defRPr/>
            </a:pPr>
            <a:r>
              <a:rPr lang="ru-RU" sz="5700" i="1" dirty="0" smtClean="0">
                <a:effectLst>
                  <a:outerShdw blurRad="38100" dist="38100" dir="2700000" algn="tl">
                    <a:srgbClr val="000000">
                      <a:alpha val="43137"/>
                    </a:srgbClr>
                  </a:outerShdw>
                </a:effectLst>
              </a:rPr>
              <a:t>Прочность</a:t>
            </a:r>
            <a:endParaRPr lang="ru-RU" sz="5700" i="1" dirty="0" smtClean="0">
              <a:effectLst>
                <a:outerShdw blurRad="38100" dist="38100" dir="2700000" algn="tl">
                  <a:srgbClr val="000000">
                    <a:alpha val="43137"/>
                  </a:srgbClr>
                </a:outerShdw>
              </a:effectLst>
            </a:endParaRPr>
          </a:p>
          <a:p>
            <a:pPr>
              <a:spcBef>
                <a:spcPts val="687"/>
              </a:spcBef>
              <a:defRPr/>
            </a:pPr>
            <a:r>
              <a:rPr lang="ru-RU" sz="5700" i="1" dirty="0" smtClean="0">
                <a:effectLst>
                  <a:outerShdw blurRad="38100" dist="38100" dir="2700000" algn="tl">
                    <a:srgbClr val="000000">
                      <a:alpha val="43137"/>
                    </a:srgbClr>
                  </a:outerShdw>
                </a:effectLst>
              </a:rPr>
              <a:t>Твердость</a:t>
            </a:r>
          </a:p>
          <a:p>
            <a:pPr>
              <a:spcBef>
                <a:spcPts val="687"/>
              </a:spcBef>
              <a:defRPr/>
            </a:pPr>
            <a:r>
              <a:rPr lang="ru-RU" sz="5700" i="1" dirty="0" smtClean="0">
                <a:effectLst>
                  <a:outerShdw blurRad="38100" dist="38100" dir="2700000" algn="tl">
                    <a:srgbClr val="000000">
                      <a:alpha val="43137"/>
                    </a:srgbClr>
                  </a:outerShdw>
                </a:effectLst>
              </a:rPr>
              <a:t>Г</a:t>
            </a:r>
            <a:r>
              <a:rPr lang="ru-RU" sz="5700" i="1" dirty="0" smtClean="0">
                <a:effectLst>
                  <a:outerShdw blurRad="38100" dist="38100" dir="2700000" algn="tl">
                    <a:srgbClr val="000000">
                      <a:alpha val="43137"/>
                    </a:srgbClr>
                  </a:outerShdw>
                </a:effectLst>
              </a:rPr>
              <a:t>ибкость</a:t>
            </a:r>
            <a:endParaRPr lang="ru-RU" sz="5700" i="1" dirty="0" smtClean="0">
              <a:effectLst>
                <a:outerShdw blurRad="38100" dist="38100" dir="2700000" algn="tl">
                  <a:srgbClr val="000000">
                    <a:alpha val="43137"/>
                  </a:srgbClr>
                </a:outerShdw>
              </a:effectLst>
            </a:endParaRPr>
          </a:p>
          <a:p>
            <a:pPr>
              <a:spcBef>
                <a:spcPts val="687"/>
              </a:spcBef>
              <a:defRPr/>
            </a:pPr>
            <a:r>
              <a:rPr lang="ru-RU" sz="5700" i="1" dirty="0" smtClean="0">
                <a:effectLst>
                  <a:outerShdw blurRad="38100" dist="38100" dir="2700000" algn="tl">
                    <a:srgbClr val="000000">
                      <a:alpha val="43137"/>
                    </a:srgbClr>
                  </a:outerShdw>
                </a:effectLst>
              </a:rPr>
              <a:t>И</a:t>
            </a:r>
            <a:r>
              <a:rPr lang="ru-RU" sz="5700" i="1" dirty="0" smtClean="0">
                <a:effectLst>
                  <a:outerShdw blurRad="38100" dist="38100" dir="2700000" algn="tl">
                    <a:srgbClr val="000000">
                      <a:alpha val="43137"/>
                    </a:srgbClr>
                  </a:outerShdw>
                </a:effectLst>
              </a:rPr>
              <a:t>стирание</a:t>
            </a:r>
            <a:endParaRPr lang="ru-RU" sz="5700" i="1" dirty="0" smtClean="0">
              <a:effectLst>
                <a:outerShdw blurRad="38100" dist="38100" dir="2700000" algn="tl">
                  <a:srgbClr val="000000">
                    <a:alpha val="43137"/>
                  </a:srgbClr>
                </a:outerShdw>
              </a:effectLst>
            </a:endParaRPr>
          </a:p>
          <a:p>
            <a:pPr>
              <a:spcBef>
                <a:spcPts val="687"/>
              </a:spcBef>
              <a:defRPr/>
            </a:pPr>
            <a:r>
              <a:rPr lang="ru-RU" sz="5700" i="1" dirty="0" err="1" smtClean="0">
                <a:effectLst>
                  <a:outerShdw blurRad="38100" dist="38100" dir="2700000" algn="tl">
                    <a:srgbClr val="000000">
                      <a:alpha val="43137"/>
                    </a:srgbClr>
                  </a:outerShdw>
                </a:effectLst>
              </a:rPr>
              <a:t>Вибростойкось</a:t>
            </a:r>
            <a:endParaRPr lang="ru-RU" sz="5700" i="1" dirty="0">
              <a:effectLst>
                <a:outerShdw blurRad="38100" dist="38100" dir="2700000" algn="tl">
                  <a:srgbClr val="000000">
                    <a:alpha val="43137"/>
                  </a:srgbClr>
                </a:outerShdw>
              </a:effectLst>
            </a:endParaRPr>
          </a:p>
        </p:txBody>
      </p:sp>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14400" y="1639615"/>
            <a:ext cx="9254359" cy="5940088"/>
          </a:xfrm>
          <a:prstGeom prst="rect">
            <a:avLst/>
          </a:prstGeom>
        </p:spPr>
        <p:txBody>
          <a:bodyPr wrap="square">
            <a:spAutoFit/>
          </a:bodyPr>
          <a:lstStyle/>
          <a:p>
            <a:pPr eaLnBrk="1" hangingPunct="1"/>
            <a:r>
              <a:rPr lang="ru-RU" altLang="ru-RU" sz="4400" b="1" dirty="0" smtClean="0">
                <a:solidFill>
                  <a:srgbClr val="002060"/>
                </a:solidFill>
                <a:latin typeface="Times New Roman" pitchFamily="18" charset="0"/>
                <a:cs typeface="Times New Roman" pitchFamily="18" charset="0"/>
              </a:rPr>
              <a:t>1. Прочность </a:t>
            </a:r>
            <a:r>
              <a:rPr lang="ru-RU" altLang="ru-RU" sz="4400" b="1" i="1" dirty="0" smtClean="0"/>
              <a:t>– способность материала сопротивляться деформации и разрушению под действию внутренних напряжений, возникающих от нагрузок и некоторых других факторов (стесненная усадка, неравномерное нагревание</a:t>
            </a:r>
            <a:r>
              <a:rPr lang="ru-RU" altLang="ru-RU" sz="4400" b="1" i="1" dirty="0" smtClean="0"/>
              <a:t>)</a:t>
            </a:r>
          </a:p>
          <a:p>
            <a:pPr eaLnBrk="1" hangingPunct="1"/>
            <a:endParaRPr lang="ru-RU" altLang="ru-RU" sz="2800" b="1" i="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6984" y="318272"/>
            <a:ext cx="10285413" cy="836441"/>
          </a:xfrm>
        </p:spPr>
        <p:txBody>
          <a:bodyPr>
            <a:normAutofit/>
          </a:bodyPr>
          <a:lstStyle/>
          <a:p>
            <a:pPr>
              <a:defRPr/>
            </a:pPr>
            <a:r>
              <a:rPr lang="ru-RU" sz="4800" b="1" dirty="0" smtClean="0">
                <a:solidFill>
                  <a:srgbClr val="002060"/>
                </a:solidFill>
                <a:effectLst>
                  <a:outerShdw blurRad="38100" dist="38100" dir="2700000" algn="tl">
                    <a:srgbClr val="000000">
                      <a:alpha val="43137"/>
                    </a:srgbClr>
                  </a:outerShdw>
                </a:effectLst>
              </a:rPr>
              <a:t>Определение прочности материалов</a:t>
            </a:r>
            <a:endParaRPr lang="ru-RU" sz="4800" b="1" dirty="0">
              <a:solidFill>
                <a:srgbClr val="002060"/>
              </a:solidFill>
              <a:effectLst>
                <a:outerShdw blurRad="38100" dist="38100" dir="2700000" algn="tl">
                  <a:srgbClr val="000000">
                    <a:alpha val="43137"/>
                  </a:srgbClr>
                </a:outerShdw>
              </a:effectLst>
            </a:endParaRPr>
          </a:p>
        </p:txBody>
      </p:sp>
      <p:pic>
        <p:nvPicPr>
          <p:cNvPr id="14339" name="Picture 2" descr="&gt;Определение пределов прочности материалов  а — при сжатии, б — при растяжении, в"/>
          <p:cNvPicPr>
            <a:picLocks noGrp="1" noChangeAspect="1" noChangeArrowheads="1"/>
          </p:cNvPicPr>
          <p:nvPr>
            <p:ph sz="quarter" idx="1"/>
          </p:nvPr>
        </p:nvPicPr>
        <p:blipFill>
          <a:blip r:embed="rId2"/>
          <a:srcRect t="15150"/>
          <a:stretch>
            <a:fillRect/>
          </a:stretch>
        </p:blipFill>
        <p:spPr>
          <a:xfrm>
            <a:off x="0" y="1481958"/>
            <a:ext cx="10826750" cy="6386204"/>
          </a:xfrm>
          <a:gradFill>
            <a:gsLst>
              <a:gs pos="30390">
                <a:srgbClr val="3D6377"/>
              </a:gs>
              <a:gs pos="25000">
                <a:srgbClr val="265A7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714" y="82704"/>
            <a:ext cx="10529767" cy="693589"/>
          </a:xfrm>
          <a:prstGeom prst="rect">
            <a:avLst/>
          </a:prstGeom>
          <a:noFill/>
        </p:spPr>
        <p:txBody>
          <a:bodyPr lIns="108265" tIns="54132" rIns="108265" bIns="54132">
            <a:spAutoFit/>
          </a:bodyPr>
          <a:lstStyle/>
          <a:p>
            <a:pPr algn="ctr" fontAlgn="auto">
              <a:spcBef>
                <a:spcPts val="0"/>
              </a:spcBef>
              <a:spcAft>
                <a:spcPts val="0"/>
              </a:spcAft>
              <a:defRPr/>
            </a:pPr>
            <a:r>
              <a:rPr lang="ru-RU" sz="3800" b="1" i="1" dirty="0">
                <a:solidFill>
                  <a:schemeClr val="accent2">
                    <a:lumMod val="75000"/>
                  </a:schemeClr>
                </a:solidFill>
                <a:latin typeface="+mn-lt"/>
              </a:rPr>
              <a:t>Определение прочности на растяжение</a:t>
            </a:r>
          </a:p>
        </p:txBody>
      </p:sp>
      <p:pic>
        <p:nvPicPr>
          <p:cNvPr id="15363" name="Рисунок 2"/>
          <p:cNvPicPr>
            <a:picLocks noChangeAspect="1"/>
          </p:cNvPicPr>
          <p:nvPr/>
        </p:nvPicPr>
        <p:blipFill>
          <a:blip r:embed="rId2"/>
          <a:srcRect/>
          <a:stretch>
            <a:fillRect/>
          </a:stretch>
        </p:blipFill>
        <p:spPr bwMode="auto">
          <a:xfrm>
            <a:off x="515022" y="789451"/>
            <a:ext cx="9428295" cy="7071222"/>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a:xfrm>
            <a:off x="639079" y="159771"/>
            <a:ext cx="9744075" cy="665394"/>
          </a:xfrm>
        </p:spPr>
        <p:txBody>
          <a:bodyPr>
            <a:normAutofit fontScale="90000"/>
          </a:bodyPr>
          <a:lstStyle/>
          <a:p>
            <a:pPr algn="ctr" eaLnBrk="1" hangingPunct="1"/>
            <a:r>
              <a:rPr lang="ru-RU" altLang="ru-RU" sz="4300" b="1" u="sng" dirty="0" smtClean="0">
                <a:solidFill>
                  <a:srgbClr val="C00000"/>
                </a:solidFill>
              </a:rPr>
              <a:t>Испытание </a:t>
            </a:r>
            <a:r>
              <a:rPr lang="ru-RU" altLang="ru-RU" sz="4300" b="1" u="sng" dirty="0" smtClean="0">
                <a:solidFill>
                  <a:srgbClr val="C00000"/>
                </a:solidFill>
              </a:rPr>
              <a:t>прочности на </a:t>
            </a:r>
            <a:r>
              <a:rPr lang="ru-RU" altLang="ru-RU" sz="4300" b="1" u="sng" dirty="0" smtClean="0">
                <a:solidFill>
                  <a:srgbClr val="C00000"/>
                </a:solidFill>
              </a:rPr>
              <a:t>сжатие</a:t>
            </a:r>
          </a:p>
        </p:txBody>
      </p:sp>
      <p:pic>
        <p:nvPicPr>
          <p:cNvPr id="17411" name="Picture 2" descr="https://www.testmash.ru/images/all/18/18232/big/img_5.jpg"/>
          <p:cNvPicPr>
            <a:picLocks noChangeAspect="1" noChangeArrowheads="1"/>
          </p:cNvPicPr>
          <p:nvPr/>
        </p:nvPicPr>
        <p:blipFill>
          <a:blip r:embed="rId2"/>
          <a:srcRect/>
          <a:stretch>
            <a:fillRect/>
          </a:stretch>
        </p:blipFill>
        <p:spPr bwMode="auto">
          <a:xfrm>
            <a:off x="4902112" y="825165"/>
            <a:ext cx="5638932" cy="6054333"/>
          </a:xfrm>
          <a:prstGeom prst="rect">
            <a:avLst/>
          </a:prstGeom>
          <a:noFill/>
          <a:ln w="9525">
            <a:noFill/>
            <a:miter lim="800000"/>
            <a:headEnd/>
            <a:tailEnd/>
          </a:ln>
        </p:spPr>
      </p:pic>
      <p:pic>
        <p:nvPicPr>
          <p:cNvPr id="17412" name="Picture 2" descr="C:\Users\sva\Pictures\2012-11-26 ИЛ\ИЛ 020.JPG"/>
          <p:cNvPicPr>
            <a:picLocks noChangeAspect="1" noChangeArrowheads="1"/>
          </p:cNvPicPr>
          <p:nvPr/>
        </p:nvPicPr>
        <p:blipFill>
          <a:blip r:embed="rId3"/>
          <a:srcRect/>
          <a:stretch>
            <a:fillRect/>
          </a:stretch>
        </p:blipFill>
        <p:spPr bwMode="auto">
          <a:xfrm>
            <a:off x="1" y="2967959"/>
            <a:ext cx="5221651" cy="4426562"/>
          </a:xfrm>
          <a:prstGeom prst="rect">
            <a:avLst/>
          </a:prstGeom>
          <a:noFill/>
          <a:ln w="9525">
            <a:noFill/>
            <a:miter lim="800000"/>
            <a:headEnd/>
            <a:tailEnd/>
          </a:ln>
        </p:spPr>
      </p:pic>
      <p:sp>
        <p:nvSpPr>
          <p:cNvPr id="17413" name="Прямоугольник 2"/>
          <p:cNvSpPr>
            <a:spLocks noChangeArrowheads="1"/>
          </p:cNvSpPr>
          <p:nvPr/>
        </p:nvSpPr>
        <p:spPr bwMode="auto">
          <a:xfrm>
            <a:off x="5497959" y="6890776"/>
            <a:ext cx="5464125" cy="386320"/>
          </a:xfrm>
          <a:prstGeom prst="rect">
            <a:avLst/>
          </a:prstGeom>
          <a:noFill/>
          <a:ln w="9525">
            <a:noFill/>
            <a:miter lim="800000"/>
            <a:headEnd/>
            <a:tailEnd/>
          </a:ln>
        </p:spPr>
        <p:txBody>
          <a:bodyPr lIns="108265" tIns="54132" rIns="108265" bIns="54132">
            <a:spAutoFit/>
          </a:bodyPr>
          <a:lstStyle/>
          <a:p>
            <a:r>
              <a:rPr lang="ru-RU" altLang="ru-RU"/>
              <a:t>Пресс испытательный гидравлический</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Прямоугольник 17"/>
          <p:cNvSpPr>
            <a:spLocks noChangeArrowheads="1"/>
          </p:cNvSpPr>
          <p:nvPr/>
        </p:nvSpPr>
        <p:spPr bwMode="auto">
          <a:xfrm>
            <a:off x="322759" y="299544"/>
            <a:ext cx="9975271" cy="2694644"/>
          </a:xfrm>
          <a:prstGeom prst="rect">
            <a:avLst/>
          </a:prstGeom>
          <a:noFill/>
          <a:ln w="9525">
            <a:noFill/>
            <a:miter lim="800000"/>
            <a:headEnd/>
            <a:tailEnd/>
          </a:ln>
        </p:spPr>
        <p:txBody>
          <a:bodyPr wrap="square" lIns="108265" tIns="54132" rIns="108265" bIns="54132">
            <a:spAutoFit/>
          </a:bodyPr>
          <a:lstStyle/>
          <a:p>
            <a:pPr marL="541325" indent="-541325" algn="just"/>
            <a:r>
              <a:rPr lang="ru-RU" altLang="ru-RU" b="1" dirty="0">
                <a:latin typeface="Times New Roman" pitchFamily="18" charset="0"/>
                <a:cs typeface="Times New Roman" pitchFamily="18" charset="0"/>
              </a:rPr>
              <a:t>	</a:t>
            </a:r>
            <a:r>
              <a:rPr lang="ru-RU" altLang="ru-RU" sz="2800" b="1" u="sng" dirty="0" smtClean="0">
                <a:solidFill>
                  <a:srgbClr val="002060"/>
                </a:solidFill>
                <a:latin typeface="Times New Roman" pitchFamily="18" charset="0"/>
                <a:cs typeface="Times New Roman" pitchFamily="18" charset="0"/>
              </a:rPr>
              <a:t>2</a:t>
            </a:r>
            <a:r>
              <a:rPr lang="ru-RU" altLang="ru-RU" sz="2800" b="1" u="sng" dirty="0" smtClean="0">
                <a:solidFill>
                  <a:srgbClr val="002060"/>
                </a:solidFill>
                <a:latin typeface="Times New Roman" pitchFamily="18" charset="0"/>
                <a:cs typeface="Times New Roman" pitchFamily="18" charset="0"/>
              </a:rPr>
              <a:t> </a:t>
            </a:r>
            <a:r>
              <a:rPr lang="ru-RU" altLang="ru-RU" sz="2800" b="1" u="sng" dirty="0" smtClean="0">
                <a:solidFill>
                  <a:srgbClr val="002060"/>
                </a:solidFill>
                <a:latin typeface="Times New Roman" pitchFamily="18" charset="0"/>
                <a:cs typeface="Times New Roman" pitchFamily="18" charset="0"/>
              </a:rPr>
              <a:t>. Твёрдость</a:t>
            </a:r>
            <a:r>
              <a:rPr lang="ru-RU" altLang="ru-RU" sz="2800" u="sng" dirty="0" smtClean="0">
                <a:solidFill>
                  <a:srgbClr val="002060"/>
                </a:solidFill>
                <a:latin typeface="Times New Roman" pitchFamily="18" charset="0"/>
                <a:cs typeface="Times New Roman" pitchFamily="18" charset="0"/>
              </a:rPr>
              <a:t> </a:t>
            </a:r>
            <a:r>
              <a:rPr lang="ru-RU" altLang="ru-RU" sz="2800" dirty="0">
                <a:latin typeface="Times New Roman" pitchFamily="18" charset="0"/>
                <a:cs typeface="Times New Roman" pitchFamily="18" charset="0"/>
              </a:rPr>
              <a:t>– свойство металла оказывать сопротивление пластической деформации при контактном взаимодействии.</a:t>
            </a:r>
          </a:p>
          <a:p>
            <a:pPr marL="541325" indent="-541325" algn="just"/>
            <a:r>
              <a:rPr lang="ru-RU" altLang="ru-RU" sz="2800" dirty="0">
                <a:latin typeface="Times New Roman" pitchFamily="18" charset="0"/>
                <a:cs typeface="Times New Roman" pitchFamily="18" charset="0"/>
              </a:rPr>
              <a:t>	Определяется вдавливанием </a:t>
            </a:r>
            <a:r>
              <a:rPr lang="ru-RU" altLang="ru-RU" sz="2800" b="1" dirty="0">
                <a:latin typeface="Times New Roman" pitchFamily="18" charset="0"/>
                <a:cs typeface="Times New Roman" pitchFamily="18" charset="0"/>
              </a:rPr>
              <a:t>твёрдого наконечника</a:t>
            </a:r>
            <a:r>
              <a:rPr lang="ru-RU" altLang="ru-RU" sz="2800" dirty="0">
                <a:latin typeface="Times New Roman" pitchFamily="18" charset="0"/>
                <a:cs typeface="Times New Roman" pitchFamily="18" charset="0"/>
              </a:rPr>
              <a:t>  определенной нагрузкой. Твёрдость фиксируется по </a:t>
            </a:r>
            <a:r>
              <a:rPr lang="ru-RU" altLang="ru-RU" sz="2800" b="1" dirty="0">
                <a:latin typeface="Times New Roman" pitchFamily="18" charset="0"/>
                <a:cs typeface="Times New Roman" pitchFamily="18" charset="0"/>
              </a:rPr>
              <a:t>площади</a:t>
            </a:r>
            <a:r>
              <a:rPr lang="ru-RU" altLang="ru-RU" sz="2800" dirty="0">
                <a:latin typeface="Times New Roman" pitchFamily="18" charset="0"/>
                <a:cs typeface="Times New Roman" pitchFamily="18" charset="0"/>
              </a:rPr>
              <a:t> или </a:t>
            </a:r>
            <a:r>
              <a:rPr lang="ru-RU" altLang="ru-RU" sz="2800" b="1" dirty="0">
                <a:latin typeface="Times New Roman" pitchFamily="18" charset="0"/>
                <a:cs typeface="Times New Roman" pitchFamily="18" charset="0"/>
              </a:rPr>
              <a:t>глубине </a:t>
            </a:r>
            <a:r>
              <a:rPr lang="ru-RU" altLang="ru-RU" sz="2800" dirty="0">
                <a:latin typeface="Times New Roman" pitchFamily="18" charset="0"/>
                <a:cs typeface="Times New Roman" pitchFamily="18" charset="0"/>
              </a:rPr>
              <a:t>отпечатка</a:t>
            </a:r>
            <a:r>
              <a:rPr lang="ru-RU" altLang="ru-RU" sz="2800" dirty="0" smtClean="0">
                <a:latin typeface="Times New Roman" pitchFamily="18" charset="0"/>
                <a:cs typeface="Times New Roman" pitchFamily="18" charset="0"/>
              </a:rPr>
              <a:t>.</a:t>
            </a:r>
          </a:p>
          <a:p>
            <a:pPr marL="541325" indent="-541325" algn="just"/>
            <a:endParaRPr lang="ru-RU" altLang="ru-RU" sz="2800" dirty="0">
              <a:latin typeface="Times New Roman" pitchFamily="18" charset="0"/>
              <a:cs typeface="Times New Roman" pitchFamily="18" charset="0"/>
            </a:endParaRPr>
          </a:p>
        </p:txBody>
      </p:sp>
      <p:sp>
        <p:nvSpPr>
          <p:cNvPr id="5" name="Прямоугольник 4"/>
          <p:cNvSpPr/>
          <p:nvPr/>
        </p:nvSpPr>
        <p:spPr>
          <a:xfrm>
            <a:off x="1382385" y="2493987"/>
            <a:ext cx="8849436" cy="954107"/>
          </a:xfrm>
          <a:prstGeom prst="rect">
            <a:avLst/>
          </a:prstGeom>
        </p:spPr>
        <p:txBody>
          <a:bodyPr wrap="square">
            <a:spAutoFit/>
          </a:bodyPr>
          <a:lstStyle/>
          <a:p>
            <a:pPr eaLnBrk="1" hangingPunct="1"/>
            <a:r>
              <a:rPr lang="ru-RU" altLang="ru-RU" sz="2800" b="1" dirty="0" smtClean="0">
                <a:solidFill>
                  <a:srgbClr val="002060"/>
                </a:solidFill>
                <a:latin typeface="Times New Roman" pitchFamily="18" charset="0"/>
                <a:cs typeface="Times New Roman" pitchFamily="18" charset="0"/>
              </a:rPr>
              <a:t>Свойство материала сопротивляться проникновению в него другого более твердого тела.</a:t>
            </a:r>
            <a:endParaRPr lang="ru-RU" altLang="ru-RU" sz="2800" b="1" dirty="0" smtClean="0">
              <a:solidFill>
                <a:srgbClr val="002060"/>
              </a:solidFill>
              <a:latin typeface="Times New Roman" pitchFamily="18" charset="0"/>
              <a:cs typeface="Times New Roman" pitchFamily="18" charset="0"/>
            </a:endParaRPr>
          </a:p>
        </p:txBody>
      </p:sp>
      <p:pic>
        <p:nvPicPr>
          <p:cNvPr id="6" name="Рисунок 3" descr="9.gif"/>
          <p:cNvPicPr>
            <a:picLocks noChangeAspect="1"/>
          </p:cNvPicPr>
          <p:nvPr/>
        </p:nvPicPr>
        <p:blipFill>
          <a:blip r:embed="rId3"/>
          <a:srcRect t="7084"/>
          <a:stretch>
            <a:fillRect/>
          </a:stretch>
        </p:blipFill>
        <p:spPr bwMode="auto">
          <a:xfrm>
            <a:off x="593968" y="3720662"/>
            <a:ext cx="9678288" cy="4399401"/>
          </a:xfrm>
          <a:prstGeom prst="rect">
            <a:avLst/>
          </a:prstGeom>
          <a:noFill/>
          <a:ln w="9525">
            <a:solidFill>
              <a:srgbClr val="FF0000"/>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1"/>
          <p:cNvSpPr txBox="1">
            <a:spLocks/>
          </p:cNvSpPr>
          <p:nvPr/>
        </p:nvSpPr>
        <p:spPr bwMode="auto">
          <a:xfrm>
            <a:off x="2409704" y="304503"/>
            <a:ext cx="8227203" cy="1528151"/>
          </a:xfrm>
          <a:prstGeom prst="rect">
            <a:avLst/>
          </a:prstGeom>
          <a:noFill/>
          <a:ln w="9525">
            <a:noFill/>
            <a:miter lim="800000"/>
            <a:headEnd/>
            <a:tailEnd/>
          </a:ln>
          <a:effectLst/>
        </p:spPr>
        <p:txBody>
          <a:bodyPr lIns="108265" tIns="54132" rIns="108265" bIns="54132" anchor="ctr"/>
          <a:lstStyle/>
          <a:p>
            <a:pPr algn="r">
              <a:lnSpc>
                <a:spcPct val="150000"/>
              </a:lnSpc>
              <a:spcBef>
                <a:spcPts val="0"/>
              </a:spcBef>
              <a:spcAft>
                <a:spcPts val="0"/>
              </a:spcAft>
              <a:defRPr/>
            </a:pPr>
            <a:r>
              <a:rPr lang="ru-RU" sz="3800" b="1" i="1" kern="0" dirty="0">
                <a:solidFill>
                  <a:schemeClr val="tx2"/>
                </a:solidFill>
                <a:latin typeface="+mj-lt"/>
                <a:ea typeface="+mj-ea"/>
                <a:cs typeface="+mj-cs"/>
              </a:rPr>
              <a:t>Методы определения твёрдости</a:t>
            </a:r>
            <a:r>
              <a:rPr lang="ru-RU" b="1" i="1" kern="0" dirty="0">
                <a:solidFill>
                  <a:schemeClr val="tx2"/>
                </a:solidFill>
                <a:latin typeface="+mj-lt"/>
                <a:ea typeface="+mj-ea"/>
                <a:cs typeface="+mj-cs"/>
              </a:rPr>
              <a:t>.</a:t>
            </a:r>
          </a:p>
          <a:p>
            <a:pPr algn="r">
              <a:lnSpc>
                <a:spcPct val="150000"/>
              </a:lnSpc>
              <a:spcBef>
                <a:spcPts val="0"/>
              </a:spcBef>
              <a:spcAft>
                <a:spcPts val="0"/>
              </a:spcAft>
              <a:defRPr/>
            </a:pPr>
            <a:r>
              <a:rPr lang="ru-RU" b="1" i="1" kern="0" dirty="0">
                <a:solidFill>
                  <a:schemeClr val="tx2"/>
                </a:solidFill>
                <a:latin typeface="+mj-lt"/>
                <a:ea typeface="+mj-ea"/>
                <a:cs typeface="+mj-cs"/>
              </a:rPr>
              <a:t/>
            </a:r>
            <a:br>
              <a:rPr lang="ru-RU" b="1" i="1" kern="0" dirty="0">
                <a:solidFill>
                  <a:schemeClr val="tx2"/>
                </a:solidFill>
                <a:latin typeface="+mj-lt"/>
                <a:ea typeface="+mj-ea"/>
                <a:cs typeface="+mj-cs"/>
              </a:rPr>
            </a:br>
            <a:endParaRPr lang="ru-RU" i="1" kern="0" dirty="0">
              <a:solidFill>
                <a:schemeClr val="tx2"/>
              </a:solidFill>
              <a:latin typeface="+mj-lt"/>
              <a:ea typeface="+mj-ea"/>
              <a:cs typeface="+mj-cs"/>
            </a:endParaRPr>
          </a:p>
        </p:txBody>
      </p:sp>
      <p:sp>
        <p:nvSpPr>
          <p:cNvPr id="36867" name="Содержимое 2"/>
          <p:cNvSpPr>
            <a:spLocks noGrp="1"/>
          </p:cNvSpPr>
          <p:nvPr>
            <p:ph sz="quarter" idx="1"/>
          </p:nvPr>
        </p:nvSpPr>
        <p:spPr>
          <a:xfrm>
            <a:off x="148493" y="1255603"/>
            <a:ext cx="6266733" cy="6138918"/>
          </a:xfrm>
        </p:spPr>
        <p:txBody>
          <a:bodyPr/>
          <a:lstStyle/>
          <a:p>
            <a:pPr algn="ctr">
              <a:buFont typeface="Wingdings 2" pitchFamily="18" charset="2"/>
              <a:buNone/>
            </a:pPr>
            <a:r>
              <a:rPr lang="ru-RU" altLang="ru-RU" sz="3300" b="1" i="1" dirty="0" smtClean="0">
                <a:latin typeface="Times New Roman" pitchFamily="18" charset="0"/>
                <a:cs typeface="Times New Roman" pitchFamily="18" charset="0"/>
              </a:rPr>
              <a:t>Испытания по Бринеллю.</a:t>
            </a:r>
          </a:p>
          <a:p>
            <a:pPr>
              <a:buFont typeface="Wingdings 2" pitchFamily="18" charset="2"/>
              <a:buNone/>
            </a:pPr>
            <a:r>
              <a:rPr lang="ru-RU" altLang="ru-RU" sz="3300" i="1" dirty="0" smtClean="0">
                <a:latin typeface="Times New Roman" pitchFamily="18" charset="0"/>
                <a:cs typeface="Times New Roman" pitchFamily="18" charset="0"/>
              </a:rPr>
              <a:t>		Используется д</a:t>
            </a:r>
            <a:r>
              <a:rPr lang="ru-RU" altLang="ru-RU" sz="2800" i="1" dirty="0" smtClean="0">
                <a:latin typeface="Times New Roman" pitchFamily="18" charset="0"/>
                <a:cs typeface="Times New Roman" pitchFamily="18" charset="0"/>
              </a:rPr>
              <a:t>ля оценки твёрдости </a:t>
            </a:r>
            <a:r>
              <a:rPr lang="ru-RU" altLang="ru-RU" sz="2800" b="1" i="1" dirty="0" smtClean="0">
                <a:latin typeface="Times New Roman" pitchFamily="18" charset="0"/>
                <a:cs typeface="Times New Roman" pitchFamily="18" charset="0"/>
              </a:rPr>
              <a:t>цветных</a:t>
            </a:r>
            <a:r>
              <a:rPr lang="ru-RU" altLang="ru-RU" sz="2800" i="1" dirty="0" smtClean="0">
                <a:latin typeface="Times New Roman" pitchFamily="18" charset="0"/>
                <a:cs typeface="Times New Roman" pitchFamily="18" charset="0"/>
              </a:rPr>
              <a:t> металлов и </a:t>
            </a:r>
            <a:r>
              <a:rPr lang="ru-RU" altLang="ru-RU" sz="2800" b="1" i="1" dirty="0" smtClean="0">
                <a:latin typeface="Times New Roman" pitchFamily="18" charset="0"/>
                <a:cs typeface="Times New Roman" pitchFamily="18" charset="0"/>
              </a:rPr>
              <a:t>незакаленных</a:t>
            </a:r>
            <a:r>
              <a:rPr lang="ru-RU" altLang="ru-RU" sz="2800" i="1" dirty="0" smtClean="0">
                <a:latin typeface="Times New Roman" pitchFamily="18" charset="0"/>
                <a:cs typeface="Times New Roman" pitchFamily="18" charset="0"/>
              </a:rPr>
              <a:t> сталей </a:t>
            </a:r>
            <a:r>
              <a:rPr lang="ru-RU" altLang="ru-RU" sz="2800" b="1" i="1" dirty="0" smtClean="0">
                <a:latin typeface="Times New Roman" pitchFamily="18" charset="0"/>
                <a:cs typeface="Times New Roman" pitchFamily="18" charset="0"/>
              </a:rPr>
              <a:t>в цехе</a:t>
            </a:r>
            <a:r>
              <a:rPr lang="ru-RU" altLang="ru-RU" sz="2800" i="1" dirty="0" smtClean="0">
                <a:latin typeface="Times New Roman" pitchFamily="18" charset="0"/>
                <a:cs typeface="Times New Roman" pitchFamily="18" charset="0"/>
              </a:rPr>
              <a:t>.</a:t>
            </a:r>
          </a:p>
          <a:p>
            <a:pPr>
              <a:buFont typeface="Wingdings 2" pitchFamily="18" charset="2"/>
              <a:buNone/>
            </a:pPr>
            <a:r>
              <a:rPr lang="ru-RU" altLang="ru-RU" sz="2800" i="1" dirty="0" smtClean="0">
                <a:latin typeface="Times New Roman" pitchFamily="18" charset="0"/>
                <a:cs typeface="Times New Roman" pitchFamily="18" charset="0"/>
              </a:rPr>
              <a:t>		Наконечник – стальной закаленный шарик диаметром 10; 5; 2,5 мм.</a:t>
            </a:r>
          </a:p>
          <a:p>
            <a:pPr>
              <a:buFont typeface="Wingdings 2" pitchFamily="18" charset="2"/>
              <a:buNone/>
            </a:pPr>
            <a:r>
              <a:rPr lang="ru-RU" altLang="ru-RU" sz="2800" i="1" dirty="0" smtClean="0">
                <a:latin typeface="Times New Roman" pitchFamily="18" charset="0"/>
                <a:cs typeface="Times New Roman" pitchFamily="18" charset="0"/>
              </a:rPr>
              <a:t>		Нагрузка задается в кг (187,5 – 3000) кгс или в Н,. с помощью машины ТШ-2 (Бринелль)</a:t>
            </a:r>
          </a:p>
          <a:p>
            <a:pPr algn="just">
              <a:buFont typeface="Wingdings 2" pitchFamily="18" charset="2"/>
              <a:buNone/>
            </a:pPr>
            <a:r>
              <a:rPr lang="ru-RU" altLang="ru-RU" sz="2400" i="1" dirty="0" smtClean="0">
                <a:latin typeface="Times New Roman" pitchFamily="18" charset="0"/>
                <a:cs typeface="Times New Roman" pitchFamily="18" charset="0"/>
              </a:rPr>
              <a:t>		</a:t>
            </a:r>
            <a:r>
              <a:rPr lang="ru-RU" altLang="ru-RU" dirty="0" smtClean="0">
                <a:latin typeface="Times New Roman" pitchFamily="18" charset="0"/>
                <a:cs typeface="Times New Roman" pitchFamily="18" charset="0"/>
              </a:rPr>
              <a:t>		</a:t>
            </a:r>
          </a:p>
        </p:txBody>
      </p:sp>
      <p:pic>
        <p:nvPicPr>
          <p:cNvPr id="36868" name="Picture 2"/>
          <p:cNvPicPr>
            <a:picLocks noChangeAspect="1" noChangeArrowheads="1"/>
          </p:cNvPicPr>
          <p:nvPr/>
        </p:nvPicPr>
        <p:blipFill>
          <a:blip r:embed="rId3"/>
          <a:srcRect/>
          <a:stretch>
            <a:fillRect/>
          </a:stretch>
        </p:blipFill>
        <p:spPr bwMode="auto">
          <a:xfrm>
            <a:off x="6777996" y="905989"/>
            <a:ext cx="3580723" cy="5935916"/>
          </a:xfrm>
          <a:prstGeom prst="rect">
            <a:avLst/>
          </a:prstGeom>
          <a:noFill/>
          <a:ln w="9525">
            <a:noFill/>
            <a:miter lim="800000"/>
            <a:headEnd/>
            <a:tailEnd/>
          </a:ln>
        </p:spPr>
      </p:pic>
      <p:pic>
        <p:nvPicPr>
          <p:cNvPr id="36869" name="Picture 3"/>
          <p:cNvPicPr>
            <a:picLocks noChangeAspect="1" noChangeArrowheads="1"/>
          </p:cNvPicPr>
          <p:nvPr/>
        </p:nvPicPr>
        <p:blipFill>
          <a:blip r:embed="rId4"/>
          <a:srcRect/>
          <a:stretch>
            <a:fillRect/>
          </a:stretch>
        </p:blipFill>
        <p:spPr bwMode="auto">
          <a:xfrm>
            <a:off x="6691533" y="6702812"/>
            <a:ext cx="3623954" cy="838321"/>
          </a:xfrm>
          <a:prstGeom prst="rect">
            <a:avLst/>
          </a:prstGeom>
          <a:noFill/>
          <a:ln w="9525">
            <a:noFill/>
            <a:miter lim="800000"/>
            <a:headEnd/>
            <a:tailEnd/>
          </a:ln>
        </p:spPr>
      </p:pic>
      <p:sp>
        <p:nvSpPr>
          <p:cNvPr id="36870" name="TextBox 5"/>
          <p:cNvSpPr txBox="1">
            <a:spLocks noChangeArrowheads="1"/>
          </p:cNvSpPr>
          <p:nvPr/>
        </p:nvSpPr>
        <p:spPr bwMode="auto">
          <a:xfrm>
            <a:off x="3452907" y="6482894"/>
            <a:ext cx="2556316" cy="386320"/>
          </a:xfrm>
          <a:prstGeom prst="rect">
            <a:avLst/>
          </a:prstGeom>
          <a:noFill/>
          <a:ln w="9525">
            <a:noFill/>
            <a:miter lim="800000"/>
            <a:headEnd/>
            <a:tailEnd/>
          </a:ln>
        </p:spPr>
        <p:txBody>
          <a:bodyPr lIns="108265" tIns="54132" rIns="108265" bIns="54132">
            <a:spAutoFit/>
          </a:bodyPr>
          <a:lstStyle/>
          <a:p>
            <a:r>
              <a:rPr lang="ru-RU" altLang="ru-RU"/>
              <a:t>Если </a:t>
            </a:r>
            <a:r>
              <a:rPr lang="en-US" altLang="ru-RU"/>
              <a:t>F (P) </a:t>
            </a:r>
            <a:r>
              <a:rPr lang="ru-RU" altLang="ru-RU"/>
              <a:t>в Н,то</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1"/>
          <p:cNvSpPr txBox="1">
            <a:spLocks/>
          </p:cNvSpPr>
          <p:nvPr/>
        </p:nvSpPr>
        <p:spPr bwMode="auto">
          <a:xfrm>
            <a:off x="2494288" y="65788"/>
            <a:ext cx="8225323" cy="554494"/>
          </a:xfrm>
          <a:prstGeom prst="rect">
            <a:avLst/>
          </a:prstGeom>
          <a:noFill/>
          <a:ln w="9525">
            <a:noFill/>
            <a:miter lim="800000"/>
            <a:headEnd/>
            <a:tailEnd/>
          </a:ln>
          <a:effectLst/>
        </p:spPr>
        <p:txBody>
          <a:bodyPr lIns="108265" tIns="54132" rIns="108265" bIns="54132" anchor="ctr"/>
          <a:lstStyle/>
          <a:p>
            <a:pPr algn="r">
              <a:lnSpc>
                <a:spcPct val="150000"/>
              </a:lnSpc>
              <a:spcBef>
                <a:spcPts val="0"/>
              </a:spcBef>
              <a:spcAft>
                <a:spcPts val="0"/>
              </a:spcAft>
              <a:defRPr/>
            </a:pPr>
            <a:r>
              <a:rPr lang="ru-RU" sz="3800" b="1" i="1" kern="0" dirty="0">
                <a:solidFill>
                  <a:srgbClr val="CC0000"/>
                </a:solidFill>
                <a:latin typeface="+mj-lt"/>
                <a:ea typeface="+mj-ea"/>
                <a:cs typeface="+mj-cs"/>
              </a:rPr>
              <a:t>Методы определения твёрдости</a:t>
            </a:r>
            <a:r>
              <a:rPr lang="ru-RU" b="1" i="1" kern="0" dirty="0">
                <a:solidFill>
                  <a:schemeClr val="tx2"/>
                </a:solidFill>
                <a:latin typeface="+mj-lt"/>
                <a:ea typeface="+mj-ea"/>
                <a:cs typeface="+mj-cs"/>
              </a:rPr>
              <a:t>.</a:t>
            </a:r>
          </a:p>
        </p:txBody>
      </p:sp>
      <p:sp>
        <p:nvSpPr>
          <p:cNvPr id="43011" name="Содержимое 2"/>
          <p:cNvSpPr>
            <a:spLocks noGrp="1"/>
          </p:cNvSpPr>
          <p:nvPr>
            <p:ph sz="quarter" idx="1"/>
          </p:nvPr>
        </p:nvSpPr>
        <p:spPr>
          <a:xfrm>
            <a:off x="296984" y="1757469"/>
            <a:ext cx="6054334" cy="6873858"/>
          </a:xfrm>
        </p:spPr>
        <p:txBody>
          <a:bodyPr/>
          <a:lstStyle/>
          <a:p>
            <a:pPr algn="just">
              <a:buFont typeface="Wingdings 2" pitchFamily="18" charset="2"/>
              <a:buNone/>
            </a:pPr>
            <a:r>
              <a:rPr lang="ru-RU" altLang="ru-RU" sz="3300" b="1" i="1" dirty="0" smtClean="0">
                <a:latin typeface="Times New Roman" pitchFamily="18" charset="0"/>
                <a:cs typeface="Times New Roman" pitchFamily="18" charset="0"/>
              </a:rPr>
              <a:t>	</a:t>
            </a:r>
            <a:r>
              <a:rPr lang="ru-RU" altLang="ru-RU" sz="2800" i="1" dirty="0" smtClean="0">
                <a:latin typeface="Times New Roman" pitchFamily="18" charset="0"/>
                <a:cs typeface="Times New Roman" pitchFamily="18" charset="0"/>
              </a:rPr>
              <a:t>Наконечник – алмазная пирамидка с квадратным основанием и углом при вершине 136</a:t>
            </a:r>
            <a:r>
              <a:rPr lang="ru-RU" altLang="ru-RU" sz="2800" i="1" baseline="30000" dirty="0" smtClean="0">
                <a:latin typeface="Times New Roman" pitchFamily="18" charset="0"/>
                <a:cs typeface="Times New Roman" pitchFamily="18" charset="0"/>
              </a:rPr>
              <a:t>о</a:t>
            </a:r>
            <a:endParaRPr lang="ru-RU" altLang="ru-RU" sz="2800" i="1" dirty="0" smtClean="0">
              <a:latin typeface="Times New Roman" pitchFamily="18" charset="0"/>
              <a:cs typeface="Times New Roman" pitchFamily="18" charset="0"/>
            </a:endParaRPr>
          </a:p>
          <a:p>
            <a:pPr algn="just">
              <a:buFont typeface="Wingdings 2" pitchFamily="18" charset="2"/>
              <a:buNone/>
            </a:pPr>
            <a:r>
              <a:rPr lang="ru-RU" altLang="ru-RU" sz="2800" i="1" dirty="0" smtClean="0">
                <a:latin typeface="Times New Roman" pitchFamily="18" charset="0"/>
                <a:cs typeface="Times New Roman" pitchFamily="18" charset="0"/>
              </a:rPr>
              <a:t>		Нагрузка 1 – 120 кгс. Нагрузка задается с помощью рычажного механизма ТП-2.</a:t>
            </a:r>
          </a:p>
          <a:p>
            <a:pPr algn="just">
              <a:buFont typeface="Wingdings 2" pitchFamily="18" charset="2"/>
              <a:buNone/>
            </a:pPr>
            <a:r>
              <a:rPr lang="ru-RU" altLang="ru-RU" sz="2800" i="1" dirty="0" smtClean="0">
                <a:latin typeface="Times New Roman" pitchFamily="18" charset="0"/>
                <a:cs typeface="Times New Roman" pitchFamily="18" charset="0"/>
              </a:rPr>
              <a:t>	Диаметр диагоналей отпечатка измеряется с помощью встроенного в прибор микроскопа.</a:t>
            </a:r>
          </a:p>
          <a:p>
            <a:pPr algn="just">
              <a:buFont typeface="Wingdings 2" pitchFamily="18" charset="2"/>
              <a:buNone/>
            </a:pPr>
            <a:r>
              <a:rPr lang="ru-RU" altLang="ru-RU" sz="2800" i="1" dirty="0" smtClean="0">
                <a:latin typeface="Times New Roman" pitchFamily="18" charset="0"/>
                <a:cs typeface="Times New Roman" pitchFamily="18" charset="0"/>
              </a:rPr>
              <a:t>Стандартные испытания Р = 30 кгс,</a:t>
            </a:r>
          </a:p>
          <a:p>
            <a:pPr algn="just">
              <a:buFont typeface="Symbol" pitchFamily="18" charset="2"/>
              <a:buChar char="t"/>
            </a:pPr>
            <a:r>
              <a:rPr lang="ru-RU" altLang="ru-RU" sz="2800" i="1" dirty="0" smtClean="0">
                <a:latin typeface="Times New Roman" pitchFamily="18" charset="0"/>
                <a:cs typeface="Times New Roman" pitchFamily="18" charset="0"/>
                <a:sym typeface="Symbol" pitchFamily="18" charset="2"/>
              </a:rPr>
              <a:t>= 15 сек.</a:t>
            </a:r>
          </a:p>
          <a:p>
            <a:pPr algn="just">
              <a:buFont typeface="Wingdings 2" pitchFamily="18" charset="2"/>
              <a:buNone/>
            </a:pPr>
            <a:r>
              <a:rPr lang="ru-RU" altLang="ru-RU" sz="2800" i="1" dirty="0" smtClean="0">
                <a:latin typeface="Times New Roman" pitchFamily="18" charset="0"/>
                <a:cs typeface="Times New Roman" pitchFamily="18" charset="0"/>
                <a:sym typeface="Symbol" pitchFamily="18" charset="2"/>
              </a:rPr>
              <a:t>       Н</a:t>
            </a:r>
            <a:r>
              <a:rPr lang="en-US" altLang="ru-RU" sz="2800" i="1" dirty="0" smtClean="0">
                <a:latin typeface="Times New Roman" pitchFamily="18" charset="0"/>
                <a:cs typeface="Times New Roman" pitchFamily="18" charset="0"/>
                <a:sym typeface="Symbol" pitchFamily="18" charset="2"/>
              </a:rPr>
              <a:t>V = 1</a:t>
            </a:r>
            <a:r>
              <a:rPr lang="ru-RU" altLang="ru-RU" sz="2800" i="1" dirty="0" smtClean="0">
                <a:latin typeface="Times New Roman" pitchFamily="18" charset="0"/>
                <a:cs typeface="Times New Roman" pitchFamily="18" charset="0"/>
                <a:sym typeface="Symbol" pitchFamily="18" charset="2"/>
              </a:rPr>
              <a:t>,</a:t>
            </a:r>
            <a:r>
              <a:rPr lang="en-US" altLang="ru-RU" sz="2800" i="1" dirty="0" smtClean="0">
                <a:latin typeface="Times New Roman" pitchFamily="18" charset="0"/>
                <a:cs typeface="Times New Roman" pitchFamily="18" charset="0"/>
                <a:sym typeface="Symbol" pitchFamily="18" charset="2"/>
              </a:rPr>
              <a:t>854</a:t>
            </a:r>
            <a:r>
              <a:rPr lang="ru-RU" altLang="ru-RU" sz="2800" i="1" dirty="0" smtClean="0">
                <a:latin typeface="Times New Roman" pitchFamily="18" charset="0"/>
                <a:cs typeface="Times New Roman" pitchFamily="18" charset="0"/>
                <a:sym typeface="Symbol" pitchFamily="18" charset="2"/>
              </a:rPr>
              <a:t>Р/</a:t>
            </a:r>
            <a:r>
              <a:rPr lang="en-US" altLang="ru-RU" sz="2800" i="1" dirty="0" smtClean="0">
                <a:latin typeface="Times New Roman" pitchFamily="18" charset="0"/>
                <a:cs typeface="Times New Roman" pitchFamily="18" charset="0"/>
                <a:sym typeface="Symbol" pitchFamily="18" charset="2"/>
              </a:rPr>
              <a:t>d</a:t>
            </a:r>
            <a:r>
              <a:rPr lang="ru-RU" altLang="ru-RU" sz="2800" i="1" dirty="0" smtClean="0">
                <a:latin typeface="Times New Roman" pitchFamily="18" charset="0"/>
                <a:cs typeface="Times New Roman" pitchFamily="18" charset="0"/>
                <a:sym typeface="Symbol" pitchFamily="18" charset="2"/>
              </a:rPr>
              <a:t> </a:t>
            </a:r>
            <a:r>
              <a:rPr lang="en-US" altLang="ru-RU" sz="2800" i="1" baseline="30000" dirty="0" smtClean="0">
                <a:latin typeface="Times New Roman" pitchFamily="18" charset="0"/>
                <a:cs typeface="Times New Roman" pitchFamily="18" charset="0"/>
                <a:sym typeface="Symbol" pitchFamily="18" charset="2"/>
              </a:rPr>
              <a:t>2</a:t>
            </a:r>
            <a:r>
              <a:rPr lang="en-US" altLang="ru-RU" sz="2800" i="1" dirty="0" smtClean="0">
                <a:latin typeface="Times New Roman" pitchFamily="18" charset="0"/>
                <a:cs typeface="Times New Roman" pitchFamily="18" charset="0"/>
                <a:sym typeface="Symbol" pitchFamily="18" charset="2"/>
              </a:rPr>
              <a:t> </a:t>
            </a:r>
            <a:r>
              <a:rPr lang="ru-RU" altLang="ru-RU" sz="2800" i="1" dirty="0" smtClean="0">
                <a:latin typeface="Times New Roman" pitchFamily="18" charset="0"/>
                <a:cs typeface="Times New Roman" pitchFamily="18" charset="0"/>
                <a:sym typeface="Symbol" pitchFamily="18" charset="2"/>
              </a:rPr>
              <a:t>кгс/мм</a:t>
            </a:r>
            <a:r>
              <a:rPr lang="ru-RU" altLang="ru-RU" sz="2800" i="1" baseline="30000" dirty="0" smtClean="0">
                <a:latin typeface="Times New Roman" pitchFamily="18" charset="0"/>
                <a:cs typeface="Times New Roman" pitchFamily="18" charset="0"/>
                <a:sym typeface="Symbol" pitchFamily="18" charset="2"/>
              </a:rPr>
              <a:t>2</a:t>
            </a:r>
            <a:endParaRPr lang="ru-RU" altLang="ru-RU" dirty="0" smtClean="0">
              <a:latin typeface="Times New Roman" pitchFamily="18" charset="0"/>
              <a:cs typeface="Times New Roman" pitchFamily="18" charset="0"/>
            </a:endParaRPr>
          </a:p>
        </p:txBody>
      </p:sp>
      <p:pic>
        <p:nvPicPr>
          <p:cNvPr id="43012" name="Picture 2"/>
          <p:cNvPicPr>
            <a:picLocks noChangeAspect="1" noChangeArrowheads="1"/>
          </p:cNvPicPr>
          <p:nvPr/>
        </p:nvPicPr>
        <p:blipFill>
          <a:blip r:embed="rId3"/>
          <a:srcRect/>
          <a:stretch>
            <a:fillRect/>
          </a:stretch>
        </p:blipFill>
        <p:spPr bwMode="auto">
          <a:xfrm>
            <a:off x="6606950" y="990573"/>
            <a:ext cx="3811918" cy="5631414"/>
          </a:xfrm>
          <a:prstGeom prst="rect">
            <a:avLst/>
          </a:prstGeom>
          <a:noFill/>
          <a:ln w="9525">
            <a:noFill/>
            <a:miter lim="800000"/>
            <a:headEnd/>
            <a:tailEnd/>
          </a:ln>
        </p:spPr>
      </p:pic>
      <p:pic>
        <p:nvPicPr>
          <p:cNvPr id="43013" name="Picture 3"/>
          <p:cNvPicPr>
            <a:picLocks noChangeAspect="1" noChangeArrowheads="1"/>
          </p:cNvPicPr>
          <p:nvPr/>
        </p:nvPicPr>
        <p:blipFill>
          <a:blip r:embed="rId4"/>
          <a:srcRect/>
          <a:stretch>
            <a:fillRect/>
          </a:stretch>
        </p:blipFill>
        <p:spPr bwMode="auto">
          <a:xfrm>
            <a:off x="7289260" y="6787396"/>
            <a:ext cx="2516844" cy="721783"/>
          </a:xfrm>
          <a:prstGeom prst="rect">
            <a:avLst/>
          </a:prstGeom>
          <a:noFill/>
          <a:ln w="9525">
            <a:noFill/>
            <a:miter lim="800000"/>
            <a:headEnd/>
            <a:tailEnd/>
          </a:ln>
        </p:spPr>
      </p:pic>
      <p:sp>
        <p:nvSpPr>
          <p:cNvPr id="43014" name="TextBox 5"/>
          <p:cNvSpPr txBox="1">
            <a:spLocks noChangeArrowheads="1"/>
          </p:cNvSpPr>
          <p:nvPr/>
        </p:nvSpPr>
        <p:spPr bwMode="auto">
          <a:xfrm>
            <a:off x="3793123" y="819525"/>
            <a:ext cx="4178449" cy="386320"/>
          </a:xfrm>
          <a:prstGeom prst="rect">
            <a:avLst/>
          </a:prstGeom>
          <a:noFill/>
          <a:ln w="9525">
            <a:noFill/>
            <a:miter lim="800000"/>
            <a:headEnd/>
            <a:tailEnd/>
          </a:ln>
        </p:spPr>
        <p:txBody>
          <a:bodyPr lIns="108265" tIns="54132" rIns="108265" bIns="54132">
            <a:spAutoFit/>
          </a:bodyPr>
          <a:lstStyle/>
          <a:p>
            <a:endParaRPr lang="ru-RU" altLang="ru-RU"/>
          </a:p>
        </p:txBody>
      </p:sp>
      <p:sp>
        <p:nvSpPr>
          <p:cNvPr id="43015" name="TextBox 6"/>
          <p:cNvSpPr txBox="1">
            <a:spLocks noChangeArrowheads="1"/>
          </p:cNvSpPr>
          <p:nvPr/>
        </p:nvSpPr>
        <p:spPr bwMode="auto">
          <a:xfrm>
            <a:off x="8140740" y="7385123"/>
            <a:ext cx="1535669" cy="386320"/>
          </a:xfrm>
          <a:prstGeom prst="rect">
            <a:avLst/>
          </a:prstGeom>
          <a:noFill/>
          <a:ln w="9525">
            <a:noFill/>
            <a:miter lim="800000"/>
            <a:headEnd/>
            <a:tailEnd/>
          </a:ln>
        </p:spPr>
        <p:txBody>
          <a:bodyPr lIns="108265" tIns="54132" rIns="108265" bIns="54132">
            <a:spAutoFit/>
          </a:bodyPr>
          <a:lstStyle/>
          <a:p>
            <a:r>
              <a:rPr lang="ru-RU" altLang="ru-RU"/>
              <a:t>Н/ мм</a:t>
            </a:r>
            <a:r>
              <a:rPr lang="ru-RU" altLang="ru-RU" baseline="30000"/>
              <a:t>2</a:t>
            </a:r>
            <a:endParaRPr lang="ru-RU" altLang="ru-RU"/>
          </a:p>
        </p:txBody>
      </p:sp>
      <p:sp>
        <p:nvSpPr>
          <p:cNvPr id="43016" name="TextBox 8"/>
          <p:cNvSpPr txBox="1">
            <a:spLocks noChangeArrowheads="1"/>
          </p:cNvSpPr>
          <p:nvPr/>
        </p:nvSpPr>
        <p:spPr bwMode="auto">
          <a:xfrm>
            <a:off x="3197275" y="905989"/>
            <a:ext cx="5200975" cy="620283"/>
          </a:xfrm>
          <a:prstGeom prst="rect">
            <a:avLst/>
          </a:prstGeom>
          <a:noFill/>
          <a:ln w="9525">
            <a:noFill/>
            <a:miter lim="800000"/>
            <a:headEnd/>
            <a:tailEnd/>
          </a:ln>
        </p:spPr>
        <p:txBody>
          <a:bodyPr lIns="108265" tIns="54132" rIns="108265" bIns="54132">
            <a:spAutoFit/>
          </a:bodyPr>
          <a:lstStyle/>
          <a:p>
            <a:r>
              <a:rPr lang="ru-RU" altLang="ru-RU" sz="3300" b="1" dirty="0">
                <a:latin typeface="Times New Roman" pitchFamily="18" charset="0"/>
                <a:cs typeface="Times New Roman" pitchFamily="18" charset="0"/>
              </a:rPr>
              <a:t>Испытания по </a:t>
            </a:r>
            <a:r>
              <a:rPr lang="ru-RU" altLang="ru-RU" sz="3300" b="1" dirty="0" err="1">
                <a:latin typeface="Times New Roman" pitchFamily="18" charset="0"/>
                <a:cs typeface="Times New Roman" pitchFamily="18" charset="0"/>
              </a:rPr>
              <a:t>Виккерсу</a:t>
            </a:r>
            <a:endParaRPr lang="ru-RU" altLang="ru-RU" sz="33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7"/>
          <p:cNvSpPr>
            <a:spLocks noGrp="1"/>
          </p:cNvSpPr>
          <p:nvPr>
            <p:ph idx="1"/>
          </p:nvPr>
        </p:nvSpPr>
        <p:spPr>
          <a:xfrm>
            <a:off x="1045389" y="878663"/>
            <a:ext cx="8644484" cy="6405827"/>
          </a:xfrm>
        </p:spPr>
        <p:txBody>
          <a:bodyPr rtlCol="0">
            <a:normAutofit/>
          </a:bodyPr>
          <a:lstStyle/>
          <a:p>
            <a:pPr marL="0" indent="0" algn="ctr">
              <a:buClr>
                <a:schemeClr val="accent3"/>
              </a:buClr>
              <a:buNone/>
              <a:defRPr/>
            </a:pPr>
            <a:r>
              <a:rPr lang="ru-RU" sz="3700" b="1" dirty="0" smtClean="0">
                <a:latin typeface="Times New Roman" pitchFamily="18" charset="0"/>
                <a:cs typeface="Times New Roman" pitchFamily="18" charset="0"/>
              </a:rPr>
              <a:t>План занятия</a:t>
            </a:r>
          </a:p>
          <a:p>
            <a:pPr marL="0" indent="0">
              <a:buClr>
                <a:schemeClr val="accent3"/>
              </a:buClr>
              <a:buNone/>
              <a:defRPr/>
            </a:pPr>
            <a:endParaRPr lang="ru-RU" sz="3300" dirty="0" smtClean="0">
              <a:latin typeface="Times New Roman" pitchFamily="18" charset="0"/>
              <a:cs typeface="Times New Roman" pitchFamily="18" charset="0"/>
            </a:endParaRPr>
          </a:p>
          <a:p>
            <a:pPr marL="0" indent="432000" algn="ctr">
              <a:lnSpc>
                <a:spcPct val="150000"/>
              </a:lnSpc>
              <a:spcBef>
                <a:spcPts val="0"/>
              </a:spcBef>
              <a:buFontTx/>
              <a:buChar char="-"/>
            </a:pPr>
            <a:r>
              <a:rPr lang="ru-RU" sz="2800" dirty="0" smtClean="0">
                <a:latin typeface="Times New Roman" pitchFamily="18" charset="0"/>
                <a:cs typeface="Times New Roman" pitchFamily="18" charset="0"/>
              </a:rPr>
              <a:t>1. Классификация электротехнических материалов;</a:t>
            </a:r>
          </a:p>
          <a:p>
            <a:pPr marL="0" indent="432000" algn="ctr">
              <a:lnSpc>
                <a:spcPct val="150000"/>
              </a:lnSpc>
              <a:spcBef>
                <a:spcPts val="0"/>
              </a:spcBef>
              <a:buFontTx/>
              <a:buChar char="-"/>
            </a:pPr>
            <a:r>
              <a:rPr lang="ru-RU" sz="2800" dirty="0" smtClean="0">
                <a:latin typeface="Times New Roman" pitchFamily="18" charset="0"/>
                <a:cs typeface="Times New Roman" pitchFamily="18" charset="0"/>
              </a:rPr>
              <a:t>2. Механические характеристики электротехнических материалов.</a:t>
            </a:r>
          </a:p>
          <a:p>
            <a:pPr marL="0" indent="432000" algn="ctr">
              <a:lnSpc>
                <a:spcPct val="150000"/>
              </a:lnSpc>
              <a:spcBef>
                <a:spcPts val="0"/>
              </a:spcBef>
              <a:buFontTx/>
              <a:buChar char="-"/>
            </a:pPr>
            <a:endParaRPr lang="ru-RU" sz="2800" dirty="0" smtClean="0">
              <a:latin typeface="Times New Roman" pitchFamily="18" charset="0"/>
              <a:cs typeface="Times New Roman" pitchFamily="18" charset="0"/>
            </a:endParaRPr>
          </a:p>
          <a:p>
            <a:pPr marL="0" indent="432000" algn="ctr">
              <a:lnSpc>
                <a:spcPct val="150000"/>
              </a:lnSpc>
              <a:spcBef>
                <a:spcPts val="0"/>
              </a:spcBef>
              <a:buFontTx/>
              <a:buChar char="-"/>
            </a:pP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smtClean="0">
              <a:latin typeface="Times New Roman" pitchFamily="18" charset="0"/>
              <a:cs typeface="Times New Roman" pitchFamily="18" charset="0"/>
            </a:endParaRPr>
          </a:p>
          <a:p>
            <a:pPr marL="0" indent="0">
              <a:buClr>
                <a:schemeClr val="accent3"/>
              </a:buClr>
              <a:buNone/>
              <a:defRPr/>
            </a:pPr>
            <a:endParaRPr lang="ru-RU" sz="2000" dirty="0">
              <a:latin typeface="Times New Roman"/>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1338" y="759780"/>
            <a:ext cx="9664262" cy="5509200"/>
          </a:xfrm>
          <a:prstGeom prst="rect">
            <a:avLst/>
          </a:prstGeom>
        </p:spPr>
        <p:txBody>
          <a:bodyPr wrap="square">
            <a:spAutoFit/>
          </a:bodyPr>
          <a:lstStyle/>
          <a:p>
            <a:pPr eaLnBrk="1" hangingPunct="1"/>
            <a:r>
              <a:rPr lang="ru-RU" altLang="ru-RU" sz="4400" b="1" dirty="0" smtClean="0">
                <a:latin typeface="Times New Roman" pitchFamily="18" charset="0"/>
                <a:cs typeface="Times New Roman" pitchFamily="18" charset="0"/>
              </a:rPr>
              <a:t>3. </a:t>
            </a:r>
            <a:r>
              <a:rPr lang="ru-RU" altLang="ru-RU" sz="4400" b="1" dirty="0" smtClean="0">
                <a:solidFill>
                  <a:srgbClr val="002060"/>
                </a:solidFill>
                <a:latin typeface="Times New Roman" pitchFamily="18" charset="0"/>
                <a:cs typeface="Times New Roman" pitchFamily="18" charset="0"/>
              </a:rPr>
              <a:t>Гибкость</a:t>
            </a:r>
            <a:r>
              <a:rPr lang="ru-RU" altLang="ru-RU" sz="4400" b="1" dirty="0" smtClean="0">
                <a:latin typeface="Times New Roman" pitchFamily="18" charset="0"/>
                <a:cs typeface="Times New Roman" pitchFamily="18" charset="0"/>
              </a:rPr>
              <a:t> </a:t>
            </a:r>
            <a:r>
              <a:rPr lang="ru-RU" altLang="ru-RU" sz="4400" b="1" dirty="0" smtClean="0">
                <a:latin typeface="Times New Roman" pitchFamily="18" charset="0"/>
                <a:cs typeface="Times New Roman" pitchFamily="18" charset="0"/>
              </a:rPr>
              <a:t>– способность пластичного материала сохранять </a:t>
            </a:r>
            <a:r>
              <a:rPr lang="ru-RU" altLang="ru-RU" sz="4400" b="1" dirty="0" err="1" smtClean="0">
                <a:latin typeface="Times New Roman" pitchFamily="18" charset="0"/>
                <a:cs typeface="Times New Roman" pitchFamily="18" charset="0"/>
              </a:rPr>
              <a:t>сплошность</a:t>
            </a:r>
            <a:r>
              <a:rPr lang="ru-RU" altLang="ru-RU" sz="4400" b="1" dirty="0" smtClean="0">
                <a:latin typeface="Times New Roman" pitchFamily="18" charset="0"/>
                <a:cs typeface="Times New Roman" pitchFamily="18" charset="0"/>
              </a:rPr>
              <a:t> структуры (без появления трещин). </a:t>
            </a:r>
            <a:endParaRPr lang="ru-RU" altLang="ru-RU" sz="4400" b="1" dirty="0" smtClean="0">
              <a:latin typeface="Times New Roman" pitchFamily="18" charset="0"/>
              <a:cs typeface="Times New Roman" pitchFamily="18" charset="0"/>
            </a:endParaRPr>
          </a:p>
          <a:p>
            <a:pPr eaLnBrk="1" hangingPunct="1"/>
            <a:r>
              <a:rPr lang="ru-RU" altLang="ru-RU" sz="4400" b="1" dirty="0" smtClean="0">
                <a:solidFill>
                  <a:srgbClr val="002060"/>
                </a:solidFill>
                <a:latin typeface="Times New Roman" pitchFamily="18" charset="0"/>
                <a:cs typeface="Times New Roman" pitchFamily="18" charset="0"/>
              </a:rPr>
              <a:t>Гибкость</a:t>
            </a:r>
            <a:r>
              <a:rPr lang="ru-RU" altLang="ru-RU" sz="4400" b="1" dirty="0" smtClean="0">
                <a:latin typeface="Times New Roman" pitchFamily="18" charset="0"/>
                <a:cs typeface="Times New Roman" pitchFamily="18" charset="0"/>
              </a:rPr>
              <a:t> характеризует способность материала выдерживать такие деформации, как изгибы, перегибы, закручивание</a:t>
            </a:r>
            <a:endParaRPr lang="ru-RU" altLang="ru-RU" sz="44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567559" y="268790"/>
            <a:ext cx="9729132" cy="1701900"/>
          </a:xfrm>
        </p:spPr>
        <p:txBody>
          <a:bodyPr>
            <a:normAutofit fontScale="90000"/>
          </a:bodyPr>
          <a:lstStyle/>
          <a:p>
            <a:pPr eaLnBrk="1" hangingPunct="1"/>
            <a:r>
              <a:rPr lang="ru-RU" altLang="ru-RU" b="1" i="1" dirty="0" smtClean="0">
                <a:solidFill>
                  <a:srgbClr val="FF0000"/>
                </a:solidFill>
              </a:rPr>
              <a:t>Определение прочности на изгиб</a:t>
            </a:r>
          </a:p>
        </p:txBody>
      </p:sp>
      <p:pic>
        <p:nvPicPr>
          <p:cNvPr id="16387" name="Рисунок 4" descr="356.gif"/>
          <p:cNvPicPr>
            <a:picLocks noChangeAspect="1"/>
          </p:cNvPicPr>
          <p:nvPr/>
        </p:nvPicPr>
        <p:blipFill>
          <a:blip r:embed="rId2"/>
          <a:srcRect/>
          <a:stretch>
            <a:fillRect/>
          </a:stretch>
        </p:blipFill>
        <p:spPr bwMode="auto">
          <a:xfrm>
            <a:off x="5356986" y="1353344"/>
            <a:ext cx="4939705" cy="3975448"/>
          </a:xfrm>
          <a:prstGeom prst="rect">
            <a:avLst/>
          </a:prstGeom>
          <a:noFill/>
          <a:ln w="9525">
            <a:noFill/>
            <a:miter lim="800000"/>
            <a:headEnd/>
            <a:tailEnd/>
          </a:ln>
        </p:spPr>
      </p:pic>
      <p:pic>
        <p:nvPicPr>
          <p:cNvPr id="16388" name="Рисунок 6" descr="img_10.jpg"/>
          <p:cNvPicPr>
            <a:picLocks noChangeAspect="1"/>
          </p:cNvPicPr>
          <p:nvPr/>
        </p:nvPicPr>
        <p:blipFill>
          <a:blip r:embed="rId3"/>
          <a:srcRect/>
          <a:stretch>
            <a:fillRect/>
          </a:stretch>
        </p:blipFill>
        <p:spPr bwMode="auto">
          <a:xfrm>
            <a:off x="761256" y="4144616"/>
            <a:ext cx="4291227" cy="3214192"/>
          </a:xfrm>
          <a:prstGeom prst="rect">
            <a:avLst/>
          </a:prstGeom>
          <a:noFill/>
          <a:ln w="9525">
            <a:noFill/>
            <a:miter lim="800000"/>
            <a:headEnd/>
            <a:tailEnd/>
          </a:ln>
        </p:spPr>
      </p:pic>
      <p:sp>
        <p:nvSpPr>
          <p:cNvPr id="16389" name="TextBox 8"/>
          <p:cNvSpPr txBox="1">
            <a:spLocks noChangeArrowheads="1"/>
          </p:cNvSpPr>
          <p:nvPr/>
        </p:nvSpPr>
        <p:spPr bwMode="auto">
          <a:xfrm>
            <a:off x="507505" y="1860848"/>
            <a:ext cx="3969671" cy="386320"/>
          </a:xfrm>
          <a:prstGeom prst="rect">
            <a:avLst/>
          </a:prstGeom>
          <a:noFill/>
          <a:ln w="9525">
            <a:noFill/>
            <a:miter lim="800000"/>
            <a:headEnd/>
            <a:tailEnd/>
          </a:ln>
        </p:spPr>
        <p:txBody>
          <a:bodyPr wrap="none" lIns="108265" tIns="54132" rIns="108265" bIns="54132">
            <a:spAutoFit/>
          </a:bodyPr>
          <a:lstStyle/>
          <a:p>
            <a:pPr eaLnBrk="1" hangingPunct="1"/>
            <a:r>
              <a:rPr lang="ru-RU" altLang="ru-RU" b="1">
                <a:latin typeface="Cambria" pitchFamily="18" charset="0"/>
              </a:rPr>
              <a:t>Определение прочности на изгиб</a:t>
            </a:r>
          </a:p>
        </p:txBody>
      </p:sp>
      <p:cxnSp>
        <p:nvCxnSpPr>
          <p:cNvPr id="11" name="Соединительная линия уступом 10"/>
          <p:cNvCxnSpPr/>
          <p:nvPr/>
        </p:nvCxnSpPr>
        <p:spPr>
          <a:xfrm>
            <a:off x="5075039" y="2114601"/>
            <a:ext cx="1860848" cy="76125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Соединительная линия уступом 12"/>
          <p:cNvCxnSpPr/>
          <p:nvPr/>
        </p:nvCxnSpPr>
        <p:spPr>
          <a:xfrm rot="5400000">
            <a:off x="1903140" y="2579812"/>
            <a:ext cx="1607095" cy="101500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41337" y="833659"/>
            <a:ext cx="9834298" cy="2209085"/>
          </a:xfrm>
        </p:spPr>
        <p:txBody>
          <a:bodyPr>
            <a:noAutofit/>
          </a:bodyPr>
          <a:lstStyle/>
          <a:p>
            <a:r>
              <a:rPr lang="ru-RU" sz="4800" dirty="0" smtClean="0">
                <a:solidFill>
                  <a:schemeClr val="tx1"/>
                </a:solidFill>
                <a:latin typeface="Times New Roman" pitchFamily="18" charset="0"/>
                <a:cs typeface="Times New Roman" pitchFamily="18" charset="0"/>
              </a:rPr>
              <a:t>4. </a:t>
            </a:r>
            <a:r>
              <a:rPr lang="ru-RU" sz="4800" b="1" dirty="0" smtClean="0">
                <a:solidFill>
                  <a:srgbClr val="002060"/>
                </a:solidFill>
                <a:latin typeface="Times New Roman" pitchFamily="18" charset="0"/>
                <a:cs typeface="Times New Roman" pitchFamily="18" charset="0"/>
              </a:rPr>
              <a:t>Истирание</a:t>
            </a:r>
            <a:r>
              <a:rPr lang="ru-RU" sz="4800" dirty="0" smtClean="0">
                <a:solidFill>
                  <a:schemeClr val="tx1"/>
                </a:solidFill>
                <a:latin typeface="Times New Roman" pitchFamily="18" charset="0"/>
                <a:cs typeface="Times New Roman" pitchFamily="18" charset="0"/>
              </a:rPr>
              <a:t> (износостойкость)- свойство материала сопротивляться трению.</a:t>
            </a:r>
            <a:endParaRPr lang="ru-RU" sz="4800" dirty="0">
              <a:solidFill>
                <a:schemeClr val="tx1"/>
              </a:solidFill>
              <a:latin typeface="Times New Roman" pitchFamily="18" charset="0"/>
              <a:cs typeface="Times New Roman" pitchFamily="18" charset="0"/>
            </a:endParaRPr>
          </a:p>
        </p:txBody>
      </p:sp>
      <p:pic>
        <p:nvPicPr>
          <p:cNvPr id="5" name="Объект 3"/>
          <p:cNvPicPr>
            <a:picLocks noChangeAspect="1"/>
          </p:cNvPicPr>
          <p:nvPr/>
        </p:nvPicPr>
        <p:blipFill>
          <a:blip r:embed="rId2"/>
          <a:srcRect t="21589" b="38010"/>
          <a:stretch>
            <a:fillRect/>
          </a:stretch>
        </p:blipFill>
        <p:spPr>
          <a:xfrm>
            <a:off x="1" y="3315316"/>
            <a:ext cx="10826750" cy="349233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7" y="833659"/>
            <a:ext cx="9834298" cy="5330657"/>
          </a:xfrm>
        </p:spPr>
        <p:txBody>
          <a:bodyPr>
            <a:normAutofit/>
          </a:bodyPr>
          <a:lstStyle/>
          <a:p>
            <a:r>
              <a:rPr lang="ru-RU" b="1" u="sng" dirty="0" smtClean="0">
                <a:solidFill>
                  <a:schemeClr val="tx1"/>
                </a:solidFill>
                <a:latin typeface="Times New Roman" pitchFamily="18" charset="0"/>
                <a:cs typeface="Times New Roman" pitchFamily="18" charset="0"/>
              </a:rPr>
              <a:t>5. </a:t>
            </a:r>
            <a:r>
              <a:rPr lang="ru-RU" b="1" u="sng" dirty="0" err="1" smtClean="0">
                <a:solidFill>
                  <a:schemeClr val="tx1"/>
                </a:solidFill>
                <a:latin typeface="Times New Roman" pitchFamily="18" charset="0"/>
                <a:cs typeface="Times New Roman" pitchFamily="18" charset="0"/>
              </a:rPr>
              <a:t>Вибростойкость</a:t>
            </a:r>
            <a:r>
              <a:rPr lang="ru-RU" dirty="0" smtClean="0">
                <a:solidFill>
                  <a:schemeClr val="tx1"/>
                </a:solidFill>
                <a:latin typeface="Times New Roman" pitchFamily="18" charset="0"/>
                <a:cs typeface="Times New Roman" pitchFamily="18" charset="0"/>
              </a:rPr>
              <a:t>- т.е. стойкость к воздействию вибраций с </a:t>
            </a:r>
            <a:r>
              <a:rPr lang="ru-RU" dirty="0" smtClean="0">
                <a:solidFill>
                  <a:schemeClr val="tx1"/>
                </a:solidFill>
                <a:latin typeface="Times New Roman" pitchFamily="18" charset="0"/>
                <a:cs typeface="Times New Roman" pitchFamily="18" charset="0"/>
              </a:rPr>
              <a:t>определенной </a:t>
            </a:r>
            <a:r>
              <a:rPr lang="ru-RU" dirty="0" smtClean="0">
                <a:solidFill>
                  <a:schemeClr val="tx1"/>
                </a:solidFill>
                <a:latin typeface="Times New Roman" pitchFamily="18" charset="0"/>
                <a:cs typeface="Times New Roman" pitchFamily="18" charset="0"/>
              </a:rPr>
              <a:t>частотой и амплитудой.</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5310" y="1560785"/>
            <a:ext cx="10231821" cy="6321973"/>
          </a:xfrm>
        </p:spPr>
        <p:txBody>
          <a:bodyPr>
            <a:normAutofit fontScale="90000"/>
          </a:bodyPr>
          <a:lstStyle/>
          <a:p>
            <a:pPr lvl="0"/>
            <a:r>
              <a:rPr lang="ru-RU" sz="4000" b="1" dirty="0" smtClean="0">
                <a:solidFill>
                  <a:srgbClr val="002060"/>
                </a:solidFill>
                <a:latin typeface="Times New Roman" pitchFamily="18" charset="0"/>
                <a:cs typeface="Times New Roman" pitchFamily="18" charset="0"/>
              </a:rPr>
              <a:t>Закрепление материала</a:t>
            </a:r>
            <a:r>
              <a:rPr lang="ru-RU" sz="4000" dirty="0" smtClean="0">
                <a:solidFill>
                  <a:schemeClr val="tx1"/>
                </a:solidFill>
              </a:rPr>
              <a:t/>
            </a:r>
            <a:br>
              <a:rPr lang="ru-RU" sz="4000" dirty="0" smtClean="0">
                <a:solidFill>
                  <a:schemeClr val="tx1"/>
                </a:solidFill>
              </a:rPr>
            </a:br>
            <a:r>
              <a:rPr lang="ru-RU" sz="4000" dirty="0" smtClean="0">
                <a:solidFill>
                  <a:schemeClr val="tx1"/>
                </a:solidFill>
              </a:rPr>
              <a:t>1.Назовите </a:t>
            </a:r>
            <a:r>
              <a:rPr lang="ru-RU" sz="4000" dirty="0" smtClean="0">
                <a:solidFill>
                  <a:schemeClr val="tx1"/>
                </a:solidFill>
              </a:rPr>
              <a:t>4 основных группы материалов.</a:t>
            </a:r>
            <a:br>
              <a:rPr lang="ru-RU" sz="4000" dirty="0" smtClean="0">
                <a:solidFill>
                  <a:schemeClr val="tx1"/>
                </a:solidFill>
              </a:rPr>
            </a:br>
            <a:r>
              <a:rPr lang="ru-RU" sz="4000" dirty="0" smtClean="0">
                <a:solidFill>
                  <a:schemeClr val="tx1"/>
                </a:solidFill>
              </a:rPr>
              <a:t>2. Какой </a:t>
            </a:r>
            <a:r>
              <a:rPr lang="ru-RU" sz="4000" dirty="0" smtClean="0">
                <a:solidFill>
                  <a:schemeClr val="tx1"/>
                </a:solidFill>
              </a:rPr>
              <a:t>материал называется проводником?</a:t>
            </a:r>
            <a:br>
              <a:rPr lang="ru-RU" sz="4000" dirty="0" smtClean="0">
                <a:solidFill>
                  <a:schemeClr val="tx1"/>
                </a:solidFill>
              </a:rPr>
            </a:br>
            <a:r>
              <a:rPr lang="ru-RU" sz="4000" dirty="0" smtClean="0">
                <a:solidFill>
                  <a:schemeClr val="tx1"/>
                </a:solidFill>
              </a:rPr>
              <a:t>3. Какой </a:t>
            </a:r>
            <a:r>
              <a:rPr lang="ru-RU" sz="4000" dirty="0" smtClean="0">
                <a:solidFill>
                  <a:schemeClr val="tx1"/>
                </a:solidFill>
              </a:rPr>
              <a:t>материал называется полупроводником?</a:t>
            </a:r>
            <a:br>
              <a:rPr lang="ru-RU" sz="4000" dirty="0" smtClean="0">
                <a:solidFill>
                  <a:schemeClr val="tx1"/>
                </a:solidFill>
              </a:rPr>
            </a:br>
            <a:r>
              <a:rPr lang="ru-RU" sz="4000" dirty="0" smtClean="0">
                <a:solidFill>
                  <a:schemeClr val="tx1"/>
                </a:solidFill>
              </a:rPr>
              <a:t>4. Какой </a:t>
            </a:r>
            <a:r>
              <a:rPr lang="ru-RU" sz="4000" dirty="0" smtClean="0">
                <a:solidFill>
                  <a:schemeClr val="tx1"/>
                </a:solidFill>
              </a:rPr>
              <a:t>материал называется магнитным?</a:t>
            </a:r>
            <a:br>
              <a:rPr lang="ru-RU" sz="4000" dirty="0" smtClean="0">
                <a:solidFill>
                  <a:schemeClr val="tx1"/>
                </a:solidFill>
              </a:rPr>
            </a:br>
            <a:r>
              <a:rPr lang="ru-RU" sz="4000" dirty="0" smtClean="0">
                <a:solidFill>
                  <a:schemeClr val="tx1"/>
                </a:solidFill>
              </a:rPr>
              <a:t>5. Какой </a:t>
            </a:r>
            <a:r>
              <a:rPr lang="ru-RU" sz="4000" dirty="0" smtClean="0">
                <a:solidFill>
                  <a:schemeClr val="tx1"/>
                </a:solidFill>
              </a:rPr>
              <a:t>материал называется электроизоляционным?</a:t>
            </a:r>
            <a:br>
              <a:rPr lang="ru-RU" sz="4000" dirty="0" smtClean="0">
                <a:solidFill>
                  <a:schemeClr val="tx1"/>
                </a:solidFill>
              </a:rPr>
            </a:br>
            <a:r>
              <a:rPr lang="ru-RU" sz="4000" dirty="0" smtClean="0">
                <a:solidFill>
                  <a:schemeClr val="tx1"/>
                </a:solidFill>
              </a:rPr>
              <a:t>6. Какими </a:t>
            </a:r>
            <a:r>
              <a:rPr lang="ru-RU" sz="4000" dirty="0" smtClean="0">
                <a:solidFill>
                  <a:schemeClr val="tx1"/>
                </a:solidFill>
              </a:rPr>
              <a:t>механическими параметрами характеризуются материалы?</a:t>
            </a:r>
            <a:br>
              <a:rPr lang="ru-RU" sz="4000" dirty="0" smtClean="0">
                <a:solidFill>
                  <a:schemeClr val="tx1"/>
                </a:solidFill>
              </a:rPr>
            </a:br>
            <a:r>
              <a:rPr lang="ru-RU" sz="4000" dirty="0" smtClean="0">
                <a:solidFill>
                  <a:schemeClr val="tx1"/>
                </a:solidFill>
              </a:rPr>
              <a:t>7. Что </a:t>
            </a:r>
            <a:r>
              <a:rPr lang="ru-RU" sz="4000" dirty="0" smtClean="0">
                <a:solidFill>
                  <a:schemeClr val="tx1"/>
                </a:solidFill>
              </a:rPr>
              <a:t>называется прочностью материала?</a:t>
            </a:r>
            <a:br>
              <a:rPr lang="ru-RU" sz="4000" dirty="0" smtClean="0">
                <a:solidFill>
                  <a:schemeClr val="tx1"/>
                </a:solidFill>
              </a:rPr>
            </a:br>
            <a:r>
              <a:rPr lang="ru-RU" sz="4000" dirty="0" smtClean="0">
                <a:solidFill>
                  <a:schemeClr val="tx1"/>
                </a:solidFill>
              </a:rPr>
              <a:t>8. Что </a:t>
            </a:r>
            <a:r>
              <a:rPr lang="ru-RU" sz="4000" dirty="0" smtClean="0">
                <a:solidFill>
                  <a:schemeClr val="tx1"/>
                </a:solidFill>
              </a:rPr>
              <a:t>характеризует гибкость материала?</a:t>
            </a:r>
            <a:br>
              <a:rPr lang="ru-RU" sz="4000" dirty="0" smtClean="0">
                <a:solidFill>
                  <a:schemeClr val="tx1"/>
                </a:solidFill>
              </a:rPr>
            </a:br>
            <a:r>
              <a:rPr lang="ru-RU" sz="4000" dirty="0" smtClean="0">
                <a:solidFill>
                  <a:schemeClr val="tx1"/>
                </a:solidFill>
              </a:rPr>
              <a:t>9. Как </a:t>
            </a:r>
            <a:r>
              <a:rPr lang="ru-RU" sz="4000" dirty="0" smtClean="0">
                <a:solidFill>
                  <a:schemeClr val="tx1"/>
                </a:solidFill>
              </a:rPr>
              <a:t>вы понимаете, свойство материала истирание?</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8708" y="204953"/>
            <a:ext cx="10258042" cy="7915110"/>
          </a:xfrm>
        </p:spPr>
        <p:txBody>
          <a:bodyPr>
            <a:normAutofit/>
          </a:bodyPr>
          <a:lstStyle/>
          <a:p>
            <a:r>
              <a:rPr lang="ru-RU" sz="4000" b="1" dirty="0" smtClean="0"/>
              <a:t>1. Какие материалы называются электротехническими?</a:t>
            </a:r>
            <a:r>
              <a:rPr lang="ru-RU" sz="4000" dirty="0" smtClean="0"/>
              <a:t/>
            </a:r>
            <a:br>
              <a:rPr lang="ru-RU" sz="4000" dirty="0" smtClean="0"/>
            </a:br>
            <a:r>
              <a:rPr lang="ru-RU" sz="4000" b="1" dirty="0" smtClean="0">
                <a:solidFill>
                  <a:schemeClr val="tx1"/>
                </a:solidFill>
              </a:rPr>
              <a:t>А. </a:t>
            </a:r>
            <a:r>
              <a:rPr lang="ru-RU" sz="4000" b="1" dirty="0" smtClean="0">
                <a:solidFill>
                  <a:srgbClr val="002060"/>
                </a:solidFill>
              </a:rPr>
              <a:t>Это обычные материалы.</a:t>
            </a:r>
            <a:br>
              <a:rPr lang="ru-RU" sz="4000" b="1" dirty="0" smtClean="0">
                <a:solidFill>
                  <a:srgbClr val="002060"/>
                </a:solidFill>
              </a:rPr>
            </a:br>
            <a:r>
              <a:rPr lang="ru-RU" sz="4000" b="1" dirty="0" smtClean="0">
                <a:solidFill>
                  <a:srgbClr val="002060"/>
                </a:solidFill>
              </a:rPr>
              <a:t/>
            </a:r>
            <a:br>
              <a:rPr lang="ru-RU" sz="4000" b="1" dirty="0" smtClean="0">
                <a:solidFill>
                  <a:srgbClr val="002060"/>
                </a:solidFill>
              </a:rPr>
            </a:br>
            <a:r>
              <a:rPr lang="ru-RU" sz="4000" b="1" dirty="0" smtClean="0">
                <a:solidFill>
                  <a:schemeClr val="tx1"/>
                </a:solidFill>
              </a:rPr>
              <a:t>В. </a:t>
            </a:r>
            <a:r>
              <a:rPr lang="ru-RU" sz="4000" b="1" dirty="0" smtClean="0">
                <a:solidFill>
                  <a:srgbClr val="002060"/>
                </a:solidFill>
              </a:rPr>
              <a:t>Это материалы специального назначения.</a:t>
            </a:r>
            <a:br>
              <a:rPr lang="ru-RU" sz="4000" b="1" dirty="0" smtClean="0">
                <a:solidFill>
                  <a:srgbClr val="002060"/>
                </a:solidFill>
              </a:rPr>
            </a:br>
            <a:r>
              <a:rPr lang="ru-RU" sz="4000" b="1" dirty="0" smtClean="0">
                <a:solidFill>
                  <a:srgbClr val="002060"/>
                </a:solidFill>
              </a:rPr>
              <a:t/>
            </a:r>
            <a:br>
              <a:rPr lang="ru-RU" sz="4000" b="1" dirty="0" smtClean="0">
                <a:solidFill>
                  <a:srgbClr val="002060"/>
                </a:solidFill>
              </a:rPr>
            </a:br>
            <a:r>
              <a:rPr lang="ru-RU" sz="4000" b="1" dirty="0" smtClean="0">
                <a:solidFill>
                  <a:schemeClr val="tx1"/>
                </a:solidFill>
              </a:rPr>
              <a:t>С. </a:t>
            </a:r>
            <a:r>
              <a:rPr lang="ru-RU" sz="4000" b="1" dirty="0" smtClean="0">
                <a:solidFill>
                  <a:srgbClr val="002060"/>
                </a:solidFill>
              </a:rPr>
              <a:t>Это специальные материалы для изготовления электрических машин, </a:t>
            </a:r>
            <a:r>
              <a:rPr lang="ru-RU" sz="4000" b="1" dirty="0" smtClean="0">
                <a:solidFill>
                  <a:srgbClr val="002060"/>
                </a:solidFill>
              </a:rPr>
              <a:t>аппаратов, приборов и т.д</a:t>
            </a:r>
            <a:r>
              <a:rPr lang="ru-RU" sz="4000" b="1" dirty="0" smtClean="0">
                <a:solidFill>
                  <a:srgbClr val="002060"/>
                </a:solidFill>
              </a:rPr>
              <a:t>.</a:t>
            </a:r>
            <a:br>
              <a:rPr lang="ru-RU" sz="4000" b="1" dirty="0" smtClean="0">
                <a:solidFill>
                  <a:srgbClr val="002060"/>
                </a:solidFill>
              </a:rPr>
            </a:br>
            <a:r>
              <a:rPr lang="ru-RU" sz="4000" b="1" dirty="0" smtClean="0">
                <a:solidFill>
                  <a:srgbClr val="002060"/>
                </a:solidFill>
              </a:rPr>
              <a:t/>
            </a:r>
            <a:br>
              <a:rPr lang="ru-RU" sz="4000" b="1" dirty="0" smtClean="0">
                <a:solidFill>
                  <a:srgbClr val="002060"/>
                </a:solidFill>
              </a:rPr>
            </a:br>
            <a:r>
              <a:rPr lang="en-US" sz="4000" b="1" dirty="0" smtClean="0">
                <a:solidFill>
                  <a:schemeClr val="tx1"/>
                </a:solidFill>
              </a:rPr>
              <a:t>D</a:t>
            </a:r>
            <a:r>
              <a:rPr lang="ru-RU" sz="4000" b="1" dirty="0" smtClean="0">
                <a:solidFill>
                  <a:schemeClr val="tx1"/>
                </a:solidFill>
              </a:rPr>
              <a:t>. </a:t>
            </a:r>
            <a:r>
              <a:rPr lang="ru-RU" sz="4000" b="1" dirty="0" smtClean="0">
                <a:solidFill>
                  <a:srgbClr val="002060"/>
                </a:solidFill>
              </a:rPr>
              <a:t>Это </a:t>
            </a:r>
            <a:r>
              <a:rPr lang="ru-RU" sz="4000" b="1" dirty="0" smtClean="0">
                <a:solidFill>
                  <a:srgbClr val="002060"/>
                </a:solidFill>
              </a:rPr>
              <a:t>элементы </a:t>
            </a:r>
            <a:r>
              <a:rPr lang="ru-RU" sz="4000" b="1" dirty="0" smtClean="0">
                <a:solidFill>
                  <a:srgbClr val="002060"/>
                </a:solidFill>
              </a:rPr>
              <a:t>электрооборудования</a:t>
            </a:r>
            <a:r>
              <a:rPr lang="ru-RU" b="1" dirty="0" smtClean="0"/>
              <a:t/>
            </a:r>
            <a:br>
              <a:rPr lang="ru-RU" b="1" dirty="0" smtClean="0"/>
            </a:br>
            <a:endParaRPr lang="ru-RU"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6" y="833659"/>
            <a:ext cx="10285413" cy="7286403"/>
          </a:xfrm>
        </p:spPr>
        <p:txBody>
          <a:bodyPr>
            <a:normAutofit fontScale="90000"/>
          </a:bodyPr>
          <a:lstStyle/>
          <a:p>
            <a:r>
              <a:rPr lang="ru-RU" b="1" dirty="0" smtClean="0"/>
              <a:t>2.</a:t>
            </a:r>
            <a:r>
              <a:rPr lang="ru-RU" dirty="0" smtClean="0"/>
              <a:t>  </a:t>
            </a:r>
            <a:r>
              <a:rPr lang="ru-RU" sz="4400" b="1" dirty="0" smtClean="0">
                <a:latin typeface="Times New Roman" pitchFamily="18" charset="0"/>
                <a:cs typeface="Times New Roman" pitchFamily="18" charset="0"/>
              </a:rPr>
              <a:t>На какие группы делятся электротехнические материалы</a:t>
            </a:r>
            <a:r>
              <a:rPr lang="ru-RU" sz="4400" b="1" dirty="0" smtClean="0">
                <a:latin typeface="Times New Roman" pitchFamily="18" charset="0"/>
                <a:cs typeface="Times New Roman" pitchFamily="18" charset="0"/>
              </a:rPr>
              <a:t>?</a:t>
            </a:r>
            <a:br>
              <a:rPr lang="ru-RU" sz="4400" b="1" dirty="0" smtClean="0">
                <a:latin typeface="Times New Roman" pitchFamily="18" charset="0"/>
                <a:cs typeface="Times New Roman" pitchFamily="18" charset="0"/>
              </a:rPr>
            </a:br>
            <a:r>
              <a:rPr lang="ru-RU" sz="4400" b="1" dirty="0" smtClean="0">
                <a:latin typeface="Times New Roman" pitchFamily="18" charset="0"/>
                <a:cs typeface="Times New Roman" pitchFamily="18" charset="0"/>
              </a:rPr>
              <a:t/>
            </a:r>
            <a:br>
              <a:rPr lang="ru-RU" sz="4400" b="1" dirty="0" smtClean="0">
                <a:latin typeface="Times New Roman" pitchFamily="18" charset="0"/>
                <a:cs typeface="Times New Roman" pitchFamily="18" charset="0"/>
              </a:rPr>
            </a:br>
            <a:r>
              <a:rPr lang="ru-RU" sz="4400" b="1" dirty="0" smtClean="0">
                <a:solidFill>
                  <a:schemeClr val="tx1"/>
                </a:solidFill>
                <a:latin typeface="Times New Roman" pitchFamily="18" charset="0"/>
                <a:cs typeface="Times New Roman" pitchFamily="18" charset="0"/>
              </a:rPr>
              <a:t>А. </a:t>
            </a:r>
            <a:r>
              <a:rPr lang="ru-RU" sz="4400" b="1" dirty="0" smtClean="0">
                <a:solidFill>
                  <a:srgbClr val="002060"/>
                </a:solidFill>
                <a:latin typeface="Times New Roman" pitchFamily="18" charset="0"/>
                <a:cs typeface="Times New Roman" pitchFamily="18" charset="0"/>
              </a:rPr>
              <a:t>Диэлектрики</a:t>
            </a:r>
            <a:r>
              <a:rPr lang="ru-RU" sz="4400" b="1" dirty="0" smtClean="0">
                <a:solidFill>
                  <a:srgbClr val="002060"/>
                </a:solidFill>
                <a:latin typeface="Times New Roman" pitchFamily="18" charset="0"/>
                <a:cs typeface="Times New Roman" pitchFamily="18" charset="0"/>
              </a:rPr>
              <a:t>, проводники, полупроводники, магнитные</a:t>
            </a:r>
            <a:r>
              <a:rPr lang="ru-RU" sz="4400" b="1" dirty="0" smtClean="0">
                <a:solidFill>
                  <a:srgbClr val="002060"/>
                </a:solidFill>
                <a:latin typeface="Times New Roman" pitchFamily="18" charset="0"/>
                <a:cs typeface="Times New Roman" pitchFamily="18" charset="0"/>
              </a:rPr>
              <a:t>.</a:t>
            </a:r>
            <a:br>
              <a:rPr lang="ru-RU" sz="4400" b="1" dirty="0" smtClean="0">
                <a:solidFill>
                  <a:srgbClr val="002060"/>
                </a:solidFill>
                <a:latin typeface="Times New Roman" pitchFamily="18" charset="0"/>
                <a:cs typeface="Times New Roman" pitchFamily="18" charset="0"/>
              </a:rPr>
            </a:br>
            <a:r>
              <a:rPr lang="ru-RU" sz="4400" b="1" dirty="0" smtClean="0">
                <a:solidFill>
                  <a:srgbClr val="002060"/>
                </a:solidFill>
                <a:latin typeface="Times New Roman" pitchFamily="18" charset="0"/>
                <a:cs typeface="Times New Roman" pitchFamily="18" charset="0"/>
              </a:rPr>
              <a:t/>
            </a:r>
            <a:br>
              <a:rPr lang="ru-RU" sz="4400" b="1" dirty="0" smtClean="0">
                <a:solidFill>
                  <a:srgbClr val="002060"/>
                </a:solidFill>
                <a:latin typeface="Times New Roman" pitchFamily="18" charset="0"/>
                <a:cs typeface="Times New Roman" pitchFamily="18" charset="0"/>
              </a:rPr>
            </a:br>
            <a:r>
              <a:rPr lang="ru-RU" sz="4400" b="1" dirty="0" smtClean="0">
                <a:solidFill>
                  <a:schemeClr val="tx1"/>
                </a:solidFill>
                <a:latin typeface="Times New Roman" pitchFamily="18" charset="0"/>
                <a:cs typeface="Times New Roman" pitchFamily="18" charset="0"/>
              </a:rPr>
              <a:t>В. </a:t>
            </a:r>
            <a:r>
              <a:rPr lang="ru-RU" sz="4400" b="1" dirty="0" smtClean="0">
                <a:solidFill>
                  <a:srgbClr val="002060"/>
                </a:solidFill>
                <a:latin typeface="Times New Roman" pitchFamily="18" charset="0"/>
                <a:cs typeface="Times New Roman" pitchFamily="18" charset="0"/>
              </a:rPr>
              <a:t>Магнитные проводники</a:t>
            </a:r>
            <a:br>
              <a:rPr lang="ru-RU" sz="4400" b="1" dirty="0" smtClean="0">
                <a:solidFill>
                  <a:srgbClr val="002060"/>
                </a:solidFill>
                <a:latin typeface="Times New Roman" pitchFamily="18" charset="0"/>
                <a:cs typeface="Times New Roman" pitchFamily="18" charset="0"/>
              </a:rPr>
            </a:br>
            <a:r>
              <a:rPr lang="ru-RU" sz="4400" b="1" dirty="0" smtClean="0">
                <a:solidFill>
                  <a:srgbClr val="002060"/>
                </a:solidFill>
                <a:latin typeface="Times New Roman" pitchFamily="18" charset="0"/>
                <a:cs typeface="Times New Roman" pitchFamily="18" charset="0"/>
              </a:rPr>
              <a:t/>
            </a:r>
            <a:br>
              <a:rPr lang="ru-RU" sz="4400" b="1" dirty="0" smtClean="0">
                <a:solidFill>
                  <a:srgbClr val="002060"/>
                </a:solidFill>
                <a:latin typeface="Times New Roman" pitchFamily="18" charset="0"/>
                <a:cs typeface="Times New Roman" pitchFamily="18" charset="0"/>
              </a:rPr>
            </a:br>
            <a:r>
              <a:rPr lang="ru-RU" sz="4400" b="1" dirty="0" smtClean="0">
                <a:solidFill>
                  <a:schemeClr val="tx1"/>
                </a:solidFill>
                <a:latin typeface="Times New Roman" pitchFamily="18" charset="0"/>
                <a:cs typeface="Times New Roman" pitchFamily="18" charset="0"/>
              </a:rPr>
              <a:t>С. </a:t>
            </a:r>
            <a:r>
              <a:rPr lang="ru-RU" sz="4400" b="1" dirty="0" smtClean="0">
                <a:solidFill>
                  <a:srgbClr val="002060"/>
                </a:solidFill>
                <a:latin typeface="Times New Roman" pitchFamily="18" charset="0"/>
                <a:cs typeface="Times New Roman" pitchFamily="18" charset="0"/>
              </a:rPr>
              <a:t>Полупроводники</a:t>
            </a:r>
            <a:r>
              <a:rPr lang="ru-RU" sz="4400" b="1" dirty="0" smtClean="0">
                <a:solidFill>
                  <a:srgbClr val="002060"/>
                </a:solidFill>
                <a:latin typeface="Times New Roman" pitchFamily="18" charset="0"/>
                <a:cs typeface="Times New Roman" pitchFamily="18" charset="0"/>
              </a:rPr>
              <a:t>, </a:t>
            </a:r>
            <a:r>
              <a:rPr lang="ru-RU" sz="4400" b="1" dirty="0" smtClean="0">
                <a:solidFill>
                  <a:srgbClr val="002060"/>
                </a:solidFill>
                <a:latin typeface="Times New Roman" pitchFamily="18" charset="0"/>
                <a:cs typeface="Times New Roman" pitchFamily="18" charset="0"/>
              </a:rPr>
              <a:t>магнитные</a:t>
            </a:r>
            <a:br>
              <a:rPr lang="ru-RU" sz="4400" b="1" dirty="0" smtClean="0">
                <a:solidFill>
                  <a:srgbClr val="002060"/>
                </a:solidFill>
                <a:latin typeface="Times New Roman" pitchFamily="18" charset="0"/>
                <a:cs typeface="Times New Roman" pitchFamily="18" charset="0"/>
              </a:rPr>
            </a:br>
            <a:r>
              <a:rPr lang="ru-RU" sz="4400" b="1" dirty="0" smtClean="0">
                <a:solidFill>
                  <a:srgbClr val="002060"/>
                </a:solidFill>
                <a:latin typeface="Times New Roman" pitchFamily="18" charset="0"/>
                <a:cs typeface="Times New Roman" pitchFamily="18" charset="0"/>
              </a:rPr>
              <a:t/>
            </a:r>
            <a:br>
              <a:rPr lang="ru-RU" sz="4400" b="1" dirty="0" smtClean="0">
                <a:solidFill>
                  <a:srgbClr val="002060"/>
                </a:solidFill>
                <a:latin typeface="Times New Roman" pitchFamily="18" charset="0"/>
                <a:cs typeface="Times New Roman" pitchFamily="18" charset="0"/>
              </a:rPr>
            </a:br>
            <a:r>
              <a:rPr lang="en-US" sz="4400" b="1" dirty="0" smtClean="0">
                <a:solidFill>
                  <a:schemeClr val="tx1"/>
                </a:solidFill>
                <a:latin typeface="Times New Roman" pitchFamily="18" charset="0"/>
                <a:cs typeface="Times New Roman" pitchFamily="18" charset="0"/>
              </a:rPr>
              <a:t>D</a:t>
            </a:r>
            <a:r>
              <a:rPr lang="ru-RU" sz="4400" b="1" dirty="0" smtClean="0">
                <a:solidFill>
                  <a:schemeClr val="tx1"/>
                </a:solidFill>
                <a:latin typeface="Times New Roman" pitchFamily="18" charset="0"/>
                <a:cs typeface="Times New Roman" pitchFamily="18" charset="0"/>
              </a:rPr>
              <a:t>. </a:t>
            </a:r>
            <a:r>
              <a:rPr lang="ru-RU" sz="4400" b="1" dirty="0" smtClean="0">
                <a:solidFill>
                  <a:srgbClr val="002060"/>
                </a:solidFill>
                <a:latin typeface="Times New Roman" pitchFamily="18" charset="0"/>
                <a:cs typeface="Times New Roman" pitchFamily="18" charset="0"/>
              </a:rPr>
              <a:t>Проводники</a:t>
            </a:r>
            <a:r>
              <a:rPr lang="ru-RU" sz="4400" b="1" dirty="0" smtClean="0">
                <a:solidFill>
                  <a:srgbClr val="002060"/>
                </a:solidFill>
                <a:latin typeface="Times New Roman" pitchFamily="18" charset="0"/>
                <a:cs typeface="Times New Roman" pitchFamily="18" charset="0"/>
              </a:rPr>
              <a:t>, диэлектрики</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6484" y="833659"/>
            <a:ext cx="10590266" cy="7286403"/>
          </a:xfrm>
        </p:spPr>
        <p:txBody>
          <a:bodyPr>
            <a:normAutofit fontScale="90000"/>
          </a:bodyPr>
          <a:lstStyle/>
          <a:p>
            <a:r>
              <a:rPr lang="ru-RU" sz="4400" b="1" dirty="0" smtClean="0"/>
              <a:t>3.  Для чего необходимо знать свойства электротехнических материалов</a:t>
            </a:r>
            <a:r>
              <a:rPr lang="ru-RU" sz="4400" b="1" dirty="0" smtClean="0"/>
              <a:t>?</a:t>
            </a:r>
            <a:r>
              <a:rPr lang="ru-RU" sz="4400" b="1" dirty="0" smtClean="0"/>
              <a:t/>
            </a:r>
            <a:br>
              <a:rPr lang="ru-RU" sz="4400" b="1" dirty="0" smtClean="0"/>
            </a:br>
            <a:r>
              <a:rPr lang="ru-RU" sz="4400" b="1" dirty="0" smtClean="0">
                <a:solidFill>
                  <a:schemeClr val="tx1"/>
                </a:solidFill>
              </a:rPr>
              <a:t>А. </a:t>
            </a:r>
            <a:r>
              <a:rPr lang="ru-RU" sz="4400" b="1" dirty="0" smtClean="0">
                <a:solidFill>
                  <a:srgbClr val="002060"/>
                </a:solidFill>
              </a:rPr>
              <a:t>Что бы делать их рациональный выбор</a:t>
            </a:r>
            <a:br>
              <a:rPr lang="ru-RU" sz="4400" b="1" dirty="0" smtClean="0">
                <a:solidFill>
                  <a:srgbClr val="002060"/>
                </a:solidFill>
              </a:rPr>
            </a:br>
            <a:r>
              <a:rPr lang="ru-RU" sz="4400" b="1" dirty="0" smtClean="0">
                <a:solidFill>
                  <a:srgbClr val="002060"/>
                </a:solidFill>
              </a:rPr>
              <a:t/>
            </a:r>
            <a:br>
              <a:rPr lang="ru-RU" sz="4400" b="1" dirty="0" smtClean="0">
                <a:solidFill>
                  <a:srgbClr val="002060"/>
                </a:solidFill>
              </a:rPr>
            </a:br>
            <a:r>
              <a:rPr lang="ru-RU" sz="4400" b="1" dirty="0" smtClean="0">
                <a:solidFill>
                  <a:schemeClr val="tx1"/>
                </a:solidFill>
              </a:rPr>
              <a:t>В. </a:t>
            </a:r>
            <a:r>
              <a:rPr lang="ru-RU" sz="4400" b="1" dirty="0" smtClean="0">
                <a:solidFill>
                  <a:srgbClr val="002060"/>
                </a:solidFill>
              </a:rPr>
              <a:t>Чтобы создавать электрооборудования малых габаритов и массы</a:t>
            </a:r>
            <a:r>
              <a:rPr lang="ru-RU" sz="4400" b="1" dirty="0" smtClean="0">
                <a:solidFill>
                  <a:srgbClr val="002060"/>
                </a:solidFill>
              </a:rPr>
              <a:t>, надежное в эксплуатации</a:t>
            </a:r>
            <a:r>
              <a:rPr lang="ru-RU" sz="4400" b="1" dirty="0" smtClean="0">
                <a:solidFill>
                  <a:srgbClr val="002060"/>
                </a:solidFill>
              </a:rPr>
              <a:t>.</a:t>
            </a:r>
            <a:br>
              <a:rPr lang="ru-RU" sz="4400" b="1" dirty="0" smtClean="0">
                <a:solidFill>
                  <a:srgbClr val="002060"/>
                </a:solidFill>
              </a:rPr>
            </a:br>
            <a:r>
              <a:rPr lang="ru-RU" sz="4400" b="1" dirty="0" smtClean="0">
                <a:solidFill>
                  <a:srgbClr val="002060"/>
                </a:solidFill>
              </a:rPr>
              <a:t/>
            </a:r>
            <a:br>
              <a:rPr lang="ru-RU" sz="4400" b="1" dirty="0" smtClean="0">
                <a:solidFill>
                  <a:srgbClr val="002060"/>
                </a:solidFill>
              </a:rPr>
            </a:br>
            <a:r>
              <a:rPr lang="ru-RU" sz="4400" b="1" dirty="0" smtClean="0">
                <a:solidFill>
                  <a:schemeClr val="tx1"/>
                </a:solidFill>
              </a:rPr>
              <a:t>С. </a:t>
            </a:r>
            <a:r>
              <a:rPr lang="ru-RU" sz="4400" b="1" dirty="0" smtClean="0">
                <a:solidFill>
                  <a:srgbClr val="002060"/>
                </a:solidFill>
              </a:rPr>
              <a:t>Знать</a:t>
            </a:r>
            <a:r>
              <a:rPr lang="ru-RU" sz="4400" b="1" dirty="0" smtClean="0">
                <a:solidFill>
                  <a:srgbClr val="002060"/>
                </a:solidFill>
              </a:rPr>
              <a:t>, как эти свойства изменяются при расчетах на прочность, жесткость устойчивость</a:t>
            </a:r>
            <a:br>
              <a:rPr lang="ru-RU" sz="4400" b="1" dirty="0" smtClean="0">
                <a:solidFill>
                  <a:srgbClr val="002060"/>
                </a:solidFill>
              </a:rPr>
            </a:br>
            <a:r>
              <a:rPr lang="en-US" sz="4400" b="1" dirty="0" smtClean="0">
                <a:solidFill>
                  <a:schemeClr val="tx1"/>
                </a:solidFill>
              </a:rPr>
              <a:t>D</a:t>
            </a:r>
            <a:r>
              <a:rPr lang="ru-RU" sz="4400" b="1" dirty="0" smtClean="0">
                <a:solidFill>
                  <a:schemeClr val="tx1"/>
                </a:solidFill>
              </a:rPr>
              <a:t>. </a:t>
            </a:r>
            <a:r>
              <a:rPr lang="ru-RU" sz="4400" b="1" dirty="0" smtClean="0">
                <a:solidFill>
                  <a:srgbClr val="002060"/>
                </a:solidFill>
              </a:rPr>
              <a:t>Что </a:t>
            </a:r>
            <a:r>
              <a:rPr lang="ru-RU" sz="4400" b="1" dirty="0" smtClean="0">
                <a:solidFill>
                  <a:srgbClr val="002060"/>
                </a:solidFill>
              </a:rPr>
              <a:t>бы электроустановки надежно работали</a:t>
            </a:r>
            <a:r>
              <a:rPr lang="ru-RU" dirty="0" smtClean="0">
                <a:solidFill>
                  <a:srgbClr val="002060"/>
                </a:solidFill>
              </a:rPr>
              <a:t/>
            </a:r>
            <a:br>
              <a:rPr lang="ru-RU" dirty="0" smtClean="0">
                <a:solidFill>
                  <a:srgbClr val="002060"/>
                </a:solidFill>
              </a:rPr>
            </a:br>
            <a:endParaRPr lang="ru-RU" dirty="0">
              <a:solidFill>
                <a:srgbClr val="00206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4952" y="833659"/>
            <a:ext cx="10621797" cy="7286403"/>
          </a:xfrm>
        </p:spPr>
        <p:txBody>
          <a:bodyPr>
            <a:normAutofit fontScale="90000"/>
          </a:bodyPr>
          <a:lstStyle/>
          <a:p>
            <a:r>
              <a:rPr lang="ru-RU" sz="4400" b="1" dirty="0" smtClean="0">
                <a:latin typeface="Times New Roman" pitchFamily="18" charset="0"/>
                <a:cs typeface="Times New Roman" pitchFamily="18" charset="0"/>
              </a:rPr>
              <a:t>4.  Какие величины </a:t>
            </a:r>
            <a:r>
              <a:rPr lang="ru-RU" sz="4400" b="1" dirty="0" smtClean="0">
                <a:latin typeface="Times New Roman" pitchFamily="18" charset="0"/>
                <a:cs typeface="Times New Roman" pitchFamily="18" charset="0"/>
              </a:rPr>
              <a:t>называют </a:t>
            </a:r>
            <a:r>
              <a:rPr lang="ru-RU" sz="4400" b="1" dirty="0" smtClean="0">
                <a:latin typeface="Times New Roman" pitchFamily="18" charset="0"/>
                <a:cs typeface="Times New Roman" pitchFamily="18" charset="0"/>
              </a:rPr>
              <a:t>характеристиками электротехнических материалов?</a:t>
            </a:r>
            <a:br>
              <a:rPr lang="ru-RU" sz="4400" b="1" dirty="0" smtClean="0">
                <a:latin typeface="Times New Roman" pitchFamily="18" charset="0"/>
                <a:cs typeface="Times New Roman" pitchFamily="18" charset="0"/>
              </a:rPr>
            </a:br>
            <a:r>
              <a:rPr lang="ru-RU" sz="4400" b="1" dirty="0" smtClean="0">
                <a:solidFill>
                  <a:schemeClr val="tx1"/>
                </a:solidFill>
                <a:latin typeface="Times New Roman" pitchFamily="18" charset="0"/>
                <a:cs typeface="Times New Roman" pitchFamily="18" charset="0"/>
              </a:rPr>
              <a:t>А. </a:t>
            </a:r>
            <a:r>
              <a:rPr lang="ru-RU" sz="4400" b="1" dirty="0" smtClean="0">
                <a:solidFill>
                  <a:srgbClr val="002060"/>
                </a:solidFill>
                <a:latin typeface="Times New Roman" pitchFamily="18" charset="0"/>
                <a:cs typeface="Times New Roman" pitchFamily="18" charset="0"/>
              </a:rPr>
              <a:t>Это параметры металлов</a:t>
            </a:r>
            <a:br>
              <a:rPr lang="ru-RU" sz="4400" b="1" dirty="0" smtClean="0">
                <a:solidFill>
                  <a:srgbClr val="002060"/>
                </a:solidFill>
                <a:latin typeface="Times New Roman" pitchFamily="18" charset="0"/>
                <a:cs typeface="Times New Roman" pitchFamily="18" charset="0"/>
              </a:rPr>
            </a:br>
            <a:r>
              <a:rPr lang="ru-RU" sz="4400" b="1" dirty="0" smtClean="0">
                <a:solidFill>
                  <a:srgbClr val="002060"/>
                </a:solidFill>
                <a:latin typeface="Times New Roman" pitchFamily="18" charset="0"/>
                <a:cs typeface="Times New Roman" pitchFamily="18" charset="0"/>
              </a:rPr>
              <a:t/>
            </a:r>
            <a:br>
              <a:rPr lang="ru-RU" sz="4400" b="1" dirty="0" smtClean="0">
                <a:solidFill>
                  <a:srgbClr val="002060"/>
                </a:solidFill>
                <a:latin typeface="Times New Roman" pitchFamily="18" charset="0"/>
                <a:cs typeface="Times New Roman" pitchFamily="18" charset="0"/>
              </a:rPr>
            </a:br>
            <a:r>
              <a:rPr lang="ru-RU" sz="4400" b="1" dirty="0" smtClean="0">
                <a:solidFill>
                  <a:schemeClr val="tx1"/>
                </a:solidFill>
                <a:latin typeface="Times New Roman" pitchFamily="18" charset="0"/>
                <a:cs typeface="Times New Roman" pitchFamily="18" charset="0"/>
              </a:rPr>
              <a:t>В. </a:t>
            </a:r>
            <a:r>
              <a:rPr lang="ru-RU" sz="4400" b="1" dirty="0" smtClean="0">
                <a:solidFill>
                  <a:srgbClr val="002060"/>
                </a:solidFill>
                <a:latin typeface="Times New Roman" pitchFamily="18" charset="0"/>
                <a:cs typeface="Times New Roman" pitchFamily="18" charset="0"/>
              </a:rPr>
              <a:t>Это свойства, которыми обладают полупроводниковые материалы</a:t>
            </a:r>
            <a:br>
              <a:rPr lang="ru-RU" sz="4400" b="1" dirty="0" smtClean="0">
                <a:solidFill>
                  <a:srgbClr val="002060"/>
                </a:solidFill>
                <a:latin typeface="Times New Roman" pitchFamily="18" charset="0"/>
                <a:cs typeface="Times New Roman" pitchFamily="18" charset="0"/>
              </a:rPr>
            </a:br>
            <a:r>
              <a:rPr lang="ru-RU" sz="4400" b="1" dirty="0" smtClean="0">
                <a:solidFill>
                  <a:srgbClr val="002060"/>
                </a:solidFill>
                <a:latin typeface="Times New Roman" pitchFamily="18" charset="0"/>
                <a:cs typeface="Times New Roman" pitchFamily="18" charset="0"/>
              </a:rPr>
              <a:t/>
            </a:r>
            <a:br>
              <a:rPr lang="ru-RU" sz="4400" b="1" dirty="0" smtClean="0">
                <a:solidFill>
                  <a:srgbClr val="002060"/>
                </a:solidFill>
                <a:latin typeface="Times New Roman" pitchFamily="18" charset="0"/>
                <a:cs typeface="Times New Roman" pitchFamily="18" charset="0"/>
              </a:rPr>
            </a:br>
            <a:r>
              <a:rPr lang="ru-RU" sz="4400" b="1" dirty="0" smtClean="0">
                <a:solidFill>
                  <a:schemeClr val="tx1"/>
                </a:solidFill>
                <a:latin typeface="Times New Roman" pitchFamily="18" charset="0"/>
                <a:cs typeface="Times New Roman" pitchFamily="18" charset="0"/>
              </a:rPr>
              <a:t>С. </a:t>
            </a:r>
            <a:r>
              <a:rPr lang="ru-RU" sz="4400" b="1" dirty="0" smtClean="0">
                <a:solidFill>
                  <a:srgbClr val="002060"/>
                </a:solidFill>
                <a:latin typeface="Times New Roman" pitchFamily="18" charset="0"/>
                <a:cs typeface="Times New Roman" pitchFamily="18" charset="0"/>
              </a:rPr>
              <a:t>Это величины, с помощью которых оцениваются различные свойства материалов</a:t>
            </a:r>
            <a:r>
              <a:rPr lang="ru-RU" sz="4400" b="1" dirty="0" smtClean="0">
                <a:solidFill>
                  <a:srgbClr val="002060"/>
                </a:solidFill>
                <a:latin typeface="Times New Roman" pitchFamily="18" charset="0"/>
                <a:cs typeface="Times New Roman" pitchFamily="18" charset="0"/>
              </a:rPr>
              <a:t/>
            </a:r>
            <a:br>
              <a:rPr lang="ru-RU" sz="4400" b="1" dirty="0" smtClean="0">
                <a:solidFill>
                  <a:srgbClr val="002060"/>
                </a:solidFill>
                <a:latin typeface="Times New Roman" pitchFamily="18" charset="0"/>
                <a:cs typeface="Times New Roman" pitchFamily="18" charset="0"/>
              </a:rPr>
            </a:br>
            <a:r>
              <a:rPr lang="en-US" sz="4400" b="1" dirty="0" smtClean="0">
                <a:solidFill>
                  <a:schemeClr val="tx1"/>
                </a:solidFill>
                <a:latin typeface="Times New Roman" pitchFamily="18" charset="0"/>
                <a:cs typeface="Times New Roman" pitchFamily="18" charset="0"/>
              </a:rPr>
              <a:t>D</a:t>
            </a:r>
            <a:r>
              <a:rPr lang="ru-RU" sz="4400" b="1" dirty="0" smtClean="0">
                <a:solidFill>
                  <a:schemeClr val="tx1"/>
                </a:solidFill>
                <a:latin typeface="Times New Roman" pitchFamily="18" charset="0"/>
                <a:cs typeface="Times New Roman" pitchFamily="18" charset="0"/>
              </a:rPr>
              <a:t>. </a:t>
            </a:r>
            <a:r>
              <a:rPr lang="ru-RU" sz="4400" b="1" dirty="0" smtClean="0">
                <a:solidFill>
                  <a:srgbClr val="002060"/>
                </a:solidFill>
                <a:latin typeface="Times New Roman" pitchFamily="18" charset="0"/>
                <a:cs typeface="Times New Roman" pitchFamily="18" charset="0"/>
              </a:rPr>
              <a:t>Это </a:t>
            </a:r>
            <a:r>
              <a:rPr lang="ru-RU" sz="4400" b="1" dirty="0" smtClean="0">
                <a:solidFill>
                  <a:srgbClr val="002060"/>
                </a:solidFill>
                <a:latin typeface="Times New Roman" pitchFamily="18" charset="0"/>
                <a:cs typeface="Times New Roman" pitchFamily="18" charset="0"/>
              </a:rPr>
              <a:t>любые электрические величины</a:t>
            </a:r>
            <a:r>
              <a:rPr lang="ru-RU" dirty="0" smtClean="0">
                <a:solidFill>
                  <a:srgbClr val="002060"/>
                </a:solidFill>
              </a:rPr>
              <a:t/>
            </a:r>
            <a:br>
              <a:rPr lang="ru-RU" dirty="0" smtClean="0">
                <a:solidFill>
                  <a:srgbClr val="002060"/>
                </a:solidFill>
              </a:rPr>
            </a:br>
            <a:endParaRPr lang="ru-RU" dirty="0">
              <a:solidFill>
                <a:srgbClr val="00206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6" y="833659"/>
            <a:ext cx="10285413" cy="7096395"/>
          </a:xfrm>
        </p:spPr>
        <p:txBody>
          <a:bodyPr>
            <a:normAutofit fontScale="90000"/>
          </a:bodyPr>
          <a:lstStyle/>
          <a:p>
            <a:r>
              <a:rPr lang="ru-RU" sz="4400" b="1" dirty="0" smtClean="0"/>
              <a:t>5.  Свойства материалов, характеризующие их прочность и способность сопротивляться деформациям называются</a:t>
            </a:r>
            <a:br>
              <a:rPr lang="ru-RU" sz="4400" b="1" dirty="0" smtClean="0"/>
            </a:br>
            <a:r>
              <a:rPr lang="ru-RU" sz="4400" b="1" dirty="0" smtClean="0">
                <a:solidFill>
                  <a:schemeClr val="tx1"/>
                </a:solidFill>
              </a:rPr>
              <a:t>А. </a:t>
            </a:r>
            <a:r>
              <a:rPr lang="ru-RU" sz="4400" b="1" dirty="0" smtClean="0">
                <a:solidFill>
                  <a:srgbClr val="002060"/>
                </a:solidFill>
              </a:rPr>
              <a:t>Механические</a:t>
            </a:r>
            <a:br>
              <a:rPr lang="ru-RU" sz="4400" b="1" dirty="0" smtClean="0">
                <a:solidFill>
                  <a:srgbClr val="002060"/>
                </a:solidFill>
              </a:rPr>
            </a:br>
            <a:r>
              <a:rPr lang="ru-RU" sz="4400" b="1" dirty="0" smtClean="0">
                <a:solidFill>
                  <a:srgbClr val="002060"/>
                </a:solidFill>
              </a:rPr>
              <a:t/>
            </a:r>
            <a:br>
              <a:rPr lang="ru-RU" sz="4400" b="1" dirty="0" smtClean="0">
                <a:solidFill>
                  <a:srgbClr val="002060"/>
                </a:solidFill>
              </a:rPr>
            </a:br>
            <a:r>
              <a:rPr lang="ru-RU" sz="4400" b="1" dirty="0" smtClean="0">
                <a:solidFill>
                  <a:schemeClr val="tx1"/>
                </a:solidFill>
              </a:rPr>
              <a:t>В. </a:t>
            </a:r>
            <a:r>
              <a:rPr lang="ru-RU" sz="4400" b="1" dirty="0" smtClean="0">
                <a:solidFill>
                  <a:srgbClr val="002060"/>
                </a:solidFill>
              </a:rPr>
              <a:t>Электрические</a:t>
            </a:r>
            <a:br>
              <a:rPr lang="ru-RU" sz="4400" b="1" dirty="0" smtClean="0">
                <a:solidFill>
                  <a:srgbClr val="002060"/>
                </a:solidFill>
              </a:rPr>
            </a:br>
            <a:r>
              <a:rPr lang="ru-RU" sz="4400" b="1" dirty="0" smtClean="0">
                <a:solidFill>
                  <a:srgbClr val="002060"/>
                </a:solidFill>
              </a:rPr>
              <a:t/>
            </a:r>
            <a:br>
              <a:rPr lang="ru-RU" sz="4400" b="1" dirty="0" smtClean="0">
                <a:solidFill>
                  <a:srgbClr val="002060"/>
                </a:solidFill>
              </a:rPr>
            </a:br>
            <a:r>
              <a:rPr lang="ru-RU" sz="4400" b="1" dirty="0" smtClean="0">
                <a:solidFill>
                  <a:schemeClr val="tx1"/>
                </a:solidFill>
              </a:rPr>
              <a:t>С. </a:t>
            </a:r>
            <a:r>
              <a:rPr lang="ru-RU" sz="4400" b="1" dirty="0" smtClean="0">
                <a:solidFill>
                  <a:srgbClr val="002060"/>
                </a:solidFill>
              </a:rPr>
              <a:t>Магнитные</a:t>
            </a:r>
            <a:br>
              <a:rPr lang="ru-RU" sz="4400" b="1" dirty="0" smtClean="0">
                <a:solidFill>
                  <a:srgbClr val="002060"/>
                </a:solidFill>
              </a:rPr>
            </a:br>
            <a:r>
              <a:rPr lang="ru-RU" sz="4400" b="1" dirty="0" smtClean="0">
                <a:solidFill>
                  <a:srgbClr val="002060"/>
                </a:solidFill>
              </a:rPr>
              <a:t/>
            </a:r>
            <a:br>
              <a:rPr lang="ru-RU" sz="4400" b="1" dirty="0" smtClean="0">
                <a:solidFill>
                  <a:srgbClr val="002060"/>
                </a:solidFill>
              </a:rPr>
            </a:br>
            <a:r>
              <a:rPr lang="en-US" sz="4400" b="1" dirty="0" smtClean="0">
                <a:solidFill>
                  <a:schemeClr val="tx1"/>
                </a:solidFill>
              </a:rPr>
              <a:t>D</a:t>
            </a:r>
            <a:r>
              <a:rPr lang="ru-RU" sz="4400" b="1" dirty="0" smtClean="0">
                <a:solidFill>
                  <a:schemeClr val="tx1"/>
                </a:solidFill>
              </a:rPr>
              <a:t>. </a:t>
            </a:r>
            <a:r>
              <a:rPr lang="ru-RU" sz="4400" b="1" dirty="0" smtClean="0">
                <a:solidFill>
                  <a:srgbClr val="002060"/>
                </a:solidFill>
              </a:rPr>
              <a:t>Т</a:t>
            </a:r>
            <a:r>
              <a:rPr lang="ru-RU" sz="4400" b="1" dirty="0" smtClean="0">
                <a:solidFill>
                  <a:srgbClr val="002060"/>
                </a:solidFill>
              </a:rPr>
              <a:t>епловые</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833659"/>
            <a:ext cx="9744075" cy="6765319"/>
          </a:xfrm>
        </p:spPr>
        <p:txBody>
          <a:bodyPr>
            <a:normAutofit fontScale="90000"/>
          </a:bodyPr>
          <a:lstStyle/>
          <a:p>
            <a:pPr algn="ctr"/>
            <a:r>
              <a:rPr lang="ru-RU" sz="4400" b="1" dirty="0" smtClean="0">
                <a:solidFill>
                  <a:schemeClr val="tx1"/>
                </a:solidFill>
              </a:rPr>
              <a:t>Материал </a:t>
            </a:r>
            <a:r>
              <a:rPr lang="ru-RU" sz="4400" dirty="0" smtClean="0">
                <a:solidFill>
                  <a:schemeClr val="tx1"/>
                </a:solidFill>
              </a:rPr>
              <a:t>- это объект, обладающий определенным составом, структурой и свойствами, предназначенный для выполнения определенных функций. Материалы могут иметь различное агрегатное состояние: </a:t>
            </a:r>
            <a:r>
              <a:rPr lang="ru-RU" sz="4400" b="1" dirty="0" smtClean="0">
                <a:solidFill>
                  <a:srgbClr val="002060"/>
                </a:solidFill>
              </a:rPr>
              <a:t>твердое, жидкое, газообразное или плазменное</a:t>
            </a:r>
            <a:r>
              <a:rPr lang="ru-RU" sz="4400" b="1" dirty="0" smtClean="0">
                <a:solidFill>
                  <a:srgbClr val="002060"/>
                </a:solidFill>
              </a:rPr>
              <a:t>.</a:t>
            </a:r>
            <a:br>
              <a:rPr lang="ru-RU" sz="4400" b="1" dirty="0" smtClean="0">
                <a:solidFill>
                  <a:srgbClr val="002060"/>
                </a:solidFill>
              </a:rPr>
            </a:br>
            <a:r>
              <a:rPr lang="ru-RU" sz="4400" b="1" dirty="0" smtClean="0">
                <a:solidFill>
                  <a:schemeClr val="tx1"/>
                </a:solidFill>
              </a:rPr>
              <a:t>Наука изучающая строение и свойства материала называется </a:t>
            </a:r>
            <a:r>
              <a:rPr lang="ru-RU" sz="4400" b="1" dirty="0" smtClean="0">
                <a:solidFill>
                  <a:srgbClr val="002060"/>
                </a:solidFill>
              </a:rPr>
              <a:t>материаловедением</a:t>
            </a:r>
            <a:r>
              <a:rPr lang="ru-RU" sz="3600" dirty="0" smtClean="0"/>
              <a:t/>
            </a:r>
            <a:br>
              <a:rPr lang="ru-RU" sz="3600" dirty="0" smtClean="0"/>
            </a:br>
            <a:endParaRPr lang="ru-RU" sz="36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elektrikatut.by/images/elektromaterial.jpg"/>
          <p:cNvPicPr>
            <a:picLocks noChangeAspect="1" noChangeArrowheads="1"/>
          </p:cNvPicPr>
          <p:nvPr/>
        </p:nvPicPr>
        <p:blipFill>
          <a:blip r:embed="rId3" cstate="print"/>
          <a:srcRect/>
          <a:stretch>
            <a:fillRect/>
          </a:stretch>
        </p:blipFill>
        <p:spPr bwMode="auto">
          <a:xfrm>
            <a:off x="331076" y="5218386"/>
            <a:ext cx="9916510" cy="2901677"/>
          </a:xfrm>
          <a:prstGeom prst="rect">
            <a:avLst/>
          </a:prstGeom>
          <a:noFill/>
        </p:spPr>
      </p:pic>
      <p:sp>
        <p:nvSpPr>
          <p:cNvPr id="7" name="Заголовок 6"/>
          <p:cNvSpPr>
            <a:spLocks noGrp="1"/>
          </p:cNvSpPr>
          <p:nvPr>
            <p:ph type="title"/>
          </p:nvPr>
        </p:nvSpPr>
        <p:spPr>
          <a:xfrm>
            <a:off x="812824" y="1168404"/>
            <a:ext cx="9089960" cy="545097"/>
          </a:xfrm>
        </p:spPr>
        <p:txBody>
          <a:bodyPr>
            <a:noAutofit/>
          </a:bodyPr>
          <a:lstStyle/>
          <a:p>
            <a:pPr algn="ctr"/>
            <a:r>
              <a:rPr lang="ru-RU" sz="3200" b="1" cap="all" dirty="0" smtClean="0">
                <a:solidFill>
                  <a:schemeClr val="tx1"/>
                </a:solidFill>
                <a:latin typeface="Times New Roman" pitchFamily="18" charset="0"/>
                <a:cs typeface="Times New Roman" pitchFamily="18" charset="0"/>
              </a:rPr>
              <a:t>Электротехнические </a:t>
            </a:r>
            <a:r>
              <a:rPr lang="ru-RU" sz="3200" b="1" cap="all" dirty="0" err="1" smtClean="0">
                <a:solidFill>
                  <a:schemeClr val="tx1"/>
                </a:solidFill>
                <a:latin typeface="Times New Roman" pitchFamily="18" charset="0"/>
                <a:cs typeface="Times New Roman" pitchFamily="18" charset="0"/>
              </a:rPr>
              <a:t>материалЫ</a:t>
            </a:r>
            <a:endParaRPr lang="ru-RU" sz="3200" dirty="0" smtClean="0">
              <a:solidFill>
                <a:schemeClr val="tx1"/>
              </a:solidFill>
              <a:latin typeface="Times New Roman" pitchFamily="18" charset="0"/>
              <a:cs typeface="Times New Roman" pitchFamily="18" charset="0"/>
            </a:endParaRPr>
          </a:p>
        </p:txBody>
      </p:sp>
      <p:sp>
        <p:nvSpPr>
          <p:cNvPr id="10" name="Прямоугольник 9"/>
          <p:cNvSpPr/>
          <p:nvPr/>
        </p:nvSpPr>
        <p:spPr>
          <a:xfrm>
            <a:off x="520261" y="1441088"/>
            <a:ext cx="10042635" cy="4832092"/>
          </a:xfrm>
          <a:prstGeom prst="rect">
            <a:avLst/>
          </a:prstGeom>
        </p:spPr>
        <p:txBody>
          <a:bodyPr wrap="square">
            <a:spAutoFit/>
          </a:bodyPr>
          <a:lstStyle/>
          <a:p>
            <a:pPr indent="457200" algn="just"/>
            <a:endParaRPr lang="ru-RU" sz="2800" b="1" dirty="0" smtClean="0">
              <a:latin typeface="Times New Roman" pitchFamily="18" charset="0"/>
              <a:cs typeface="Times New Roman" pitchFamily="18" charset="0"/>
            </a:endParaRPr>
          </a:p>
          <a:p>
            <a:pPr indent="457200" algn="just"/>
            <a:r>
              <a:rPr lang="ru-RU" sz="2800" b="1" u="sng" dirty="0" smtClean="0">
                <a:latin typeface="Times New Roman" pitchFamily="18" charset="0"/>
                <a:cs typeface="Times New Roman" pitchFamily="18" charset="0"/>
              </a:rPr>
              <a:t>Электротехнические материалы</a:t>
            </a:r>
            <a:r>
              <a:rPr lang="ru-RU" sz="2800" dirty="0" smtClean="0">
                <a:latin typeface="Times New Roman" pitchFamily="18" charset="0"/>
                <a:cs typeface="Times New Roman" pitchFamily="18" charset="0"/>
              </a:rPr>
              <a:t> – это материалы, обладающие определёнными свойствами по отношению к электромагнитному полю и применяемые в технике с учётом этих свойств (различные материалы подвергаются воздействиям как отдельно электрических и магнитных полей, так и их совокупности).</a:t>
            </a:r>
          </a:p>
          <a:p>
            <a:pPr indent="457200" algn="just"/>
            <a:endParaRPr lang="ru-RU" sz="2800" dirty="0" smtClean="0">
              <a:latin typeface="Times New Roman" pitchFamily="18" charset="0"/>
              <a:cs typeface="Times New Roman" pitchFamily="18" charset="0"/>
            </a:endParaRPr>
          </a:p>
          <a:p>
            <a:pPr indent="457200" algn="just"/>
            <a:r>
              <a:rPr lang="ru-RU" sz="2800" i="1" u="sng" dirty="0" smtClean="0">
                <a:latin typeface="Times New Roman" pitchFamily="18" charset="0"/>
                <a:cs typeface="Times New Roman" pitchFamily="18" charset="0"/>
              </a:rPr>
              <a:t>Применение:</a:t>
            </a:r>
            <a:r>
              <a:rPr lang="ru-RU" sz="2800" dirty="0" smtClean="0">
                <a:latin typeface="Times New Roman" pitchFamily="18" charset="0"/>
                <a:cs typeface="Times New Roman" pitchFamily="18" charset="0"/>
              </a:rPr>
              <a:t> электрические машины, аппараты, приборы и другие элементы электрооборудования и электроустановок.</a:t>
            </a:r>
          </a:p>
          <a:p>
            <a:pPr indent="457200" algn="just"/>
            <a:endParaRPr lang="ru-RU" sz="2800" dirty="0">
              <a:latin typeface="Times New Roman" pitchFamily="18" charset="0"/>
              <a:cs typeface="Times New Roman" pitchFamily="18" charset="0"/>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0"/>
            <a:ext cx="9744075" cy="695595"/>
          </a:xfrm>
        </p:spPr>
        <p:txBody>
          <a:bodyPr>
            <a:normAutofit/>
          </a:bodyPr>
          <a:lstStyle/>
          <a:p>
            <a:pPr algn="ctr"/>
            <a:r>
              <a:rPr lang="ru-RU" sz="3200" b="1" dirty="0" smtClean="0">
                <a:solidFill>
                  <a:schemeClr val="tx1"/>
                </a:solidFill>
                <a:latin typeface="Times New Roman" pitchFamily="18" charset="0"/>
                <a:cs typeface="Times New Roman" pitchFamily="18" charset="0"/>
              </a:rPr>
              <a:t>Классификация электротехнических материалов</a:t>
            </a:r>
            <a:endParaRPr lang="ru-RU" sz="32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378373" y="804041"/>
            <a:ext cx="10200291" cy="6432333"/>
          </a:xfrm>
        </p:spPr>
        <p:txBody>
          <a:bodyPr>
            <a:noAutofit/>
          </a:bodyPr>
          <a:lstStyle/>
          <a:p>
            <a:pPr lvl="0"/>
            <a:r>
              <a:rPr lang="ru-RU" sz="2800" b="1" dirty="0" smtClean="0">
                <a:latin typeface="Times New Roman" pitchFamily="18" charset="0"/>
                <a:cs typeface="Times New Roman" pitchFamily="18" charset="0"/>
              </a:rPr>
              <a:t>Проводниковые материалы (проводники)</a:t>
            </a:r>
            <a:r>
              <a:rPr lang="ru-RU" sz="2800" dirty="0" smtClean="0">
                <a:latin typeface="Times New Roman" pitchFamily="18" charset="0"/>
                <a:cs typeface="Times New Roman" pitchFamily="18" charset="0"/>
              </a:rPr>
              <a:t> – это материалы, в которых под действием электрического поля возникает электрический ток (металлы – медь, алюминий и их сплавы, графит). </a:t>
            </a:r>
          </a:p>
          <a:p>
            <a:r>
              <a:rPr lang="ru-RU" sz="2800" b="1" dirty="0" smtClean="0">
                <a:solidFill>
                  <a:srgbClr val="002060"/>
                </a:solidFill>
                <a:latin typeface="Times New Roman" pitchFamily="18" charset="0"/>
                <a:cs typeface="Times New Roman" pitchFamily="18" charset="0"/>
              </a:rPr>
              <a:t>Проводники</a:t>
            </a:r>
            <a:r>
              <a:rPr lang="ru-RU" sz="2800" dirty="0" smtClean="0">
                <a:latin typeface="Times New Roman" pitchFamily="18" charset="0"/>
                <a:cs typeface="Times New Roman" pitchFamily="18" charset="0"/>
              </a:rPr>
              <a:t> - материалы обладающие высокой электропроводностью. </a:t>
            </a:r>
          </a:p>
          <a:p>
            <a:r>
              <a:rPr lang="ru-RU" sz="2800" i="1" u="sng" dirty="0" smtClean="0">
                <a:latin typeface="Times New Roman" pitchFamily="18" charset="0"/>
                <a:cs typeface="Times New Roman" pitchFamily="18" charset="0"/>
              </a:rPr>
              <a:t>Применение:</a:t>
            </a:r>
            <a:r>
              <a:rPr lang="ru-RU" sz="2800" i="1"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токоведущие части электрических машин, аппаратов и сетей (обмотки), провода и кабели для передачи и </a:t>
            </a:r>
            <a:r>
              <a:rPr lang="ru-RU" sz="2800" dirty="0" err="1" smtClean="0">
                <a:latin typeface="Times New Roman" pitchFamily="18" charset="0"/>
                <a:cs typeface="Times New Roman" pitchFamily="18" charset="0"/>
              </a:rPr>
              <a:t>распреднления</a:t>
            </a:r>
            <a:r>
              <a:rPr lang="ru-RU" sz="2800" dirty="0" smtClean="0">
                <a:latin typeface="Times New Roman" pitchFamily="18" charset="0"/>
                <a:cs typeface="Times New Roman" pitchFamily="18" charset="0"/>
              </a:rPr>
              <a:t> электрической энергии. </a:t>
            </a:r>
            <a:endParaRPr lang="ru-RU" sz="2800" dirty="0">
              <a:latin typeface="Times New Roman" pitchFamily="18" charset="0"/>
              <a:cs typeface="Times New Roman" pitchFamily="18" charset="0"/>
            </a:endParaRPr>
          </a:p>
        </p:txBody>
      </p:sp>
      <p:pic>
        <p:nvPicPr>
          <p:cNvPr id="10242" name="Picture 2" descr="http://s-electro.net/images/news/4/kabelno-provodnikovaya_produkciya.jpg"/>
          <p:cNvPicPr>
            <a:picLocks noChangeAspect="1" noChangeArrowheads="1"/>
          </p:cNvPicPr>
          <p:nvPr/>
        </p:nvPicPr>
        <p:blipFill>
          <a:blip r:embed="rId2" cstate="print"/>
          <a:srcRect/>
          <a:stretch>
            <a:fillRect/>
          </a:stretch>
        </p:blipFill>
        <p:spPr bwMode="auto">
          <a:xfrm>
            <a:off x="252247" y="5016117"/>
            <a:ext cx="10357945" cy="310394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46842" y="236484"/>
            <a:ext cx="10200291" cy="6952594"/>
          </a:xfrm>
        </p:spPr>
        <p:txBody>
          <a:bodyPr>
            <a:noAutofit/>
          </a:bodyPr>
          <a:lstStyle/>
          <a:p>
            <a:r>
              <a:rPr lang="ru-RU" sz="2800" b="1" dirty="0" smtClean="0">
                <a:latin typeface="Times New Roman" pitchFamily="18" charset="0"/>
                <a:cs typeface="Times New Roman" pitchFamily="18" charset="0"/>
              </a:rPr>
              <a:t>2. Полупроводниковые материалы (полупроводники)</a:t>
            </a:r>
            <a:r>
              <a:rPr lang="ru-RU" sz="2800" dirty="0" smtClean="0">
                <a:latin typeface="Times New Roman" pitchFamily="18" charset="0"/>
                <a:cs typeface="Times New Roman" pitchFamily="18" charset="0"/>
              </a:rPr>
              <a:t> – это материалы, в которых под действием эклектического поля возникает электрический ток, но их проводимость зависит от внешних условий (температуры, примесей, света, электрического и магнитного полей, давления, ядерного излучения и т.д.) (германий </a:t>
            </a:r>
            <a:r>
              <a:rPr lang="en-US" sz="2800" dirty="0" err="1" smtClean="0">
                <a:latin typeface="Times New Roman" pitchFamily="18" charset="0"/>
                <a:cs typeface="Times New Roman" pitchFamily="18" charset="0"/>
              </a:rPr>
              <a:t>Ge</a:t>
            </a:r>
            <a:r>
              <a:rPr lang="ru-RU" sz="2800" dirty="0" smtClean="0">
                <a:latin typeface="Times New Roman" pitchFamily="18" charset="0"/>
                <a:cs typeface="Times New Roman" pitchFamily="18" charset="0"/>
              </a:rPr>
              <a:t>, кремний </a:t>
            </a:r>
            <a:r>
              <a:rPr lang="en-US" sz="2800" dirty="0" smtClean="0">
                <a:latin typeface="Times New Roman" pitchFamily="18" charset="0"/>
                <a:cs typeface="Times New Roman" pitchFamily="18" charset="0"/>
              </a:rPr>
              <a:t>Si</a:t>
            </a:r>
            <a:r>
              <a:rPr lang="ru-RU" sz="2800" dirty="0" smtClean="0">
                <a:latin typeface="Times New Roman" pitchFamily="18" charset="0"/>
                <a:cs typeface="Times New Roman" pitchFamily="18" charset="0"/>
              </a:rPr>
              <a:t>, карбид кремния </a:t>
            </a:r>
            <a:r>
              <a:rPr lang="en-US" sz="2800" dirty="0" err="1" smtClean="0">
                <a:latin typeface="Times New Roman" pitchFamily="18" charset="0"/>
                <a:cs typeface="Times New Roman" pitchFamily="18" charset="0"/>
              </a:rPr>
              <a:t>SiC</a:t>
            </a:r>
            <a:r>
              <a:rPr lang="ru-RU" sz="2800" dirty="0" smtClean="0">
                <a:latin typeface="Times New Roman" pitchFamily="18" charset="0"/>
                <a:cs typeface="Times New Roman" pitchFamily="18" charset="0"/>
              </a:rPr>
              <a:t>).</a:t>
            </a:r>
          </a:p>
          <a:p>
            <a:r>
              <a:rPr lang="ru-RU" sz="2800" b="1" dirty="0" smtClean="0">
                <a:solidFill>
                  <a:srgbClr val="002060"/>
                </a:solidFill>
                <a:latin typeface="Times New Roman" pitchFamily="18" charset="0"/>
                <a:cs typeface="Times New Roman" pitchFamily="18" charset="0"/>
              </a:rPr>
              <a:t>Полупроводники</a:t>
            </a:r>
            <a:r>
              <a:rPr lang="ru-RU" sz="2800" dirty="0" smtClean="0">
                <a:latin typeface="Times New Roman" pitchFamily="18" charset="0"/>
                <a:cs typeface="Times New Roman" pitchFamily="18" charset="0"/>
              </a:rPr>
              <a:t> занимают промежуточное положение между проводниками и диэлектриками. </a:t>
            </a:r>
          </a:p>
          <a:p>
            <a:r>
              <a:rPr lang="ru-RU" sz="2800" i="1" u="sng" dirty="0" smtClean="0">
                <a:latin typeface="Times New Roman" pitchFamily="18" charset="0"/>
                <a:cs typeface="Times New Roman" pitchFamily="18" charset="0"/>
              </a:rPr>
              <a:t>Применение:</a:t>
            </a:r>
            <a:r>
              <a:rPr lang="ru-RU" sz="2800" dirty="0" smtClean="0">
                <a:latin typeface="Times New Roman" pitchFamily="18" charset="0"/>
                <a:cs typeface="Times New Roman" pitchFamily="18" charset="0"/>
              </a:rPr>
              <a:t> электронная техника (диоды, </a:t>
            </a:r>
            <a:r>
              <a:rPr lang="ru-RU" sz="2800" dirty="0" smtClean="0"/>
              <a:t>транзисторы, тиристоры).</a:t>
            </a:r>
          </a:p>
          <a:p>
            <a:pPr marL="0" indent="361950">
              <a:spcBef>
                <a:spcPts val="0"/>
              </a:spcBef>
              <a:buNone/>
            </a:pPr>
            <a:endParaRPr lang="ru-RU" sz="2600" dirty="0" smtClean="0">
              <a:latin typeface="Times New Roman" pitchFamily="18" charset="0"/>
              <a:cs typeface="Times New Roman" pitchFamily="18" charset="0"/>
            </a:endParaRPr>
          </a:p>
        </p:txBody>
      </p:sp>
      <p:pic>
        <p:nvPicPr>
          <p:cNvPr id="31746" name="Picture 2" descr="http://mitridat.spb.ru/img/store/sections/thumb120x120x1-149.jpg"/>
          <p:cNvPicPr>
            <a:picLocks noChangeAspect="1" noChangeArrowheads="1"/>
          </p:cNvPicPr>
          <p:nvPr/>
        </p:nvPicPr>
        <p:blipFill>
          <a:blip r:embed="rId2" cstate="print"/>
          <a:srcRect/>
          <a:stretch>
            <a:fillRect/>
          </a:stretch>
        </p:blipFill>
        <p:spPr bwMode="auto">
          <a:xfrm>
            <a:off x="0" y="5718318"/>
            <a:ext cx="2853559" cy="2401745"/>
          </a:xfrm>
          <a:prstGeom prst="rect">
            <a:avLst/>
          </a:prstGeom>
          <a:noFill/>
        </p:spPr>
      </p:pic>
      <p:sp>
        <p:nvSpPr>
          <p:cNvPr id="31748" name="AutoShape 4" descr="https://www.syl.ru/misc/i/ai/116137/27100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0" name="AutoShape 6" descr="https://www.syl.ru/misc/i/ai/116137/27100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2" name="AutoShape 8" descr="https://www.syl.ru/misc/i/ai/116137/27100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4" name="AutoShape 10" descr="https://www.syl.ru/misc/i/ai/116137/27100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8" name="AutoShape 14" descr="https://www.syl.ru/misc/i/ai/116137/27100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1760" name="Picture 16" descr="http://radio-stv.ru/wp-content/uploads/2014/03/Vneshniy-vid-tranzistorov.jpg"/>
          <p:cNvPicPr>
            <a:picLocks noChangeAspect="1" noChangeArrowheads="1"/>
          </p:cNvPicPr>
          <p:nvPr/>
        </p:nvPicPr>
        <p:blipFill>
          <a:blip r:embed="rId3" cstate="print"/>
          <a:srcRect l="2337" t="2898" b="18883"/>
          <a:stretch>
            <a:fillRect/>
          </a:stretch>
        </p:blipFill>
        <p:spPr bwMode="auto">
          <a:xfrm>
            <a:off x="3205717" y="5502988"/>
            <a:ext cx="7621033" cy="26170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ъект 2"/>
          <p:cNvSpPr>
            <a:spLocks noGrp="1"/>
          </p:cNvSpPr>
          <p:nvPr>
            <p:ph idx="1"/>
          </p:nvPr>
        </p:nvSpPr>
        <p:spPr>
          <a:xfrm>
            <a:off x="1031925" y="1951072"/>
            <a:ext cx="9194279" cy="6028021"/>
          </a:xfrm>
        </p:spPr>
        <p:txBody>
          <a:bodyPr/>
          <a:lstStyle/>
          <a:p>
            <a:pPr indent="0">
              <a:buNone/>
            </a:pPr>
            <a:endParaRPr lang="ru-RU" sz="2000" dirty="0" smtClean="0">
              <a:latin typeface="Times New Roman" pitchFamily="18" charset="0"/>
              <a:cs typeface="Times New Roman" pitchFamily="18" charset="0"/>
            </a:endParaRPr>
          </a:p>
          <a:p>
            <a:pPr marL="680549" indent="-378862">
              <a:buNone/>
            </a:pPr>
            <a:endParaRPr lang="ru-RU" sz="2000" dirty="0" smtClean="0"/>
          </a:p>
        </p:txBody>
      </p:sp>
      <p:sp>
        <p:nvSpPr>
          <p:cNvPr id="7169" name="Rectangle 1"/>
          <p:cNvSpPr>
            <a:spLocks noChangeArrowheads="1"/>
          </p:cNvSpPr>
          <p:nvPr/>
        </p:nvSpPr>
        <p:spPr bwMode="auto">
          <a:xfrm>
            <a:off x="204951" y="1261241"/>
            <a:ext cx="10357945"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800" b="1" dirty="0" smtClean="0">
                <a:latin typeface="Times New Roman" pitchFamily="18" charset="0"/>
                <a:cs typeface="Times New Roman" pitchFamily="18" charset="0"/>
              </a:rPr>
              <a:t>3. Диэлектрические материалы (диэлектрики)</a:t>
            </a:r>
            <a:r>
              <a:rPr lang="ru-RU" sz="2800" dirty="0" smtClean="0">
                <a:latin typeface="Times New Roman" pitchFamily="18" charset="0"/>
                <a:cs typeface="Times New Roman" pitchFamily="18" charset="0"/>
              </a:rPr>
              <a:t> – это материалы, которые под действием электрического поля не создают электрический ток в обычных условиях, основным электрическим свойством которых является способность поляризоваться в электрическом поле (резина, пластмассы, стекло). </a:t>
            </a:r>
          </a:p>
          <a:p>
            <a:r>
              <a:rPr lang="ru-RU" sz="2800" b="1" dirty="0" smtClean="0">
                <a:solidFill>
                  <a:srgbClr val="002060"/>
                </a:solidFill>
                <a:latin typeface="Times New Roman" pitchFamily="18" charset="0"/>
                <a:cs typeface="Times New Roman" pitchFamily="18" charset="0"/>
              </a:rPr>
              <a:t>Диэлектрики</a:t>
            </a:r>
            <a:r>
              <a:rPr lang="ru-RU" sz="2800" dirty="0" smtClean="0">
                <a:latin typeface="Times New Roman" pitchFamily="18" charset="0"/>
                <a:cs typeface="Times New Roman" pitchFamily="18" charset="0"/>
              </a:rPr>
              <a:t> –электроизоляционные материалы имеют очень малую удельную электрическую проводимость. </a:t>
            </a:r>
            <a:endParaRPr lang="ru-RU" sz="2800" dirty="0">
              <a:latin typeface="Times New Roman" pitchFamily="18" charset="0"/>
              <a:cs typeface="Times New Roman" pitchFamily="18" charset="0"/>
            </a:endParaRPr>
          </a:p>
        </p:txBody>
      </p:sp>
      <p:pic>
        <p:nvPicPr>
          <p:cNvPr id="7" name="Picture 2" descr="http://s-electro.net/images/news/4/kabelno-provodnikovaya_produkciya.jpg"/>
          <p:cNvPicPr>
            <a:picLocks noChangeAspect="1" noChangeArrowheads="1"/>
          </p:cNvPicPr>
          <p:nvPr/>
        </p:nvPicPr>
        <p:blipFill>
          <a:blip r:embed="rId2" cstate="print"/>
          <a:srcRect/>
          <a:stretch>
            <a:fillRect/>
          </a:stretch>
        </p:blipFill>
        <p:spPr bwMode="auto">
          <a:xfrm>
            <a:off x="0" y="5394489"/>
            <a:ext cx="10826750" cy="2457560"/>
          </a:xfrm>
          <a:prstGeom prst="rect">
            <a:avLst/>
          </a:prstGeom>
          <a:noFill/>
        </p:spPr>
      </p:pic>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 xmlns:a14="http://schemas.microsoft.com/office/drawing/2010/main" val="0"/>
              </a:ext>
            </a:extLst>
          </a:blip>
          <a:srcRect l="4078" t="6687" b="2780"/>
          <a:stretch>
            <a:fillRect/>
          </a:stretch>
        </p:blipFill>
        <p:spPr>
          <a:xfrm>
            <a:off x="4387911" y="-1"/>
            <a:ext cx="6438839" cy="8120064"/>
          </a:xfrm>
          <a:prstGeom prst="rect">
            <a:avLst/>
          </a:prstGeom>
        </p:spPr>
      </p:pic>
      <p:sp>
        <p:nvSpPr>
          <p:cNvPr id="5" name="Прямоугольник 4"/>
          <p:cNvSpPr/>
          <p:nvPr/>
        </p:nvSpPr>
        <p:spPr>
          <a:xfrm>
            <a:off x="396902" y="327330"/>
            <a:ext cx="4974182" cy="584775"/>
          </a:xfrm>
          <a:prstGeom prst="rect">
            <a:avLst/>
          </a:prstGeom>
        </p:spPr>
        <p:txBody>
          <a:bodyPr wrap="none">
            <a:spAutoFit/>
          </a:bodyPr>
          <a:lstStyle/>
          <a:p>
            <a:r>
              <a:rPr lang="ru-RU" sz="3200" b="1" dirty="0" smtClean="0">
                <a:latin typeface="Times New Roman" pitchFamily="18" charset="0"/>
                <a:cs typeface="Times New Roman" pitchFamily="18" charset="0"/>
              </a:rPr>
              <a:t>4. Магнитные материалы</a:t>
            </a:r>
            <a:endParaRPr lang="ru-RU" sz="3200" dirty="0"/>
          </a:p>
        </p:txBody>
      </p:sp>
      <p:pic>
        <p:nvPicPr>
          <p:cNvPr id="1026" name="Picture 2"/>
          <p:cNvPicPr>
            <a:picLocks noChangeAspect="1" noChangeArrowheads="1"/>
          </p:cNvPicPr>
          <p:nvPr/>
        </p:nvPicPr>
        <p:blipFill>
          <a:blip r:embed="rId3"/>
          <a:srcRect/>
          <a:stretch>
            <a:fillRect/>
          </a:stretch>
        </p:blipFill>
        <p:spPr bwMode="auto">
          <a:xfrm>
            <a:off x="394139" y="1818193"/>
            <a:ext cx="3610302" cy="520055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im0-tub-ru.yandex.net/i?id=cbe7f13ec2e99360dee98ab62923fbfe&amp;n=13"/>
          <p:cNvPicPr>
            <a:picLocks noChangeAspect="1" noChangeArrowheads="1"/>
          </p:cNvPicPr>
          <p:nvPr/>
        </p:nvPicPr>
        <p:blipFill>
          <a:blip r:embed="rId2" cstate="print"/>
          <a:srcRect/>
          <a:stretch>
            <a:fillRect/>
          </a:stretch>
        </p:blipFill>
        <p:spPr bwMode="auto">
          <a:xfrm>
            <a:off x="583324" y="5517932"/>
            <a:ext cx="9948041" cy="2602132"/>
          </a:xfrm>
          <a:prstGeom prst="rect">
            <a:avLst/>
          </a:prstGeom>
          <a:noFill/>
        </p:spPr>
      </p:pic>
      <p:sp>
        <p:nvSpPr>
          <p:cNvPr id="1027" name="Rectangle 3"/>
          <p:cNvSpPr>
            <a:spLocks noChangeArrowheads="1"/>
          </p:cNvSpPr>
          <p:nvPr/>
        </p:nvSpPr>
        <p:spPr bwMode="auto">
          <a:xfrm>
            <a:off x="283779" y="927906"/>
            <a:ext cx="10310649" cy="63401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lvl="1"/>
            <a:r>
              <a:rPr lang="ru-RU" sz="2600" b="1"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4. Магнитные материалы</a:t>
            </a:r>
          </a:p>
          <a:p>
            <a:pPr marL="0" lvl="1" algn="just"/>
            <a:r>
              <a:rPr lang="ru-RU" sz="2800" b="1" dirty="0" smtClean="0">
                <a:latin typeface="Times New Roman" pitchFamily="18" charset="0"/>
                <a:cs typeface="Times New Roman" pitchFamily="18" charset="0"/>
              </a:rPr>
              <a:t>       Слабомагнитные </a:t>
            </a:r>
            <a:r>
              <a:rPr lang="ru-RU" sz="2800" b="1" dirty="0" smtClean="0">
                <a:latin typeface="Times New Roman" pitchFamily="18" charset="0"/>
                <a:cs typeface="Times New Roman" pitchFamily="18" charset="0"/>
              </a:rPr>
              <a:t>материалы (диамагнетики)</a:t>
            </a:r>
            <a:r>
              <a:rPr lang="ru-RU" sz="28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 это материалы, у которых магнитная восприимчивость очень мала (медь </a:t>
            </a:r>
            <a:r>
              <a:rPr lang="en-US" sz="2800" dirty="0" smtClean="0">
                <a:latin typeface="Times New Roman" pitchFamily="18" charset="0"/>
                <a:cs typeface="Times New Roman" pitchFamily="18" charset="0"/>
              </a:rPr>
              <a:t>Cu</a:t>
            </a:r>
            <a:r>
              <a:rPr lang="ru-RU" sz="2800" dirty="0" smtClean="0">
                <a:latin typeface="Times New Roman" pitchFamily="18" charset="0"/>
                <a:cs typeface="Times New Roman" pitchFamily="18" charset="0"/>
              </a:rPr>
              <a:t>, алюминий </a:t>
            </a:r>
            <a:r>
              <a:rPr lang="en-US" sz="2800" dirty="0" smtClean="0">
                <a:latin typeface="Times New Roman" pitchFamily="18" charset="0"/>
                <a:cs typeface="Times New Roman" pitchFamily="18" charset="0"/>
              </a:rPr>
              <a:t>Al</a:t>
            </a:r>
            <a:r>
              <a:rPr lang="ru-RU" sz="2800" dirty="0" smtClean="0">
                <a:latin typeface="Times New Roman" pitchFamily="18" charset="0"/>
                <a:cs typeface="Times New Roman" pitchFamily="18" charset="0"/>
              </a:rPr>
              <a:t>, свинец </a:t>
            </a:r>
            <a:r>
              <a:rPr lang="en-US" sz="2800" dirty="0" err="1" smtClean="0">
                <a:latin typeface="Times New Roman" pitchFamily="18" charset="0"/>
                <a:cs typeface="Times New Roman" pitchFamily="18" charset="0"/>
              </a:rPr>
              <a:t>Pb</a:t>
            </a:r>
            <a:r>
              <a:rPr lang="ru-RU" sz="2800" dirty="0" smtClean="0">
                <a:latin typeface="Times New Roman" pitchFamily="18" charset="0"/>
                <a:cs typeface="Times New Roman" pitchFamily="18" charset="0"/>
              </a:rPr>
              <a:t>, органические соединения).</a:t>
            </a:r>
          </a:p>
          <a:p>
            <a:pPr algn="just"/>
            <a:r>
              <a:rPr lang="ru-RU" sz="2800" i="1" u="sng" dirty="0" smtClean="0">
                <a:latin typeface="Times New Roman" pitchFamily="18" charset="0"/>
                <a:cs typeface="Times New Roman" pitchFamily="18" charset="0"/>
              </a:rPr>
              <a:t>Применение:</a:t>
            </a:r>
            <a:r>
              <a:rPr lang="ru-RU" sz="2800" dirty="0" smtClean="0">
                <a:latin typeface="Times New Roman" pitchFamily="18" charset="0"/>
                <a:cs typeface="Times New Roman" pitchFamily="18" charset="0"/>
              </a:rPr>
              <a:t> не нашли широкого применения в технике.</a:t>
            </a:r>
          </a:p>
          <a:p>
            <a:pPr marL="0" lvl="1" algn="just"/>
            <a:r>
              <a:rPr lang="ru-RU" sz="2800" b="1" dirty="0" smtClean="0">
                <a:latin typeface="Times New Roman" pitchFamily="18" charset="0"/>
                <a:cs typeface="Times New Roman" pitchFamily="18" charset="0"/>
              </a:rPr>
              <a:t>       Сильномагнитные материалы </a:t>
            </a:r>
            <a:r>
              <a:rPr lang="ru-RU" sz="2800" b="1" dirty="0" smtClean="0">
                <a:latin typeface="Times New Roman" pitchFamily="18" charset="0"/>
                <a:cs typeface="Times New Roman" pitchFamily="18" charset="0"/>
              </a:rPr>
              <a:t>(ферромагнетики)</a:t>
            </a:r>
            <a:r>
              <a:rPr lang="ru-RU" sz="28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 это </a:t>
            </a:r>
            <a:r>
              <a:rPr lang="ru-RU" sz="2800" dirty="0" smtClean="0">
                <a:latin typeface="Times New Roman" pitchFamily="18" charset="0"/>
                <a:cs typeface="Times New Roman" pitchFamily="18" charset="0"/>
              </a:rPr>
              <a:t>материалы</a:t>
            </a:r>
            <a:r>
              <a:rPr lang="ru-RU" sz="2800" dirty="0" smtClean="0">
                <a:latin typeface="Times New Roman" pitchFamily="18" charset="0"/>
                <a:cs typeface="Times New Roman" pitchFamily="18" charset="0"/>
              </a:rPr>
              <a:t>, которые под действием магнитного поля намагничиваются и тем самым усиливают его (железо </a:t>
            </a:r>
            <a:r>
              <a:rPr lang="en-US" sz="2800" dirty="0" smtClean="0">
                <a:latin typeface="Times New Roman" pitchFamily="18" charset="0"/>
                <a:cs typeface="Times New Roman" pitchFamily="18" charset="0"/>
              </a:rPr>
              <a:t>Fe</a:t>
            </a:r>
            <a:r>
              <a:rPr lang="ru-RU" sz="2800" dirty="0" smtClean="0">
                <a:latin typeface="Times New Roman" pitchFamily="18" charset="0"/>
                <a:cs typeface="Times New Roman" pitchFamily="18" charset="0"/>
              </a:rPr>
              <a:t>, никель </a:t>
            </a:r>
            <a:r>
              <a:rPr lang="en-US" sz="2800" dirty="0" smtClean="0">
                <a:latin typeface="Times New Roman" pitchFamily="18" charset="0"/>
                <a:cs typeface="Times New Roman" pitchFamily="18" charset="0"/>
              </a:rPr>
              <a:t>Ni</a:t>
            </a:r>
            <a:r>
              <a:rPr lang="ru-RU" sz="2800" dirty="0" smtClean="0">
                <a:latin typeface="Times New Roman" pitchFamily="18" charset="0"/>
                <a:cs typeface="Times New Roman" pitchFamily="18" charset="0"/>
              </a:rPr>
              <a:t>, кобальт </a:t>
            </a:r>
            <a:r>
              <a:rPr lang="en-US" sz="2800" dirty="0" smtClean="0">
                <a:latin typeface="Times New Roman" pitchFamily="18" charset="0"/>
                <a:cs typeface="Times New Roman" pitchFamily="18" charset="0"/>
              </a:rPr>
              <a:t>Co</a:t>
            </a:r>
            <a:r>
              <a:rPr lang="ru-RU" sz="2800" dirty="0" smtClean="0">
                <a:latin typeface="Times New Roman" pitchFamily="18" charset="0"/>
                <a:cs typeface="Times New Roman" pitchFamily="18" charset="0"/>
              </a:rPr>
              <a:t> и их сплавы).</a:t>
            </a:r>
          </a:p>
          <a:p>
            <a:pPr algn="just"/>
            <a:r>
              <a:rPr lang="ru-RU" sz="2800" i="1" u="sng" dirty="0" smtClean="0">
                <a:latin typeface="Times New Roman" pitchFamily="18" charset="0"/>
                <a:cs typeface="Times New Roman" pitchFamily="18" charset="0"/>
              </a:rPr>
              <a:t>Применение:</a:t>
            </a:r>
            <a:r>
              <a:rPr lang="ru-RU" sz="2800" i="1"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сердечники и </a:t>
            </a:r>
            <a:r>
              <a:rPr lang="ru-RU" sz="2800" dirty="0" err="1" smtClean="0">
                <a:latin typeface="Times New Roman" pitchFamily="18" charset="0"/>
                <a:cs typeface="Times New Roman" pitchFamily="18" charset="0"/>
              </a:rPr>
              <a:t>магнитопроводы</a:t>
            </a:r>
            <a:r>
              <a:rPr lang="ru-RU" sz="2800" dirty="0" smtClean="0">
                <a:latin typeface="Times New Roman" pitchFamily="18" charset="0"/>
                <a:cs typeface="Times New Roman" pitchFamily="18" charset="0"/>
              </a:rPr>
              <a:t> электрических машин и аппаратов, постоянные магниты.</a:t>
            </a:r>
          </a:p>
          <a:p>
            <a:pPr indent="457200"/>
            <a:r>
              <a:rPr lang="ru-RU" sz="2800" dirty="0" smtClean="0">
                <a:latin typeface="Times New Roman" pitchFamily="18" charset="0"/>
                <a:cs typeface="Times New Roman" pitchFamily="18" charset="0"/>
              </a:rPr>
              <a:t/>
            </a:r>
            <a:br>
              <a:rPr lang="ru-RU" sz="2800" dirty="0" smtClean="0">
                <a:latin typeface="Times New Roman" pitchFamily="18" charset="0"/>
                <a:cs typeface="Times New Roman" pitchFamily="18" charset="0"/>
              </a:rPr>
            </a:br>
            <a:endParaRPr lang="ru-RU" sz="2800" dirty="0" smtClean="0">
              <a:latin typeface="Times New Roman" pitchFamily="18" charset="0"/>
              <a:cs typeface="Times New Roman" pitchFamily="18" charset="0"/>
            </a:endParaRPr>
          </a:p>
          <a:p>
            <a:pPr marL="0" marR="0" lvl="0" indent="457200" algn="just" defTabSz="914400" rtl="0" eaLnBrk="0" fontAlgn="base" latinLnBrk="0" hangingPunct="0">
              <a:lnSpc>
                <a:spcPct val="15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30" name="Rectangle 6"/>
          <p:cNvSpPr>
            <a:spLocks noChangeArrowheads="1"/>
          </p:cNvSpPr>
          <p:nvPr/>
        </p:nvSpPr>
        <p:spPr bwMode="auto">
          <a:xfrm>
            <a:off x="0" y="0"/>
            <a:ext cx="1082675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2109</TotalTime>
  <Words>694</Words>
  <Application>Microsoft Office PowerPoint</Application>
  <PresentationFormat>B4 (ISO) (250x353 мм)</PresentationFormat>
  <Paragraphs>90</Paragraphs>
  <Slides>29</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Поток</vt:lpstr>
      <vt:lpstr>Электротехника Раздел 3: Электротехнические материалы </vt:lpstr>
      <vt:lpstr>Слайд 2</vt:lpstr>
      <vt:lpstr>Материал - это объект, обладающий определенным составом, структурой и свойствами, предназначенный для выполнения определенных функций. Материалы могут иметь различное агрегатное состояние: твердое, жидкое, газообразное или плазменное. Наука изучающая строение и свойства материала называется материаловедением </vt:lpstr>
      <vt:lpstr>Электротехнические материалЫ</vt:lpstr>
      <vt:lpstr>Классификация электротехнических материалов</vt:lpstr>
      <vt:lpstr>Слайд 6</vt:lpstr>
      <vt:lpstr>Слайд 7</vt:lpstr>
      <vt:lpstr>Слайд 8</vt:lpstr>
      <vt:lpstr>Слайд 9</vt:lpstr>
      <vt:lpstr>2. Механические характеристики электротехнических материалов</vt:lpstr>
      <vt:lpstr>Слайд 11</vt:lpstr>
      <vt:lpstr>Основные механические свойства</vt:lpstr>
      <vt:lpstr>Слайд 13</vt:lpstr>
      <vt:lpstr>Определение прочности материалов</vt:lpstr>
      <vt:lpstr>Слайд 15</vt:lpstr>
      <vt:lpstr>Испытание прочности на сжатие</vt:lpstr>
      <vt:lpstr>Слайд 17</vt:lpstr>
      <vt:lpstr>Слайд 18</vt:lpstr>
      <vt:lpstr>Слайд 19</vt:lpstr>
      <vt:lpstr>Слайд 20</vt:lpstr>
      <vt:lpstr>Определение прочности на изгиб</vt:lpstr>
      <vt:lpstr>4. Истирание (износостойкость)- свойство материала сопротивляться трению.</vt:lpstr>
      <vt:lpstr>5. Вибростойкость- т.е. стойкость к воздействию вибраций с определенной частотой и амплитудой. </vt:lpstr>
      <vt:lpstr>Закрепление материала 1.Назовите 4 основных группы материалов. 2. Какой материал называется проводником? 3. Какой материал называется полупроводником? 4. Какой материал называется магнитным? 5. Какой материал называется электроизоляционным? 6. Какими механическими параметрами характеризуются материалы? 7. Что называется прочностью материала? 8. Что характеризует гибкость материала? 9. Как вы понимаете, свойство материала истирание? </vt:lpstr>
      <vt:lpstr>1. Какие материалы называются электротехническими? А. Это обычные материалы.  В. Это материалы специального назначения.  С. Это специальные материалы для изготовления электрических машин, аппаратов, приборов и т.д.  D. Это элементы электрооборудования </vt:lpstr>
      <vt:lpstr>2.  На какие группы делятся электротехнические материалы?  А. Диэлектрики, проводники, полупроводники, магнитные.  В. Магнитные проводники  С. Полупроводники, магнитные  D. Проводники, диэлектрики </vt:lpstr>
      <vt:lpstr>3.  Для чего необходимо знать свойства электротехнических материалов? А. Что бы делать их рациональный выбор  В. Чтобы создавать электрооборудования малых габаритов и массы, надежное в эксплуатации.  С. Знать, как эти свойства изменяются при расчетах на прочность, жесткость устойчивость D. Что бы электроустановки надежно работали </vt:lpstr>
      <vt:lpstr>4.  Какие величины называют характеристиками электротехнических материалов? А. Это параметры металлов  В. Это свойства, которыми обладают полупроводниковые материалы  С. Это величины, с помощью которых оцениваются различные свойства материалов D. Это любые электрические величины </vt:lpstr>
      <vt:lpstr>5.  Свойства материалов, характеризующие их прочность и способность сопротивляться деформациям называются А. Механические  В. Электрические  С. Магнитные  D. Тепловые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ОБРАЗОВАНИЯ НИЖЕГОРОДСКОЙ ОБЛАСТИ  ГБПОУ «УРЕНСКИЙ ИНДУСТРИАЛЬНО-ЭНЕРГЕТИЧЕСКИЙТЕХНИКУМ»</dc:title>
  <dc:creator>Санёк</dc:creator>
  <cp:lastModifiedBy>User</cp:lastModifiedBy>
  <cp:revision>277</cp:revision>
  <dcterms:created xsi:type="dcterms:W3CDTF">2017-02-19T13:05:50Z</dcterms:created>
  <dcterms:modified xsi:type="dcterms:W3CDTF">2022-03-28T19:11:38Z</dcterms:modified>
</cp:coreProperties>
</file>