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62" r:id="rId4"/>
    <p:sldId id="280" r:id="rId5"/>
    <p:sldId id="281" r:id="rId6"/>
    <p:sldId id="282" r:id="rId7"/>
    <p:sldId id="261" r:id="rId8"/>
    <p:sldId id="266" r:id="rId9"/>
    <p:sldId id="284" r:id="rId10"/>
    <p:sldId id="271" r:id="rId11"/>
    <p:sldId id="268" r:id="rId12"/>
    <p:sldId id="269" r:id="rId13"/>
    <p:sldId id="267" r:id="rId14"/>
    <p:sldId id="270" r:id="rId15"/>
    <p:sldId id="272" r:id="rId16"/>
    <p:sldId id="273" r:id="rId17"/>
    <p:sldId id="274" r:id="rId18"/>
    <p:sldId id="285" r:id="rId19"/>
    <p:sldId id="286" r:id="rId20"/>
    <p:sldId id="287" r:id="rId21"/>
    <p:sldId id="260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 autoAdjust="0"/>
  </p:normalViewPr>
  <p:slideViewPr>
    <p:cSldViewPr snapToGrid="0">
      <p:cViewPr varScale="1">
        <p:scale>
          <a:sx n="77" d="100"/>
          <a:sy n="77" d="100"/>
        </p:scale>
        <p:origin x="136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4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552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/>
              <a:t>Город - это живой, постоянно развивающийся и обновляющийся организм.</a:t>
            </a:r>
          </a:p>
          <a:p>
            <a:r>
              <a:rPr lang="ru-RU" altLang="en-US"/>
              <a:t>Бывают города-»младенцы» - новостройки, создающиеся на совершенно новом месте. Но так бывает редко. Гораздо чаще современный город предстаёт как одновременное существование прошлого и настоящего. В нём смешиваются разные стили - от давно ушедших в прошлое, до самых современных, почти фантастических.</a:t>
            </a:r>
          </a:p>
          <a:p>
            <a:r>
              <a:rPr lang="ru-RU" altLang="en-US"/>
              <a:t>Развитие такого города требует высокого мастерства архитекторов и бережного отношения к нему, как к живой ткани. Нельзя строить, не осознав неповторимость бесценной красоты веков! И это не только дело архитекторов. Это наш город, и нам не должно быть безразлично, как рн выглядит.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важнейшая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составляющая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творчества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архитектора,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он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отражает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потребности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человека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его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устремления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а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также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особенности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природы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конкретного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рельефа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Городская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среда —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сложная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пространственно-функциональная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система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состоящая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из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взаимозависимых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элементов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здания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улицы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площади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городские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коммуникации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монументально-декоративные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элементы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городское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оборудование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реклама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скверы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бульвары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парки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набережные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стадионы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заводские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предприятия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складские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терминалы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бесконечные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конторы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офисы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Если взглянуть на город сверху, он предстанет нам в виде пятен различных очертаний. Но всё композиционное многообразие этих пятен - городской планировки - можно свести к трём основным типам: регулярной, или прямоугольной; радиально-кольцевой; нерегулярной, или свободной.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Регулярная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прямоугольная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планировка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была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характерна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очень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многих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древних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городов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Индии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Египта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Двуречья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Китая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Существовала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нынешних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городах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иерархия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улиц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главные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магистральные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внутрирайонные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узкие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пешеходные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середине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города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была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довольно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большая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площадь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с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центральным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зданием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или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без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него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Регулярная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планировка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отличала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города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Древней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Греции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Древнем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Риме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Греции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города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были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самостоятельными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экономикополитическими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единицами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там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сложилась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универсальная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городская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структура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Ядром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города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было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святилище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с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главными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храмами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акрополь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который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стоял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середине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города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холме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у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подножия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холма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располагались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жилые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кварталы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нижний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) с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торговой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площадью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агорой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общественными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зданиями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 силу сложившегося жизненного уклада в основу средневекового города в абсолютном большинстве случаев была положена радиально-кольцевая планировка, очевидно, дававшая большую защищённость. Часто город обносился крепостной стеной. Свободные земли внутри городских укреплений быстро застраивались, город становился компактным. Улицы были искривлёнными, но общая лучевая схема оставалась.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Вглядываясь в город сверху, мы увидим его «анатомию» - структуру городского пространства, состоящую из районов, кварталов, площадей, парково-лесных зон.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>
                <a:latin typeface="Times New Roman" panose="02020603050405020304" charset="0"/>
                <a:cs typeface="Times New Roman" panose="02020603050405020304" charset="0"/>
              </a:rPr>
              <a:t>Свободная - характеризуется отсутствием геометрических фигур. Главным образом направления улиц подчинены топографическим особенностям, рельефу. Такую систему принимают в условиях горной, предгорной территорий. Свободная система в отличие от регулярных систем характеризуется гибкостью, согласованностью с естественными природными условиями. В этом случае избегают монотонности застройки и сводят к минимуму вертикальную планировку.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дальнейшие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исторические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эпохи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повсеместно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городах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происходило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наслоение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смешение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планировочных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принципов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что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вело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к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появлению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нерегулярной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т. е.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свободной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планировки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Одним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из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ярких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примеров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свободной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планировки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можно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считать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проект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генерального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«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Большой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Хельсинки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» архитектора Э.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Сааринена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который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предложил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федерацию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полуавтономных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районов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разделённых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километровыми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зелёными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массивами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В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основе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такого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планирования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во-первых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здоровая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органичная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экология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жизни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а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во-вторых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организация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трудоустройства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по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месту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dirty="0" err="1">
                <a:latin typeface="Times New Roman" panose="02020603050405020304" charset="0"/>
                <a:cs typeface="Times New Roman" panose="02020603050405020304" charset="0"/>
              </a:rPr>
              <a:t>жительства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>
                <a:latin typeface="Times New Roman" panose="02020603050405020304" charset="0"/>
                <a:cs typeface="Times New Roman" panose="02020603050405020304" charset="0"/>
              </a:rPr>
              <a:t>Многие замечательные градостроительные предложения остались архитектурными и философскими мечтами.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4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7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9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2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52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9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9" y="273054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9" y="2438404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7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4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3A1C593-65D0-4073-BCC9-577B9352EA97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4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6356354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2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21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74-3744370_road-sidewalk-city-transprent-png-red-road-vecto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3" y="0"/>
            <a:ext cx="9053467" cy="628650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74284" y="135891"/>
            <a:ext cx="4352449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200" dirty="0">
                <a:latin typeface="Times New Roman" panose="02020603050405020304" charset="0"/>
                <a:cs typeface="Times New Roman" panose="02020603050405020304" charset="0"/>
              </a:rPr>
              <a:t>«Живое пространство города.</a:t>
            </a:r>
            <a:endParaRPr lang="ru-RU" sz="32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en-US" sz="3200" dirty="0">
                <a:latin typeface="Times New Roman" panose="02020603050405020304" charset="0"/>
                <a:cs typeface="Times New Roman" panose="02020603050405020304" charset="0"/>
              </a:rPr>
              <a:t> Город, микрорайон, улица»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22521" y="5862182"/>
            <a:ext cx="4070957" cy="7515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Выполнила : учитель ИЗО</a:t>
            </a:r>
          </a:p>
          <a:p>
            <a:r>
              <a:rPr lang="ru-RU" dirty="0" smtClean="0"/>
              <a:t>Жихарева Елена Алексеевна</a:t>
            </a:r>
          </a:p>
        </p:txBody>
      </p:sp>
    </p:spTree>
  </p:cSld>
  <p:clrMapOvr>
    <a:masterClrMapping/>
  </p:clrMapOvr>
  <p:transition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152400"/>
            <a:ext cx="8382000" cy="857250"/>
          </a:xfrm>
        </p:spPr>
        <p:txBody>
          <a:bodyPr>
            <a:normAutofit/>
          </a:bodyPr>
          <a:lstStyle/>
          <a:p>
            <a:pPr algn="ctr"/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Прямоугольная планировка</a:t>
            </a:r>
          </a:p>
        </p:txBody>
      </p:sp>
      <p:pic>
        <p:nvPicPr>
          <p:cNvPr id="7" name="Content Placeholder 6" descr="dikanskii-postroika-gorodov-1915_Page46[1]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1235496"/>
            <a:ext cx="3300176" cy="3510913"/>
          </a:xfrm>
          <a:prstGeom prst="rect">
            <a:avLst/>
          </a:prstGeom>
        </p:spPr>
      </p:pic>
      <p:pic>
        <p:nvPicPr>
          <p:cNvPr id="9" name="Content Placeholder 8" descr="WP8A7098-1024x503[1]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4543425" y="984433"/>
            <a:ext cx="4372454" cy="2863667"/>
          </a:xfrm>
          <a:prstGeom prst="rect">
            <a:avLst/>
          </a:prstGeom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496" y="3948112"/>
            <a:ext cx="4183504" cy="276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Радиальная, радиально-кольцевая</a:t>
            </a:r>
          </a:p>
        </p:txBody>
      </p:sp>
      <p:pic>
        <p:nvPicPr>
          <p:cNvPr id="4" name="Content Placeholder 3" descr="scale_2400[1]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67419" y="1600203"/>
            <a:ext cx="2600165" cy="4525963"/>
          </a:xfrm>
          <a:prstGeom prst="rect">
            <a:avLst/>
          </a:prstGeom>
        </p:spPr>
      </p:pic>
      <p:pic>
        <p:nvPicPr>
          <p:cNvPr id="5" name="Content Placeholder 4" descr="scale_1200[2]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628650" y="1914528"/>
            <a:ext cx="335280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Лучевая планировка города.</a:t>
            </a:r>
          </a:p>
        </p:txBody>
      </p:sp>
      <p:pic>
        <p:nvPicPr>
          <p:cNvPr id="6" name="Content Placeholder 5" descr="scale_240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478" y="1691005"/>
            <a:ext cx="7765733" cy="388112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346960" y="6068695"/>
            <a:ext cx="41376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000">
                <a:latin typeface="Times New Roman" panose="02020603050405020304" charset="0"/>
                <a:cs typeface="Times New Roman" panose="02020603050405020304" charset="0"/>
              </a:rPr>
              <a:t>Рим, Версаль, Петербург</a:t>
            </a:r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-0307000000[1]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8660" y="224158"/>
            <a:ext cx="7198519" cy="64090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cale_1200шрпм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0132" y="311150"/>
            <a:ext cx="6609398" cy="62357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09550"/>
            <a:ext cx="8210550" cy="838200"/>
          </a:xfrm>
        </p:spPr>
        <p:txBody>
          <a:bodyPr/>
          <a:lstStyle/>
          <a:p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Свободная планировка</a:t>
            </a:r>
          </a:p>
        </p:txBody>
      </p:sp>
      <p:pic>
        <p:nvPicPr>
          <p:cNvPr id="4" name="Content Placeholder 3" descr="ussr_172_2[1]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03943" y="1347632"/>
            <a:ext cx="3673358" cy="5053168"/>
          </a:xfrm>
          <a:prstGeom prst="rect">
            <a:avLst/>
          </a:prstGeom>
        </p:spPr>
      </p:pic>
      <p:pic>
        <p:nvPicPr>
          <p:cNvPr id="5" name="Content Placeholder 4" descr="iB4W7EQN2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155733" y="1751330"/>
            <a:ext cx="4745317" cy="4192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TT2CYKV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849" y="255273"/>
            <a:ext cx="5624036" cy="63468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929_01[1]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82415" y="743898"/>
            <a:ext cx="3962057" cy="5923207"/>
          </a:xfrm>
          <a:prstGeom prst="rect">
            <a:avLst/>
          </a:prstGeom>
        </p:spPr>
      </p:pic>
      <p:pic>
        <p:nvPicPr>
          <p:cNvPr id="8" name="Content Placeholder 7" descr="0_90d5b_45571a87_XXXL-1-e1512725371892-700x707[1]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4831984" y="624840"/>
            <a:ext cx="4029648" cy="5426712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4648200" y="6051552"/>
            <a:ext cx="4378166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/>
              <a:t> </a:t>
            </a:r>
            <a:r>
              <a:rPr lang="en-US" sz="1600" dirty="0"/>
              <a:t>«Город солнца» итальянского философа </a:t>
            </a:r>
            <a:r>
              <a:rPr lang="ru-RU" sz="1600" dirty="0"/>
              <a:t> </a:t>
            </a:r>
            <a:r>
              <a:rPr lang="en-US" sz="1600" dirty="0"/>
              <a:t>и поэта</a:t>
            </a:r>
            <a:r>
              <a:rPr lang="ru-RU" sz="1600" dirty="0"/>
              <a:t> </a:t>
            </a:r>
            <a:r>
              <a:rPr lang="en-US" sz="1600" dirty="0"/>
              <a:t>Томмазо</a:t>
            </a:r>
            <a:r>
              <a:rPr lang="ru-RU" sz="1600" dirty="0"/>
              <a:t> </a:t>
            </a:r>
            <a:r>
              <a:rPr lang="en-US" sz="1600" dirty="0"/>
              <a:t> Кампанеллы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650" y="2286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Разрабатывая планировку города зодчие пришли в выводу, что город должен состоять из отдельных частей – зон, предназначенных для работы, жилья, отдыха и движения.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7650" y="1686876"/>
            <a:ext cx="4667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городе можно выделить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ЦЕНТР, или деловой район 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ПЕРИФЕРИЙНЫЕ РАЙОНЫ,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окраину.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Ещё может быть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СРЕДИННАЯ ЗОНА.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47650" y="1428929"/>
            <a:ext cx="85915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590" y="1887346"/>
            <a:ext cx="4184240" cy="277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768" y="3995200"/>
            <a:ext cx="3977932" cy="265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0256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079" y="996949"/>
            <a:ext cx="4495846" cy="261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7145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– особое место, «сердце города»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62" y="3459956"/>
            <a:ext cx="4652143" cy="310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3" y="1069180"/>
            <a:ext cx="38481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3" y="3904090"/>
            <a:ext cx="3591306" cy="238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317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63772" y="5540990"/>
            <a:ext cx="8772099" cy="9144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строить, не осознав неповторимость бесценной красоты веков!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536" y="432398"/>
            <a:ext cx="8845391" cy="49396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ГОРОД – это живой, постоянно развивающийся  и обновляющийся организм…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Бывают города – «младенцы» – новостройки, создающиеся на  совершенно новом месте, Но так бывает редко. Чаще современный город предстаёт как одновременное существование прошлого и настоящего. Развитие такого города требует высокого мастерства архитекторов.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962" y="2965829"/>
            <a:ext cx="360997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79" y="3160594"/>
            <a:ext cx="3696427" cy="220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7862"/>
            <a:ext cx="5864225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899" y="229284"/>
            <a:ext cx="88011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район  делится на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КВАРТАЛЫ  и МИКРОРАЙОНЫ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" y="1532730"/>
            <a:ext cx="2768600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" y="1447799"/>
            <a:ext cx="1798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992" y="3786187"/>
            <a:ext cx="4625391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137" y="1737517"/>
            <a:ext cx="23288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43686" y="2429885"/>
            <a:ext cx="2312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Маленькие, самостоятельные части города</a:t>
            </a:r>
          </a:p>
        </p:txBody>
      </p:sp>
    </p:spTree>
    <p:extLst>
      <p:ext uri="{BB962C8B-B14F-4D97-AF65-F5344CB8AC3E}">
        <p14:creationId xmlns:p14="http://schemas.microsoft.com/office/powerpoint/2010/main" val="1627643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5948"/>
          </a:xfrm>
        </p:spPr>
        <p:txBody>
          <a:bodyPr/>
          <a:lstStyle/>
          <a:p>
            <a:r>
              <a:rPr lang="ru-RU" u="sng" dirty="0"/>
              <a:t>Домашнее ЗАДАНИЕ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217"/>
            <a:ext cx="8229600" cy="480095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Создайте графическую схему организации городского </a:t>
            </a:r>
            <a:r>
              <a:rPr lang="ru-RU" sz="2800" dirty="0" smtClean="0">
                <a:solidFill>
                  <a:srgbClr val="002060"/>
                </a:solidFill>
              </a:rPr>
              <a:t>пространства (</a:t>
            </a:r>
            <a:r>
              <a:rPr lang="ru-RU" sz="2800" dirty="0">
                <a:solidFill>
                  <a:srgbClr val="002060"/>
                </a:solidFill>
              </a:rPr>
              <a:t>парк, сквер, зона отдыха и т.п.) </a:t>
            </a:r>
          </a:p>
          <a:p>
            <a:r>
              <a:rPr lang="ru-RU" sz="2800" dirty="0">
                <a:solidFill>
                  <a:srgbClr val="002060"/>
                </a:solidFill>
              </a:rPr>
              <a:t>Для удобства используйте приложение </a:t>
            </a:r>
            <a:r>
              <a:rPr lang="ru-RU" sz="2800" dirty="0" err="1">
                <a:solidFill>
                  <a:srgbClr val="002060"/>
                </a:solidFill>
              </a:rPr>
              <a:t>Яндекс.карта</a:t>
            </a:r>
            <a:r>
              <a:rPr lang="ru-RU" sz="2800" dirty="0">
                <a:solidFill>
                  <a:srgbClr val="002060"/>
                </a:solidFill>
              </a:rPr>
              <a:t> или 2Гис.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E4784D-2FDD-4568-B7ED-7F4A2CDE87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" t="8184" r="4031" b="5486"/>
          <a:stretch/>
        </p:blipFill>
        <p:spPr>
          <a:xfrm>
            <a:off x="304799" y="4094922"/>
            <a:ext cx="3949149" cy="25979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8FBE29-5E75-4108-BE4C-3AB8A0DB79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296" y="3988348"/>
            <a:ext cx="4327290" cy="270455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Контрольные вопросы для учащихся</a:t>
            </a:r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1825628"/>
            <a:ext cx="8322469" cy="4351655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Какие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существуют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основные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виды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планировки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городов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  <a:p>
            <a:pPr marL="0" indent="0">
              <a:buNone/>
            </a:pP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2. Что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определяет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современную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dirty="0" err="1">
                <a:latin typeface="Times New Roman" panose="02020603050405020304" charset="0"/>
                <a:cs typeface="Times New Roman" panose="02020603050405020304" charset="0"/>
              </a:rPr>
              <a:t>планировку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</a:rPr>
              <a:t> города?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3814" y="187961"/>
            <a:ext cx="8910636" cy="993139"/>
          </a:xfrm>
        </p:spPr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2800" kern="0" dirty="0">
                <a:solidFill>
                  <a:srgbClr val="002060"/>
                </a:solidFill>
                <a:effectLst/>
                <a:latin typeface="Trebuchet MS"/>
                <a:ea typeface="+mn-ea"/>
                <a:cs typeface="+mn-cs"/>
              </a:rPr>
              <a:t/>
            </a:r>
            <a:br>
              <a:rPr lang="ru-RU" altLang="ru-RU" sz="2800" kern="0" dirty="0">
                <a:solidFill>
                  <a:srgbClr val="002060"/>
                </a:solidFill>
                <a:effectLst/>
                <a:latin typeface="Trebuchet MS"/>
                <a:ea typeface="+mn-ea"/>
                <a:cs typeface="+mn-cs"/>
              </a:rPr>
            </a:br>
            <a:r>
              <a:rPr lang="ru-RU" altLang="ru-RU" sz="3200" b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Градостроительство — теория и практика планировки и застройки городов </a:t>
            </a:r>
            <a:endParaRPr lang="en-US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 descr="2222551982[1]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38125" y="3178178"/>
            <a:ext cx="3886200" cy="3359785"/>
          </a:xfrm>
          <a:prstGeom prst="rect">
            <a:avLst/>
          </a:prstGeom>
        </p:spPr>
      </p:pic>
      <p:pic>
        <p:nvPicPr>
          <p:cNvPr id="13" name="Content Placeholder 12" descr="30[1]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5156055" y="3169701"/>
            <a:ext cx="3766489" cy="3383499"/>
          </a:xfrm>
          <a:prstGeom prst="rect">
            <a:avLst/>
          </a:prstGeom>
        </p:spPr>
      </p:pic>
      <p:pic>
        <p:nvPicPr>
          <p:cNvPr id="11" name="Picture 10" descr="iBDVWNR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4" y="1350011"/>
            <a:ext cx="9096851" cy="16617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94488"/>
            <a:ext cx="56737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каркас городского пространства. А улицы и площади организуют пространство города, связывая его части в единое целое.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010129"/>
            <a:ext cx="5975350" cy="364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556" y="3010129"/>
            <a:ext cx="2350657" cy="364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121592"/>
            <a:ext cx="2043114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2605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376" y="319385"/>
            <a:ext cx="8550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рубежа XIX-XX вв. даже мировые столицы были компактными и небольшими, горожане передвигались по улицам пешком или на лошадях.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увеличением числа жителей, в ХХ веке, города начинают расти не только в ширь но и ввысь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6" y="2566154"/>
            <a:ext cx="6873874" cy="4143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583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7831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Районы города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847754"/>
            <a:ext cx="88201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гиганты, исчерпав свободную для застройки землю, стали расширятся за счёт окраин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8287" y="1801861"/>
            <a:ext cx="430371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одних районах сосредотачивается промышленность и учреждения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50616" y="5042212"/>
            <a:ext cx="360997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районы – жилые – отводятся для жизни и отдыха людей, населяющих город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16" y="1968025"/>
            <a:ext cx="3840163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" y="3643372"/>
            <a:ext cx="4054475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268286" y="1801862"/>
            <a:ext cx="1" cy="501174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8286" y="1801861"/>
            <a:ext cx="49371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950616" y="1968025"/>
            <a:ext cx="0" cy="46794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950616" y="6647445"/>
            <a:ext cx="51673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525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ello_html_384879f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7642" y="2023744"/>
            <a:ext cx="4076704" cy="460565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4559260" y="3518394"/>
            <a:ext cx="4042172" cy="3051781"/>
          </a:xfrm>
          <a:prstGeom prst="rect">
            <a:avLst/>
          </a:prstGeom>
        </p:spPr>
      </p:pic>
      <p:pic>
        <p:nvPicPr>
          <p:cNvPr id="6" name="Picture 5" descr="ulitsa-lenina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150" y="1232535"/>
            <a:ext cx="2816066" cy="2617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0500"/>
            <a:ext cx="9144000" cy="14097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latin typeface="Times New Roman" panose="02020603050405020304" charset="0"/>
                <a:cs typeface="Times New Roman" panose="02020603050405020304" charset="0"/>
              </a:rPr>
              <a:t>«Пространственные </a:t>
            </a:r>
            <a:r>
              <a:rPr lang="ru-RU" sz="2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 dirty="0">
                <a:latin typeface="Times New Roman" panose="02020603050405020304" charset="0"/>
                <a:cs typeface="Times New Roman" panose="02020603050405020304" charset="0"/>
              </a:rPr>
              <a:t>переживания» и проживание архитектурного пространства — отправные точки</a:t>
            </a:r>
            <a:r>
              <a:rPr lang="ru-RU" sz="2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 dirty="0">
                <a:latin typeface="Times New Roman" panose="02020603050405020304" charset="0"/>
                <a:cs typeface="Times New Roman" panose="02020603050405020304" charset="0"/>
              </a:rPr>
              <a:t>при планировке города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20-0305000000[1]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67290" y="523240"/>
            <a:ext cx="6528435" cy="58121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1450" y="2158782"/>
            <a:ext cx="5162551" cy="22006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1450" y="323850"/>
            <a:ext cx="88011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посмотреть на город сверху, он предстанет в виде пятен различных очертаний. Всё композиционное многообразие этих пятен – городской планировки – можно свести к трём основным типам: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1450" y="2158782"/>
            <a:ext cx="53149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Регулярной, или прямоугольной;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Радиально – кольцевой;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Нерегулярной, или свободной.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39732"/>
            <a:ext cx="3486150" cy="443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1450" y="4617961"/>
            <a:ext cx="5162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Вглядываясь в  город с верху, мы  увидим его» анатомию» - структуру городского пространства состоящую из районов, кварталов, площадей, парково - лесных зон </a:t>
            </a:r>
          </a:p>
        </p:txBody>
      </p:sp>
    </p:spTree>
    <p:extLst>
      <p:ext uri="{BB962C8B-B14F-4D97-AF65-F5344CB8AC3E}">
        <p14:creationId xmlns:p14="http://schemas.microsoft.com/office/powerpoint/2010/main" val="3298281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315</TotalTime>
  <Words>1002</Words>
  <Application>Microsoft Office PowerPoint</Application>
  <PresentationFormat>Экран (4:3)</PresentationFormat>
  <Paragraphs>57</Paragraphs>
  <Slides>22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Century Gothic</vt:lpstr>
      <vt:lpstr>Courier New</vt:lpstr>
      <vt:lpstr>Palatino Linotype</vt:lpstr>
      <vt:lpstr>Times New Roman</vt:lpstr>
      <vt:lpstr>Trebuchet MS</vt:lpstr>
      <vt:lpstr>Wingdings</vt:lpstr>
      <vt:lpstr>Исполнительная</vt:lpstr>
      <vt:lpstr>Презентация PowerPoint</vt:lpstr>
      <vt:lpstr>Презентация PowerPoint</vt:lpstr>
      <vt:lpstr> Градостроительство — теория и практика планировки и застройки городов </vt:lpstr>
      <vt:lpstr>Презентация PowerPoint</vt:lpstr>
      <vt:lpstr>Презентация PowerPoint</vt:lpstr>
      <vt:lpstr>Презентация PowerPoint</vt:lpstr>
      <vt:lpstr>«Пространственные  переживания» и проживание архитектурного пространства — отправные точки при планировке города.</vt:lpstr>
      <vt:lpstr>Презентация PowerPoint</vt:lpstr>
      <vt:lpstr>Презентация PowerPoint</vt:lpstr>
      <vt:lpstr>Прямоугольная планировка</vt:lpstr>
      <vt:lpstr>Радиальная, радиально-кольцевая</vt:lpstr>
      <vt:lpstr>Лучевая планировка города.</vt:lpstr>
      <vt:lpstr>Презентация PowerPoint</vt:lpstr>
      <vt:lpstr>Презентация PowerPoint</vt:lpstr>
      <vt:lpstr>Свободная планировка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Контрольные вопросы для учащихся: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«Живое пространство города. Город, микрорайон, улица»</dc:title>
  <dc:creator>Vasily</dc:creator>
  <cp:lastModifiedBy>Елена А. Жихарева</cp:lastModifiedBy>
  <cp:revision>55</cp:revision>
  <dcterms:created xsi:type="dcterms:W3CDTF">2020-01-18T16:38:00Z</dcterms:created>
  <dcterms:modified xsi:type="dcterms:W3CDTF">2023-02-13T13:03:08Z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1033-11.2.0.8342</vt:lpwstr>
  </property>
</Properties>
</file>