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4" r:id="rId2"/>
    <p:sldMasterId id="2147483700" r:id="rId3"/>
    <p:sldMasterId id="2147483739" r:id="rId4"/>
  </p:sldMasterIdLst>
  <p:sldIdLst>
    <p:sldId id="256" r:id="rId5"/>
    <p:sldId id="258" r:id="rId6"/>
    <p:sldId id="260" r:id="rId7"/>
    <p:sldId id="263" r:id="rId8"/>
    <p:sldId id="269" r:id="rId9"/>
    <p:sldId id="270" r:id="rId10"/>
    <p:sldId id="271" r:id="rId11"/>
    <p:sldId id="272" r:id="rId12"/>
    <p:sldId id="265" r:id="rId13"/>
    <p:sldId id="266" r:id="rId14"/>
    <p:sldId id="267" r:id="rId15"/>
    <p:sldId id="268" r:id="rId16"/>
    <p:sldId id="264" r:id="rId17"/>
    <p:sldId id="273" r:id="rId18"/>
    <p:sldId id="274" r:id="rId19"/>
    <p:sldId id="279" r:id="rId20"/>
    <p:sldId id="280" r:id="rId21"/>
    <p:sldId id="281" r:id="rId22"/>
    <p:sldId id="275" r:id="rId23"/>
    <p:sldId id="276" r:id="rId24"/>
    <p:sldId id="277" r:id="rId25"/>
    <p:sldId id="278" r:id="rId26"/>
    <p:sldId id="282" r:id="rId27"/>
    <p:sldId id="283" r:id="rId28"/>
    <p:sldId id="284" r:id="rId29"/>
    <p:sldId id="286" r:id="rId30"/>
    <p:sldId id="287" r:id="rId31"/>
    <p:sldId id="285" r:id="rId32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139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9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1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1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1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1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1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7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7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7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8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8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8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8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9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9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9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9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9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9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9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98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9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00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8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9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9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9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9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9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0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0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0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0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0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1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1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1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1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1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1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1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1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/>
          <p:nvPr/>
        </p:nvPicPr>
        <p:blipFill>
          <a:blip r:embed="rId14" cstate="print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 w="9360">
            <a:noFill/>
          </a:ln>
        </p:spPr>
      </p:pic>
      <p:pic>
        <p:nvPicPr>
          <p:cNvPr id="5" name="Рисунок 7"/>
          <p:cNvPicPr/>
          <p:nvPr/>
        </p:nvPicPr>
        <p:blipFill>
          <a:blip r:embed="rId15" cstate="print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 w="936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1800" b="0" strike="noStrike" spc="-1">
                <a:latin typeface="Arial"/>
              </a:rPr>
              <a:t>Для правки текста заголовка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Рисунок 6"/>
          <p:cNvPicPr/>
          <p:nvPr/>
        </p:nvPicPr>
        <p:blipFill>
          <a:blip r:embed="rId14" cstate="print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 w="9360">
            <a:noFill/>
          </a:ln>
        </p:spPr>
      </p:pic>
      <p:pic>
        <p:nvPicPr>
          <p:cNvPr id="81" name="Рисунок 7"/>
          <p:cNvPicPr/>
          <p:nvPr/>
        </p:nvPicPr>
        <p:blipFill>
          <a:blip r:embed="rId15" cstate="print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 w="9360">
            <a:noFill/>
          </a:ln>
        </p:spPr>
      </p:pic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4400" b="0" strike="noStrike" spc="-1">
                <a:latin typeface="Arial"/>
              </a:rPr>
              <a:t>Для правки текста заголовка щёлкните мышью</a:t>
            </a: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Рисунок 6"/>
          <p:cNvPicPr/>
          <p:nvPr/>
        </p:nvPicPr>
        <p:blipFill>
          <a:blip r:embed="rId14" cstate="print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 w="9360">
            <a:noFill/>
          </a:ln>
        </p:spPr>
      </p:pic>
      <p:pic>
        <p:nvPicPr>
          <p:cNvPr id="161" name="Рисунок 7"/>
          <p:cNvPicPr/>
          <p:nvPr/>
        </p:nvPicPr>
        <p:blipFill>
          <a:blip r:embed="rId15" cstate="print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 w="9360">
            <a:noFill/>
          </a:ln>
        </p:spPr>
      </p:pic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1800" b="0" strike="noStrike" spc="-1">
                <a:latin typeface="Arial"/>
              </a:rPr>
              <a:t>Для правки текста заголовка щёлкните мышью</a:t>
            </a:r>
          </a:p>
        </p:txBody>
      </p:sp>
      <p:sp>
        <p:nvSpPr>
          <p:cNvPr id="1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latin typeface="Arial"/>
              </a:rPr>
              <a:t>Седьмой уровень структуры</a:t>
            </a:r>
          </a:p>
        </p:txBody>
      </p:sp>
      <p:sp>
        <p:nvSpPr>
          <p:cNvPr id="1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Рисунок 6"/>
          <p:cNvPicPr/>
          <p:nvPr/>
        </p:nvPicPr>
        <p:blipFill>
          <a:blip r:embed="rId14" cstate="print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 w="9360">
            <a:noFill/>
          </a:ln>
        </p:spPr>
      </p:pic>
      <p:sp>
        <p:nvSpPr>
          <p:cNvPr id="28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4400" b="0" strike="noStrike" spc="-1">
                <a:latin typeface="Arial"/>
              </a:rPr>
              <a:t>Для правки текста заголовка щёлкните мышью</a:t>
            </a:r>
          </a:p>
        </p:txBody>
      </p:sp>
      <p:sp>
        <p:nvSpPr>
          <p:cNvPr id="28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CustomShape 1"/>
          <p:cNvSpPr/>
          <p:nvPr/>
        </p:nvSpPr>
        <p:spPr>
          <a:xfrm>
            <a:off x="1692360" y="2421000"/>
            <a:ext cx="5758560" cy="17517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100000"/>
              </a:lnSpc>
              <a:spcBef>
                <a:spcPts val="680"/>
              </a:spcBef>
            </a:pPr>
            <a:endParaRPr lang="en-US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41"/>
              </a:spcBef>
            </a:pPr>
            <a:endParaRPr lang="en-US" sz="1800" b="0" strike="noStrike" spc="-1">
              <a:latin typeface="Arial"/>
            </a:endParaRPr>
          </a:p>
        </p:txBody>
      </p:sp>
      <p:sp>
        <p:nvSpPr>
          <p:cNvPr id="321" name="CustomShape 2"/>
          <p:cNvSpPr/>
          <p:nvPr/>
        </p:nvSpPr>
        <p:spPr>
          <a:xfrm>
            <a:off x="1691640" y="599400"/>
            <a:ext cx="5976000" cy="17373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endParaRPr lang="en-US" sz="5400" b="0" strike="noStrike" spc="-1" dirty="0">
              <a:latin typeface="Arial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9018" y="391166"/>
            <a:ext cx="8411627" cy="41646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693589" y="5160219"/>
            <a:ext cx="1582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Алексин  2021 г.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4809" y="2184158"/>
            <a:ext cx="77936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Предметно-пространственная развивающая         среда в 1 младшей группе.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78926" y="3185719"/>
            <a:ext cx="35182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«Зайка».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77988" y="5144830"/>
            <a:ext cx="21771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solidFill>
                  <a:srgbClr val="C00000"/>
                </a:solidFill>
              </a:rPr>
              <a:t>Воспитатели:</a:t>
            </a:r>
            <a:endParaRPr lang="ru-RU" sz="1600" i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14394" y="5144830"/>
            <a:ext cx="2926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solidFill>
                  <a:srgbClr val="C00000"/>
                </a:solidFill>
              </a:rPr>
              <a:t>Макридина И.Ю.</a:t>
            </a:r>
            <a:endParaRPr lang="ru-RU" sz="1600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9119" y="859023"/>
            <a:ext cx="295656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Уголок Нравственно-патриотического </a:t>
            </a:r>
            <a:r>
              <a:rPr lang="ru-RU" dirty="0" err="1" smtClean="0"/>
              <a:t>воспитания.Любовь</a:t>
            </a:r>
            <a:r>
              <a:rPr lang="ru-RU" dirty="0" smtClean="0"/>
              <a:t> к родному краю, родной культуре, родной речи начинается с малого – с любви к своей семье, к своему жилищу, к своему детскому саду. Постепенно расширяясь, эта любовь переходит в любовь к Родине, ее истории, прошлому и настоящему, ко всему человечеству.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5372" y="859023"/>
            <a:ext cx="5194476" cy="389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86057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3441" y="411479"/>
            <a:ext cx="7231018" cy="542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65140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430" y="418011"/>
            <a:ext cx="4151084" cy="33266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21348" y="2586446"/>
            <a:ext cx="4116253" cy="3283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608935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8938" y="954817"/>
            <a:ext cx="763741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Сухой бассейн как средство адаптации детей к ДОУ. Для создания условий по сохранению, укреплению, формированию здоровья детей необходимо разумное сочетание оздоровительных мероприятий, что обеспечит развитие детей не в ущерб здоровью. В этом направлении используется сухой бассейн, как средство адаптации к ДОУ. Игры в сухом бассейне помогают удовлетворить естественную потребность ребенка в движении, стимулируют его поисковую и творческую активность, позволяют чередовать упражнения с отдыхом, а также добиваться качественной релаксации. В сухом бассейне тренируются различные мышечные группы, в том числе и формирующие осанку. Таким образом, происходит постоянный массаж всего тела, осуществляется стимуляция тактильной чувствительности.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88291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666" y="424978"/>
            <a:ext cx="7187475" cy="539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16153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3108" y="1065253"/>
            <a:ext cx="702781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rgbClr val="C00000"/>
                </a:solidFill>
              </a:rPr>
              <a:t>Уголок сенсорного развития Гармонизация движений тела, мелкой моторики рук способствуют формированию правильного произношения, помогает избавиться от монотонности речи, нормализовать её темп, снижает психологическое напряжение. Развитие процессов восприятия, ощущения у детей значительно обогащает мышление. Процесс ознакомления ребёнка с сенсорными эталонами происходит постепенно в соответствии с закономерностями младшего возраста. Важным условием, способствующим сенсорному развитию является специально организованная развивающая среда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4369790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2217" y="296092"/>
            <a:ext cx="4302032" cy="32265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569" y="2508069"/>
            <a:ext cx="4156893" cy="3361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51949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9635" y="868744"/>
            <a:ext cx="821218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Развивающее пособие по </a:t>
            </a:r>
            <a:r>
              <a:rPr lang="ru-RU" dirty="0" err="1" smtClean="0"/>
              <a:t>Монтессори</a:t>
            </a:r>
            <a:r>
              <a:rPr lang="ru-RU" dirty="0" smtClean="0"/>
              <a:t> – </a:t>
            </a:r>
            <a:r>
              <a:rPr lang="ru-RU" dirty="0" err="1" smtClean="0"/>
              <a:t>бизиборд</a:t>
            </a:r>
            <a:endParaRPr lang="ru-RU" dirty="0" smtClean="0"/>
          </a:p>
          <a:p>
            <a:r>
              <a:rPr lang="ru-RU" dirty="0" err="1" smtClean="0"/>
              <a:t>Бизиборд</a:t>
            </a:r>
            <a:r>
              <a:rPr lang="ru-RU" dirty="0" smtClean="0"/>
              <a:t> («доска, чтобы занять малыша») – игровой сенсорный стенд,</a:t>
            </a:r>
          </a:p>
          <a:p>
            <a:r>
              <a:rPr lang="ru-RU" dirty="0" smtClean="0"/>
              <a:t>оснащенный всякими элементами. </a:t>
            </a:r>
            <a:r>
              <a:rPr lang="ru-RU" dirty="0" err="1" smtClean="0"/>
              <a:t>Бизиборд</a:t>
            </a:r>
            <a:r>
              <a:rPr lang="ru-RU" dirty="0" smtClean="0"/>
              <a:t> - это один из </a:t>
            </a:r>
            <a:r>
              <a:rPr lang="ru-RU" dirty="0" err="1" smtClean="0"/>
              <a:t>монтессори</a:t>
            </a:r>
            <a:r>
              <a:rPr lang="ru-RU" dirty="0" smtClean="0"/>
              <a:t>-</a:t>
            </a:r>
          </a:p>
          <a:p>
            <a:r>
              <a:rPr lang="ru-RU" dirty="0" smtClean="0"/>
              <a:t>материалов, занимаясь с которыми ребенок получает новые навыки, умения,</a:t>
            </a:r>
          </a:p>
          <a:p>
            <a:r>
              <a:rPr lang="ru-RU" dirty="0" smtClean="0"/>
              <a:t>выполняет действия, которые постепенно формируют у него усидчивость, чувство</a:t>
            </a:r>
          </a:p>
          <a:p>
            <a:r>
              <a:rPr lang="ru-RU" dirty="0" smtClean="0"/>
              <a:t>независимости и уверенности. Ребенок видит результат СВОЕЙ "работы" - это и</a:t>
            </a:r>
          </a:p>
          <a:p>
            <a:r>
              <a:rPr lang="ru-RU" dirty="0" smtClean="0"/>
              <a:t>есть цель </a:t>
            </a:r>
            <a:r>
              <a:rPr lang="ru-RU" dirty="0" err="1" smtClean="0"/>
              <a:t>бизиборда</a:t>
            </a:r>
            <a:r>
              <a:rPr lang="ru-RU" dirty="0" smtClean="0"/>
              <a:t>. Кроме развития мелкой моторики, </a:t>
            </a:r>
            <a:r>
              <a:rPr lang="ru-RU" dirty="0" err="1" smtClean="0"/>
              <a:t>бизиборд</a:t>
            </a:r>
            <a:r>
              <a:rPr lang="ru-RU" dirty="0" smtClean="0"/>
              <a:t> хорош для</a:t>
            </a:r>
          </a:p>
          <a:p>
            <a:r>
              <a:rPr lang="ru-RU" dirty="0" smtClean="0"/>
              <a:t>улучшения координации (попасть ключиком в замок), также обучающая доска</a:t>
            </a:r>
          </a:p>
          <a:p>
            <a:r>
              <a:rPr lang="ru-RU" dirty="0" smtClean="0"/>
              <a:t>способствует развитию </a:t>
            </a:r>
            <a:r>
              <a:rPr lang="ru-RU" dirty="0" err="1" smtClean="0"/>
              <a:t>цветовосприятия</a:t>
            </a:r>
            <a:r>
              <a:rPr lang="ru-RU" dirty="0" smtClean="0"/>
              <a:t>, обучает ребенка элементарным</a:t>
            </a:r>
          </a:p>
          <a:p>
            <a:r>
              <a:rPr lang="ru-RU" dirty="0" smtClean="0"/>
              <a:t>словам, способствует развитию воображения у ребенка.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066935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9038" y="435429"/>
            <a:ext cx="6695796" cy="5053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7108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6354" y="488744"/>
            <a:ext cx="74371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Уголок «Мир книги»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Развивающие способности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детской книги безграничны.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Мышление, речь, память,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внимание, воображение – все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это формируется благодаря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общению с книгой. Театрально-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музыкальный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уголок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развивает творческие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способности у детей,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воображение, память,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внимание, умение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импровизировать,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прививает интерес к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театру, </a:t>
            </a:r>
            <a:r>
              <a:rPr lang="ru-RU" b="1" i="1" dirty="0" err="1" smtClean="0">
                <a:solidFill>
                  <a:srgbClr val="C00000"/>
                </a:solidFill>
              </a:rPr>
              <a:t>музыке.Театр</a:t>
            </a:r>
            <a:r>
              <a:rPr lang="ru-RU" b="1" i="1" dirty="0" smtClean="0">
                <a:solidFill>
                  <a:srgbClr val="C00000"/>
                </a:solidFill>
              </a:rPr>
              <a:t> на </a:t>
            </a:r>
            <a:r>
              <a:rPr lang="ru-RU" b="1" i="1" dirty="0" err="1" smtClean="0">
                <a:solidFill>
                  <a:srgbClr val="C00000"/>
                </a:solidFill>
              </a:rPr>
              <a:t>фланелеграфе</a:t>
            </a:r>
            <a:r>
              <a:rPr lang="ru-RU" b="1" i="1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4237618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5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Прямоугольник 1"/>
          <p:cNvSpPr/>
          <p:nvPr/>
        </p:nvSpPr>
        <p:spPr>
          <a:xfrm>
            <a:off x="783772" y="723479"/>
            <a:ext cx="75067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Организация предметно – пространственной среды осуществляется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по 6 направлениям развития и образования детей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(образовательным областям):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1. Социально – коммуникативное развитие детей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2. Познавательное развитие детей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3. Художественно- эстетическое развитие детей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4.Речевое развитие детей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5. Физическое развитие детей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6.Развитие игровой деятельности детей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0824" y="383178"/>
            <a:ext cx="6664960" cy="499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40448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8904" y="348343"/>
            <a:ext cx="6804298" cy="5103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79188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2" y="513806"/>
            <a:ext cx="3680459" cy="49072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75909" y="513806"/>
            <a:ext cx="4389120" cy="32918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15247" y="3901440"/>
            <a:ext cx="3936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C00000"/>
                </a:solidFill>
              </a:rPr>
              <a:t>Театрализация,резиновые</a:t>
            </a:r>
            <a:r>
              <a:rPr lang="ru-RU" dirty="0" smtClean="0">
                <a:solidFill>
                  <a:srgbClr val="C00000"/>
                </a:solidFill>
              </a:rPr>
              <a:t> игрушки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04487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8788" y="874434"/>
            <a:ext cx="267788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Уголок творчества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развивает интерес к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изобразительной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деятельности, формирует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эстетическое восприятие,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воображение,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художественно-творческие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способности,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самостоятельную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активность.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3255" y="411480"/>
            <a:ext cx="2878049" cy="3703320"/>
          </a:xfrm>
          <a:prstGeom prst="rect">
            <a:avLst/>
          </a:prstGeom>
        </p:spPr>
      </p:pic>
      <p:pic>
        <p:nvPicPr>
          <p:cNvPr id="4" name="Рисунок 3" descr="IMG_20211227_0728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35040" y="432816"/>
            <a:ext cx="2752344" cy="366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272772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9131" y="696685"/>
            <a:ext cx="5712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Игровой уголок для мальчиков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7577" y="1219905"/>
            <a:ext cx="6374674" cy="478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49905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7646" y="739790"/>
            <a:ext cx="788125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C00000"/>
                </a:solidFill>
              </a:rPr>
              <a:t>Каждый ребенок в своем развитии испытывает</a:t>
            </a:r>
          </a:p>
          <a:p>
            <a:pPr algn="ctr"/>
            <a:r>
              <a:rPr lang="ru-RU" sz="2000" i="1" dirty="0" smtClean="0">
                <a:solidFill>
                  <a:srgbClr val="C00000"/>
                </a:solidFill>
              </a:rPr>
              <a:t>несомненное влияние семьи, ее быта, культурных</a:t>
            </a:r>
          </a:p>
          <a:p>
            <a:pPr algn="ctr"/>
            <a:r>
              <a:rPr lang="ru-RU" sz="2000" i="1" dirty="0" smtClean="0">
                <a:solidFill>
                  <a:srgbClr val="C00000"/>
                </a:solidFill>
              </a:rPr>
              <a:t>предпочтений. В детском саду обстановка всех</a:t>
            </a:r>
          </a:p>
          <a:p>
            <a:pPr algn="ctr"/>
            <a:r>
              <a:rPr lang="ru-RU" sz="2000" i="1" dirty="0" smtClean="0">
                <a:solidFill>
                  <a:srgbClr val="C00000"/>
                </a:solidFill>
              </a:rPr>
              <a:t>помещений служит одной задачей для воспитания и</a:t>
            </a:r>
          </a:p>
          <a:p>
            <a:pPr algn="ctr"/>
            <a:r>
              <a:rPr lang="ru-RU" sz="2000" i="1" dirty="0" smtClean="0">
                <a:solidFill>
                  <a:srgbClr val="C00000"/>
                </a:solidFill>
              </a:rPr>
              <a:t>развития ребенка в коллективе. Создание такой</a:t>
            </a:r>
          </a:p>
          <a:p>
            <a:pPr algn="ctr"/>
            <a:r>
              <a:rPr lang="ru-RU" sz="2000" i="1" dirty="0" smtClean="0">
                <a:solidFill>
                  <a:srgbClr val="C00000"/>
                </a:solidFill>
              </a:rPr>
              <a:t>благоприятной обстановки – большое искусство,</a:t>
            </a:r>
          </a:p>
          <a:p>
            <a:pPr algn="ctr"/>
            <a:r>
              <a:rPr lang="ru-RU" sz="2000" i="1" dirty="0" smtClean="0">
                <a:solidFill>
                  <a:srgbClr val="C00000"/>
                </a:solidFill>
              </a:rPr>
              <a:t>включающее в себя разумную и красивую организацию</a:t>
            </a:r>
          </a:p>
          <a:p>
            <a:pPr algn="ctr"/>
            <a:r>
              <a:rPr lang="ru-RU" sz="2000" i="1" dirty="0" smtClean="0">
                <a:solidFill>
                  <a:srgbClr val="C00000"/>
                </a:solidFill>
              </a:rPr>
              <a:t>пространства и его элементов. В развивающей среде,</a:t>
            </a:r>
          </a:p>
          <a:p>
            <a:pPr algn="ctr"/>
            <a:r>
              <a:rPr lang="ru-RU" sz="2000" i="1" dirty="0" smtClean="0">
                <a:solidFill>
                  <a:srgbClr val="C00000"/>
                </a:solidFill>
              </a:rPr>
              <a:t>окружающей ребенка, должна быть заложена</a:t>
            </a:r>
          </a:p>
          <a:p>
            <a:pPr algn="ctr"/>
            <a:r>
              <a:rPr lang="ru-RU" sz="2000" i="1" dirty="0" smtClean="0">
                <a:solidFill>
                  <a:srgbClr val="C00000"/>
                </a:solidFill>
              </a:rPr>
              <a:t>возможность того, что и ребенок становится творцом</a:t>
            </a:r>
          </a:p>
          <a:p>
            <a:pPr algn="ctr"/>
            <a:r>
              <a:rPr lang="ru-RU" sz="2000" i="1" dirty="0" smtClean="0">
                <a:solidFill>
                  <a:srgbClr val="C00000"/>
                </a:solidFill>
              </a:rPr>
              <a:t>своего предметного мира, в процессе личностно-</a:t>
            </a:r>
          </a:p>
          <a:p>
            <a:pPr algn="ctr"/>
            <a:r>
              <a:rPr lang="ru-RU" sz="2000" i="1" dirty="0" smtClean="0">
                <a:solidFill>
                  <a:srgbClr val="C00000"/>
                </a:solidFill>
              </a:rPr>
              <a:t>развивающего взаимодействия со взрослыми,</a:t>
            </a:r>
          </a:p>
          <a:p>
            <a:pPr algn="ctr"/>
            <a:r>
              <a:rPr lang="ru-RU" sz="2000" i="1" dirty="0" smtClean="0">
                <a:solidFill>
                  <a:srgbClr val="C00000"/>
                </a:solidFill>
              </a:rPr>
              <a:t>сверстниками становится творцом своей личности.</a:t>
            </a:r>
          </a:p>
          <a:p>
            <a:pPr algn="ctr"/>
            <a:endParaRPr lang="ru-RU" sz="2000" i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99279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1227_0722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7680" y="411480"/>
            <a:ext cx="7985760" cy="59893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1227_0723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4088" y="402336"/>
            <a:ext cx="7754112" cy="581558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80456" y="1314994"/>
            <a:ext cx="73848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СПАСИБО  ЗА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46216" y="2330657"/>
            <a:ext cx="66533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ВНИМАНИЕ!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5835" y="3312711"/>
            <a:ext cx="2805364" cy="209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7558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9" name="CustomShape 2"/>
          <p:cNvSpPr/>
          <p:nvPr/>
        </p:nvSpPr>
        <p:spPr>
          <a:xfrm>
            <a:off x="457200" y="1600200"/>
            <a:ext cx="4037760" cy="4525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0" name="CustomShape 3"/>
          <p:cNvSpPr/>
          <p:nvPr/>
        </p:nvSpPr>
        <p:spPr>
          <a:xfrm>
            <a:off x="4648320" y="1600200"/>
            <a:ext cx="4037760" cy="4525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Прямоугольник 1"/>
          <p:cNvSpPr/>
          <p:nvPr/>
        </p:nvSpPr>
        <p:spPr>
          <a:xfrm>
            <a:off x="387532" y="1416960"/>
            <a:ext cx="394933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«Уголок уединения» - ведущая образовательная область: «Социально-коммуникативное развитие». Направлен на развитие социального и эмоционального интеллекта, эмоциональной отзывчивости, </a:t>
            </a:r>
            <a:r>
              <a:rPr lang="ru-RU" b="0" i="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саморегуляции</a:t>
            </a:r>
            <a:r>
              <a:rPr lang="ru-RU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 собственных действий.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Центр включает в себя огороженный занавеской уголок  и отличается определенной изолированностью от остальных центров.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В нем собраны игры для спокойной деятельности.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2560" y="415268"/>
            <a:ext cx="3790286" cy="5053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0596" y="651361"/>
            <a:ext cx="36488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«Уголок конструирования» - ведущая образовательная область «Познавательное развитие». Целью направления является интеллектуальное развитие дошкольников, формирование приемов умственной деятельности, творческого и вариативного мышления на основе овладения количественными отношениями предметов, их форм. 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В центре нами были собраны: конструкторы разного размера, мягкие модули, фигуры для обыгрывания построек,.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49486" y="836023"/>
            <a:ext cx="4471850" cy="37359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4033" y="520336"/>
            <a:ext cx="6522721" cy="489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51972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4767" y="431135"/>
            <a:ext cx="356180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«Уголок двигательной активности» - ведущая образовательная область «Физическое развитие». Физическое развитие включает приобретение опыта в следующих видах деятельности детей: двигательной, формирование начальных представлений о некоторых видах спорта, овладение подвижными играми с правилами, становление целенаправленности и </a:t>
            </a:r>
            <a:r>
              <a:rPr lang="ru-RU" dirty="0" err="1" smtClean="0">
                <a:solidFill>
                  <a:srgbClr val="C00000"/>
                </a:solidFill>
              </a:rPr>
              <a:t>саморегуляции</a:t>
            </a:r>
            <a:r>
              <a:rPr lang="ru-RU" dirty="0" smtClean="0">
                <a:solidFill>
                  <a:srgbClr val="C00000"/>
                </a:solidFill>
              </a:rPr>
              <a:t> в двигательной сфере. Для закаливающих процедур дорожки здоровья.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5566" y="453514"/>
            <a:ext cx="4064617" cy="5033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0967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9120" y="934556"/>
            <a:ext cx="31394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Уголок сюжетно - ролевых игр - «Семья», «Кухня». В процессе этих игр развиваются коммуникативные навыки, дети воплощают социально-коммуникативное общение друг с другом. Игровые умения навыки закрепляют то, что дети узнали и чему научились в совместной деятельности с воспитателем.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18560" y="934556"/>
            <a:ext cx="4905829" cy="3679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841020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9816" y="496391"/>
            <a:ext cx="6467565" cy="4850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820408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8012" y="694067"/>
            <a:ext cx="369243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«Уголок песка и воды» помогает организовать познавательно-исследовательскую деятельность детей. Игра-экспериментирование осуществляется с различными предметами и природными материалами. Организовывая игры с песком и водой, происходит не только знакомство детей со свойствами различных предметов и материалов, но и закрепление представлений о форме, величине, цвете предметов, развитие мелкой моторики рук.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10446" y="888274"/>
            <a:ext cx="4478520" cy="364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17797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393</TotalTime>
  <Words>816</Words>
  <Application>Microsoft Office PowerPoint</Application>
  <PresentationFormat>Экран (4:3)</PresentationFormat>
  <Paragraphs>76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Office Theme</vt:lpstr>
      <vt:lpstr>Office Theme</vt:lpstr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DAY</dc:creator>
  <cp:lastModifiedBy>Пользователь Windows</cp:lastModifiedBy>
  <cp:revision>36</cp:revision>
  <dcterms:created xsi:type="dcterms:W3CDTF">2017-02-09T14:20:52Z</dcterms:created>
  <dcterms:modified xsi:type="dcterms:W3CDTF">2021-12-27T04:44:31Z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On-screen Show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8</vt:i4>
  </property>
</Properties>
</file>