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5" r:id="rId6"/>
    <p:sldId id="260" r:id="rId7"/>
    <p:sldId id="261" r:id="rId8"/>
    <p:sldId id="262" r:id="rId9"/>
    <p:sldId id="294" r:id="rId10"/>
    <p:sldId id="288" r:id="rId11"/>
    <p:sldId id="263" r:id="rId12"/>
    <p:sldId id="264" r:id="rId13"/>
    <p:sldId id="265" r:id="rId14"/>
    <p:sldId id="290" r:id="rId15"/>
    <p:sldId id="291" r:id="rId16"/>
    <p:sldId id="276" r:id="rId17"/>
    <p:sldId id="277" r:id="rId18"/>
    <p:sldId id="266" r:id="rId19"/>
    <p:sldId id="267" r:id="rId20"/>
    <p:sldId id="268" r:id="rId21"/>
    <p:sldId id="296" r:id="rId22"/>
    <p:sldId id="293" r:id="rId23"/>
    <p:sldId id="269" r:id="rId24"/>
    <p:sldId id="292" r:id="rId25"/>
    <p:sldId id="274" r:id="rId26"/>
    <p:sldId id="275" r:id="rId27"/>
    <p:sldId id="279" r:id="rId28"/>
    <p:sldId id="280" r:id="rId29"/>
    <p:sldId id="281" r:id="rId30"/>
    <p:sldId id="270" r:id="rId31"/>
    <p:sldId id="282" r:id="rId32"/>
    <p:sldId id="283" r:id="rId33"/>
    <p:sldId id="284" r:id="rId34"/>
    <p:sldId id="271" r:id="rId35"/>
    <p:sldId id="285" r:id="rId36"/>
    <p:sldId id="286" r:id="rId37"/>
    <p:sldId id="273" r:id="rId38"/>
    <p:sldId id="272" r:id="rId39"/>
    <p:sldId id="278" r:id="rId40"/>
    <p:sldId id="287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960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17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39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170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88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86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6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79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455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78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9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84B20-3A93-4654-96B0-E0311CEF9BD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4270B-1D9E-447D-80F8-5B70C3821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2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csri.ru/raznoe-2/kak-napisat-esse-po-knige-esse-chto-takoe-kak-pisat-sochinenie-esse-primery.html" TargetMode="External"/><Relationship Id="rId3" Type="http://schemas.openxmlformats.org/officeDocument/2006/relationships/hyperlink" Target="https://&#1101;&#1089;&#1089;&#1077;24.&#1088;&#1092;/faq/kak-pisat-jesse/" TargetMode="External"/><Relationship Id="rId7" Type="http://schemas.openxmlformats.org/officeDocument/2006/relationships/hyperlink" Target="https://pristor.ru/kriticheskoe-esse-chto-eto-takoe-funkcii-i-primery/" TargetMode="External"/><Relationship Id="rId2" Type="http://schemas.openxmlformats.org/officeDocument/2006/relationships/hyperlink" Target="https://studlance.ru/blog/esse-pravila-napisaniy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depositphotos.com/stock-photos/%D1%8D%D1%81%D1%81%D0%B5.html" TargetMode="External"/><Relationship Id="rId5" Type="http://schemas.openxmlformats.org/officeDocument/2006/relationships/hyperlink" Target="https://alzari.ru/ehsse.html" TargetMode="External"/><Relationship Id="rId4" Type="http://schemas.openxmlformats.org/officeDocument/2006/relationships/hyperlink" Target="https://vsesdal.com/blog/ehsse/kak_zakonchit_ess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4042" y="187896"/>
            <a:ext cx="9144000" cy="1620837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Аргументативное эссе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13600" y="3009900"/>
            <a:ext cx="4800600" cy="28575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Составили: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педагог-мастер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2060"/>
                </a:solidFill>
              </a:rPr>
              <a:t>р</a:t>
            </a:r>
            <a:r>
              <a:rPr lang="ru-RU" sz="2800" b="1" dirty="0" smtClean="0">
                <a:solidFill>
                  <a:srgbClr val="002060"/>
                </a:solidFill>
              </a:rPr>
              <a:t>усского языка и литературы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КГУ «Гимназия 21» г. Алматы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Емельянова О.В.,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педагог-мастер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русского </a:t>
            </a:r>
            <a:r>
              <a:rPr lang="ru-RU" sz="2800" b="1" dirty="0">
                <a:solidFill>
                  <a:srgbClr val="002060"/>
                </a:solidFill>
              </a:rPr>
              <a:t>языка и литературы КГУ «Гимназия №130 им. И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Жансугурова</a:t>
            </a:r>
            <a:r>
              <a:rPr lang="ru-RU" sz="2800" b="1" dirty="0" smtClean="0">
                <a:solidFill>
                  <a:srgbClr val="002060"/>
                </a:solidFill>
              </a:rPr>
              <a:t>» г. Алматы</a:t>
            </a:r>
            <a:endParaRPr lang="ru-RU" sz="28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err="1">
                <a:solidFill>
                  <a:srgbClr val="002060"/>
                </a:solidFill>
              </a:rPr>
              <a:t>Дуйсембина</a:t>
            </a:r>
            <a:r>
              <a:rPr lang="ru-RU" sz="2800" b="1" dirty="0">
                <a:solidFill>
                  <a:srgbClr val="002060"/>
                </a:solidFill>
              </a:rPr>
              <a:t> Ж.Д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60887" y="6396335"/>
            <a:ext cx="1053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2022 г.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Эссе картинки, стоковые фото Эссе | Depositphoto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4"/>
          <a:stretch/>
        </p:blipFill>
        <p:spPr bwMode="auto">
          <a:xfrm>
            <a:off x="346076" y="1972169"/>
            <a:ext cx="3948542" cy="2966291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казать эссе в Киеве срочно и недорого по лучшей це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48" y="3384214"/>
            <a:ext cx="3178322" cy="3012121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6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Как написать эссе по книге: Эссе - что такое, как писать, сочинение эссе,  примеры - Санкт-Петербургское государственное бюджетное учреждение  социального обслуживания насел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091" y="252413"/>
            <a:ext cx="8570383" cy="6427788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5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400" y="791002"/>
            <a:ext cx="11328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 smtClean="0">
                <a:solidFill>
                  <a:srgbClr val="002060"/>
                </a:solidFill>
                <a:effectLst/>
              </a:rPr>
              <a:t>В эссе тезис</a:t>
            </a:r>
            <a:r>
              <a:rPr lang="ru-RU" sz="3200" dirty="0" smtClean="0">
                <a:solidFill>
                  <a:srgbClr val="002060"/>
                </a:solidFill>
                <a:effectLst/>
              </a:rPr>
              <a:t> – это позиция автора текста, которую вы стараетесь обосновать, доказать или опровергнуть.</a:t>
            </a: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endParaRPr lang="ru-RU" sz="3200" dirty="0" smtClean="0">
              <a:solidFill>
                <a:srgbClr val="002060"/>
              </a:solidFill>
              <a:effectLst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 smtClean="0">
                <a:solidFill>
                  <a:srgbClr val="002060"/>
                </a:solidFill>
                <a:effectLst/>
              </a:rPr>
              <a:t>Тезис подчиняется следующим правилам:</a:t>
            </a:r>
            <a:endParaRPr lang="ru-RU" sz="3200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</a:rPr>
              <a:t>ф</a:t>
            </a:r>
            <a:r>
              <a:rPr lang="ru-RU" sz="3200" dirty="0" smtClean="0">
                <a:solidFill>
                  <a:srgbClr val="002060"/>
                </a:solidFill>
                <a:effectLst/>
              </a:rPr>
              <a:t>ормулируется чётко и недвусмысленно;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</a:rPr>
              <a:t>н</a:t>
            </a:r>
            <a:r>
              <a:rPr lang="ru-RU" sz="3200" dirty="0" smtClean="0">
                <a:solidFill>
                  <a:srgbClr val="002060"/>
                </a:solidFill>
                <a:effectLst/>
              </a:rPr>
              <a:t>е изменяется в течение всего обоснования;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</a:rPr>
              <a:t>е</a:t>
            </a:r>
            <a:r>
              <a:rPr lang="ru-RU" sz="3200" dirty="0" smtClean="0">
                <a:solidFill>
                  <a:srgbClr val="002060"/>
                </a:solidFill>
                <a:effectLst/>
              </a:rPr>
              <a:t>го истинность должна быть доказана неопровержимо;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</a:rPr>
              <a:t>д</a:t>
            </a:r>
            <a:r>
              <a:rPr lang="ru-RU" sz="3200" dirty="0" smtClean="0">
                <a:solidFill>
                  <a:srgbClr val="002060"/>
                </a:solidFill>
                <a:effectLst/>
              </a:rPr>
              <a:t>оказательства не могут исходить из тезиса.</a:t>
            </a:r>
            <a:endParaRPr lang="ru-RU" sz="3200" dirty="0">
              <a:solidFill>
                <a:srgbClr val="002060"/>
              </a:solidFill>
              <a:effectLst/>
            </a:endParaRPr>
          </a:p>
        </p:txBody>
      </p:sp>
      <p:pic>
        <p:nvPicPr>
          <p:cNvPr id="5126" name="Picture 6" descr="Правила написания эсс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349" y="1887299"/>
            <a:ext cx="3442401" cy="2290763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51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300" y="411540"/>
            <a:ext cx="116967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приведение доказательств, объяснений, примеров для обоснования какой-либо мысли перед слушателями (читателями) или собеседниками.</a:t>
            </a:r>
            <a:endParaRPr lang="ru-RU" sz="3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 – это доказательства, приводимые в поддержку тезиса.</a:t>
            </a:r>
            <a:endParaRPr lang="ru-RU" sz="3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тезиса к аргументам можно поставить вопрос: «Почему?», а аргументы отвечают: «Потому что…»</a:t>
            </a:r>
            <a:endParaRPr lang="ru-RU" sz="3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Аргументы надо приводить в системе.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Рекомендуют располагать аргументы таким образом, чтобы их доказательная сила возрастала. Последний аргумент фиксируется в памяти лучше!</a:t>
            </a:r>
            <a:endParaRPr lang="ru-RU" sz="3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7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5138" y="0"/>
            <a:ext cx="95885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используются следующие аргументы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факты и события;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200000"/>
              </a:lnSpc>
              <a:spcAft>
                <a:spcPts val="0"/>
              </a:spcAft>
              <a:buFontTx/>
              <a:buChar char="-"/>
              <a:tabLst>
                <a:tab pos="18034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авторитетных людей,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их трудов и произведений;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пословицы и поговорки;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примеры из личной жизни и жизни окружающих;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примеры из художественной литературы</a:t>
            </a:r>
            <a:endParaRPr lang="ru-RU" sz="3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Как делается академическое эссе – Новости – Научно-образовательный портал  IQ – Национальный исследовательский университет «Высшая школа экономики»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 bwMode="auto">
          <a:xfrm>
            <a:off x="8133146" y="1277236"/>
            <a:ext cx="3760985" cy="3002664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89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ргументы в сочинении ОГЭ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9" y="266700"/>
            <a:ext cx="8435975" cy="6318743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251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ЕГЭ 2016 по русскому языку. Часть II, сочинение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781" y="177801"/>
            <a:ext cx="8596393" cy="643890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539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116459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АРГУМЕНТИРУЕМ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ТОЧКУ ЗРЕНИЯ.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привести аргументы, подтверждающие…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высказанной точки зрения можно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доказать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примером из….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следующие аргументы из художественной литературы помогут доказать правильность высказанной точки зрения.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(публицистическая) литература убеждает нас в справедливости высказанной нами точки зрения. Обратимся к…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мировой литературе немало примеров, подтверждающих правильность высказанной автором точки зрения. Например, в…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Хотелось бы привести аргументы, подтверждающие мысль о… Обратимся, например, к…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мысль подтверждает аргумент из….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богата примерами, доказывающими эту точку зрения.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отметить, что бесспорность авторской позиции не вызывает сомнений.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правоте авторских оценок не приходится сомневаться.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Убежденность автора в правильности данных им оценок передается и читателю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Итоговое сочинение 2016. Урок 6: Аргументы | Литература, Видео, Образец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 bwMode="auto">
          <a:xfrm>
            <a:off x="7975600" y="464956"/>
            <a:ext cx="3432173" cy="1410079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96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400" y="203200"/>
            <a:ext cx="116586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АРГУМЕНТИРУЕМ СВОЮ ТОЧКУ ЗРЕНИЯ. ПРИМЕРЫ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Полагаю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вряд ли кто-то станет спорить с автором и </a:t>
            </a:r>
            <a:r>
              <a:rPr lang="ru-RU" sz="2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т.п.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Обратимся 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факту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воспоминаниям кого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либо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научным данным и т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привести такой пример…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можно доказать следующим образом…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сказанному может служить следующий аргумент…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Стоит обратиться к…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Свидетельством этого служит такой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эпизод произведения и т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Данную мысль можно обосновать еще одним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примером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фактом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аргументом и т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Приведу еще один пример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доказывающий актуальность поставленной проблемы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Убедительным доказательством справедливости высказанной мысли может служить…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180340" algn="l"/>
                <a:tab pos="457200" algn="l"/>
              </a:tabLst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легко убедиться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обратившись к…</a:t>
            </a:r>
            <a:endParaRPr lang="ru-RU" sz="2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44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500" y="1117243"/>
            <a:ext cx="11557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/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и заключение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должны фокусировать внимание на проблеме (во вступлении она ставится, в заключении резюмируется мнение автора).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употребляемый при написании эссе, должен восприниматься серьезно.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формальных правил написания эссе выделяют только одно – наличие заголовка.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эссе может быть произвольной. Поскольку это малая форма письменной работы, то не требуется обязательное повторение выводов в конце, они могут быть включены в основной текст или в заголовок.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предшествовать формулировке проблемы. Формулировка проблемы может совпадать с окончательным выводом.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Томас Веделл-Веделлсборг, Проблема не в этом. Как переосмыслить задачу,  чтобы найти оптимальное решение – скачать fb2, epub, pdf на ЛитРес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10"/>
          <a:stretch/>
        </p:blipFill>
        <p:spPr bwMode="auto">
          <a:xfrm>
            <a:off x="4503619" y="283854"/>
            <a:ext cx="3184761" cy="681346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66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89738"/>
            <a:ext cx="109093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отличного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эссе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Формулировка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Комментарий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сформулированной проблеме.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Отражение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позиции автора.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Аргументация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собственного мнения.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Смысловая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цельность.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Точность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выразительность.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Фактологическая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Соблюдение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орфографических, пунктуационных, 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языковых, речевых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этических норм.</a:t>
            </a:r>
            <a:endParaRPr lang="ru-RU" sz="3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725" y="1934626"/>
            <a:ext cx="3420702" cy="2562225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15844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00" y="2433968"/>
            <a:ext cx="11722100" cy="4424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5000"/>
              </a:lnSpc>
              <a:spcAft>
                <a:spcPts val="0"/>
              </a:spcAft>
            </a:pP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Эссе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– это прозаическое сочинение небольшого объема и свободной композиции, выражающее индивидуальные впечатления и соображения по конкретному поводу или вопросу и заведомо не претендующее на определяющую или исчерпывающую трактовку предмета. В эссе не может быть анализа широкого круга проблем. Оно предполагает новое, субъективно окрашенное слово о чем-либо, такое произведение может иметь философский, историко-биографический, публицистический, литературно-критический, научно-популярный или чисто беллетристический характер.</a:t>
            </a:r>
            <a:endParaRPr lang="ru-RU" sz="3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230518"/>
            <a:ext cx="5041900" cy="210628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61252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900" y="609600"/>
            <a:ext cx="115443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С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начать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449580" algn="just">
              <a:spcAft>
                <a:spcPts val="0"/>
              </a:spcAft>
            </a:pP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Подумайте над темой. 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  <a:tabLst>
                <a:tab pos="18034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в работе описать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своё видение проблемы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  <a:tabLst>
                <a:tab pos="18034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текстах ( статье или блоге) по описываемой теме найдите удачные цитаты.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«Скелет» эссе будет сформирован из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показавшихся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удачными. Запишите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их,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убедить читателя, что они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истинные.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Расположите высказывания в некотором порядке.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Определите количество абзацев с учётом вступления, основной части, заключения.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Начинайте текст с назывного предложения. (Например, текст посвящен теме чести, счастья… Слово «тема» в сочинении звучать не должно).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писать: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«Понятие чести…» или «Знание…»  Далее запишите своё вопросительное предложение и слова: «Именно эту проблему я хочу осветить (затронуть) в своём эссе». 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сочинения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визитная карточка автора сочинения. По первым фразам можно сделать определённые выводы о богатстве словарного запаса пишущего, о его умении мыслить и строить текст.</a:t>
            </a:r>
            <a:endParaRPr lang="ru-RU" sz="24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Как писать эссе - презентация онлай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368300"/>
            <a:ext cx="3529503" cy="1780766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53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700" y="114300"/>
            <a:ext cx="8788400" cy="65913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0262246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к писать эссе План I Вступл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4" y="211137"/>
            <a:ext cx="8506883" cy="6380163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154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571500"/>
            <a:ext cx="1150619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очень большим.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должно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органично связано с 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текстом сочинения не только </a:t>
            </a: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содержанию, но и по эмоциональному настрою, использованию средств выразительности. 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вступления – подвести к формулировке проблемы.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Начните эссе с ясного и четкого определения личной позиции. Важно так раскрыть его смысл, чтобы стал очевиден контекст, который определит содержание и сущность основной мысли.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следующем предложении сформулируйте вопрос. </a:t>
            </a:r>
          </a:p>
        </p:txBody>
      </p:sp>
      <p:pic>
        <p:nvPicPr>
          <p:cNvPr id="3" name="Picture 20" descr="Эссе по обществознанию человек и общество примеры. Эссе по социологии. Как  написать эссе по обществознанию и получить высший бал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2861" b="67046"/>
          <a:stretch/>
        </p:blipFill>
        <p:spPr bwMode="auto">
          <a:xfrm>
            <a:off x="8460542" y="330200"/>
            <a:ext cx="2918658" cy="1698625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2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к вы пишете красивое введение в эссе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252050"/>
            <a:ext cx="8569325" cy="6418625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16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381000"/>
            <a:ext cx="118745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вступления</a:t>
            </a:r>
            <a:endParaRPr lang="ru-RU" sz="2400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 такое …? Попробуем поразмышлять над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значением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этого понятия.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 моему мнению, … – это….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Я думаю, что … – это….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… – это понятие, знакомое каждому человеку. Но мало кто задумывается о значении этого слова. Так что же такое …?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 значит …? Попробуем разобраться в значении этого слова (понятия).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Я согласен с (ФИО автора) в том, что … – это …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Попробуем разобраться в смысле этого слова.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Попробуем определить данное слово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 такое…? Немногие задумывается над этим сегодня. Я считаю, что …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Текст (ФИО автора) заставил меня задуматься над …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 нравственное понятие рассматривали многие писатели, поэты и философы…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Всем известно, что … Об этом написаны тысячи книг и сняты сотни фильмов, об этом говорят и неискушённые подростки и умудрённые опытом люди… Наверное, эта тема интересует каждого из нас, поэтому текст … тоже посвящён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…</a:t>
            </a:r>
            <a:endParaRPr lang="ru-RU" sz="2400" i="1" dirty="0" smtClean="0">
              <a:solidFill>
                <a:srgbClr val="002060"/>
              </a:solidFill>
              <a:effectLst/>
            </a:endParaRPr>
          </a:p>
        </p:txBody>
      </p:sp>
      <p:pic>
        <p:nvPicPr>
          <p:cNvPr id="3" name="Picture 14" descr="Как написать введение для дипломной работы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7"/>
          <a:stretch/>
        </p:blipFill>
        <p:spPr bwMode="auto">
          <a:xfrm>
            <a:off x="8628854" y="381000"/>
            <a:ext cx="2564827" cy="1812691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5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00" y="-122923"/>
            <a:ext cx="100457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Клише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вступления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необходимости ... знает каждый.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Об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этом говорят учителя в школе, писатели в своих книгах. Проблемы… – это те проблемы, которые встают перед человеком постоянно. Казалось бы, всё давно должно быть решено. Но как часто всё только на уровне формальных знаний и остаётся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(Риторические вопросы). Эти вопросы всегда волновали человечество. О … размышляет в своей статье … 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(Риторические вопросы). Вопросы эти на первый взгляд кажутся простыми. Для некоторых людей они вопросами как бы и не являются, не стоят перед ними. Ответы на них представляются им сами собой разумеющимися.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Некоторые считают, что … . Другие подчёркивают … . Но смысл этой статьи несколько шире, чем это кажется на первый взгляд. Проблема, которую ставит автор, касается не только избранных людей, она касается любого из нас. … . Почему так бывает? Ответ на этот вопрос можно найти в статье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…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13" y="792163"/>
            <a:ext cx="1803386" cy="3005137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07338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6357"/>
            <a:ext cx="118745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ts val="1000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Клише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вступления</a:t>
            </a:r>
          </a:p>
          <a:p>
            <a:pPr algn="ctr">
              <a:buSzPts val="1000"/>
              <a:tabLst>
                <a:tab pos="457200" algn="l"/>
              </a:tabLst>
            </a:pP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(Начать с цитаты, в которой заключена главная мысль текста) … – так начинается статья … . Уже в первом предложении чётко выражена главная тема текста. О… много говорили и писали. Важность этой темы трудно переоценить: далеко не все люди понимают … (Определить проблему в виде вопроса). Одной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из самых волнующих загадок, которые всегда тревожили человеческую мысль, был вопрос, связанный с … . (Риторические вопросы).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(Риторический вопрос). Этот вопрос встаёт перед каждым новым поколением, потому что человек не желает довольствоваться старыми ответами и стремится найти свою правду.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(Вопросы). Эти вопросы звучат в статье … . Автор поднимает проблему, актуальность которой ни у кого не вызывает сомнений.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Люди часто размышляют о том, что … 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 том, что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 … , люди думали и во времена древнейшей, и во времена новейшей истории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Picture 2" descr="Примеры критических эссе, ключевая информация и руководство по написанию  важных статей: текущие школьные нов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540" y="114300"/>
            <a:ext cx="2700438" cy="1447800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8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00" y="117693"/>
            <a:ext cx="116078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вступления</a:t>
            </a:r>
          </a:p>
          <a:p>
            <a:pPr algn="ctr">
              <a:buSzPts val="1000"/>
              <a:tabLst>
                <a:tab pos="457200" algn="l"/>
              </a:tabLst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Что мы знаем об …? Каждый из нас когда-нибудь …. Чаще всего наши знания об … ограничиваются самыми общими представлениями: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(Вопросы). Эти вопросы очень важны, потому что заставляют нас задуматься о сущности … . Кто-то считает, что … . Кто-то … 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«Цитата,» – в этих словах, как мне кажется, выражается главная мысль текста.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«Цитата,» – писал известный … . В этих словах звучит … . Действительно,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Смысл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последних строк текста говорит нам о том, что…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Текст заканчивается словами: «…». На мой взгляд, речь идёт о том, что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Я считаю, что мысль автора данного текста, выраженная в выделенном фрагменте, заключается в том, что … 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данного текста привлекает читателя к размышлению над вопросом 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По моему мнению, в указанном фрагменте выражена главная мысль текста, которая заключается в следующем: 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В этом отрывке автор говорит о том, что…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3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" y="0"/>
            <a:ext cx="115443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вступления</a:t>
            </a:r>
          </a:p>
          <a:p>
            <a:pPr algn="ctr">
              <a:buSzPts val="1000"/>
              <a:tabLst>
                <a:tab pos="457200" algn="l"/>
              </a:tabLst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Смысл данного отрывка я понимаю так: …                             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выделенной фразе автор выражает мысль о том, что…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м, что...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Волнующую всех нас проблему... поднимает 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Авторы поднимают проблему...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Авторы затрагивают важную проблему...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Авторов текстов волнует проблема...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Проблема, которую хотели показать нам авторы, такова...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Проблема, которую рассматривают авторы, заключается в то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(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ФИО автора) поднимает в своём тексте нравственную (философскую, социальную, экологическую...) проблему – проблему... Эта проблема, бесспорно, актуальна сегодня и волнует широкий круг общественности.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Никогда не думал, что меня заденет за живое идея о том, что…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Выбор данной темы продиктован следующими соображениями…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Поразительный простор для мысли открывает это короткое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высказывание…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Для меня эта фраза является ключом к пониманию…</a:t>
            </a:r>
          </a:p>
        </p:txBody>
      </p:sp>
      <p:pic>
        <p:nvPicPr>
          <p:cNvPr id="7174" name="Picture 6" descr="Как написать лучшее Эссе? Темы, примеры, правила, структура, ошиб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137" y="444500"/>
            <a:ext cx="3340164" cy="250190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58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917982"/>
            <a:ext cx="1168400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Цель эссе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состоит в развитии таких навыков, как самостоятельное творческое мышление и письменное изложение собственных мыслей, потому что в содержании эссе оцениваются, в первую очередь, личность автора, его мировоззрение, чувства. Написание эссе позволяет научиться четко и грамотно формулировать мысли, структурировать информацию, использовать основные понятия, выделять причинно-следственные связи, иллюстрировать опыт соответствующими примерами, аргументировать свои выводы.</a:t>
            </a:r>
            <a:endParaRPr lang="ru-RU" sz="3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3" name="Picture 6" descr="Как писать эссе - YouTu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36" y="137750"/>
            <a:ext cx="4719328" cy="1780232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0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100" y="0"/>
            <a:ext cx="1177290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Основная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части эссе развернуто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изложите</a:t>
            </a: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мнение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поставленной</a:t>
            </a: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проблемы. 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Развейте мысль в каждом из абзацев.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Каждое утверждение необходимо аргументировать, используя факты и примеры из общественной жизни и личного социального опыта. Целесообразно, чтобы каждый абзац эссе содержал только одну основную мысль.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Подкрепите свои высказывания доказательствами, приведите факты. Используйте «ловушки» для привлечения внимания: стихотворение, вопрос, факт, идею…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Приведите яркие описания, цитаты. Цитаты должны быть короткими: 1-2 небольших предложения или только словосочетания.</a:t>
            </a:r>
            <a:endParaRPr lang="ru-RU" sz="30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2" descr="Эссе по обществознанию человек и общество примеры. Эссе по социологии. Как  написать эссе по обществознанию и получить высший бал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65" r="63190" b="33149"/>
          <a:stretch/>
        </p:blipFill>
        <p:spPr bwMode="auto">
          <a:xfrm>
            <a:off x="8474075" y="368300"/>
            <a:ext cx="2839416" cy="1701800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8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200" y="118745"/>
            <a:ext cx="116713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основной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части</a:t>
            </a:r>
          </a:p>
          <a:p>
            <a:pPr algn="ctr">
              <a:spcAft>
                <a:spcPts val="0"/>
              </a:spcAft>
              <a:buSzPts val="1000"/>
              <a:tabLst>
                <a:tab pos="457200" algn="l"/>
              </a:tabLst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Проиллюстрировать это понятие можно на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примере</a:t>
            </a:r>
          </a:p>
          <a:p>
            <a:pPr lvl="0" algn="just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из текста (примерах из текста). Так, в предложении ....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Чтобы подтвердить сказанное, обратимся к тексту.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тексте (ФИО автора) можно найти пример, подтверждающий правильность моего определения (мысли или тезиса)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Примеры … можно встретить и в жизни.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подтверждение приведу пример из жизни (художественной литературы, СМИ, истории и т.д.)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текст (ФИО автора) сказано: «...цитата...».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Этот пример из текста ярко демонстрирует названное понятие.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Конечно, в окружающем мире можно найти немало примеров, подтверждающих высказанную мною мысль.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Обратимся к тексту «…», в котором говорится о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своём тексте автор поднимает очень важную для нас (общества, сегодня) проблему.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6683"/>
          <a:stretch/>
        </p:blipFill>
        <p:spPr>
          <a:xfrm>
            <a:off x="8913812" y="218751"/>
            <a:ext cx="2466975" cy="1724349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0254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0"/>
            <a:ext cx="116713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основной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части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говорит...подчеркивает... размышляет... высказывает своё мнение... делает акцент....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Своё мнение я могу подтвердить примером из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Наблюдая за окружающими людьми, я не раз замечал(-а), что 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жизни мы часто сталкиваемся с ... (наблюдаем ...)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Я не раз оказывался(-</a:t>
            </a:r>
            <a:r>
              <a:rPr lang="ru-RU" sz="24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лась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) свидетелем того, как....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Как-то раз ….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Чтобы подтвердить сказанное, обратимся к … предложению текста.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Подтвердить данный аргумент можно примером из …. предложения текста.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Справедливость этого вывода можно доказать на примере … предложения.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подтверждение собственных выводов приведу пример из … предложения прочитанного мною текста.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Предложение №… подтверждает мысль о том, что … .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Во-первых,… Во-вторых,… В-третьих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Рассмотрим несколько подходов… Например, 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Проиллюстрируем это положение следующими примерами…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 одной стороны, … С другой стороны, …</a:t>
            </a:r>
          </a:p>
        </p:txBody>
      </p:sp>
      <p:pic>
        <p:nvPicPr>
          <p:cNvPr id="4" name="Picture 2" descr="Как написать эссе - определение, структура, цели и задачи сочинения |  Sovetstudentu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365" y="1027112"/>
            <a:ext cx="2617735" cy="1652588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45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" y="0"/>
            <a:ext cx="117475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основной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части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текста обращает внимание читателя на…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Писатель даёт возможность понять…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Ни одна деталь не остается незамеченной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автором…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объективно показал, почему (как)…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не делает прямых выводов, а…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Моё рассуждение можно подтвердить примерами из текста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Рассмотрим предложение 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Также убедительным аргументом может стать 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качестве второго аргумента я хотел бы привести пример из предложения 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мой взгляд, автор одним из первых привлек внимание читателя к подобным явлениям…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Эмоциональность, экспрессивность текста достигается употреблением…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обосновывает справедливость своих суждений, используя…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Нетрадиционны и интересны аргументы, приведенные автором.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Новизна авторского взгляда в том, что…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утверждает…</a:t>
            </a: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 убежден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…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986" y="294607"/>
            <a:ext cx="3464331" cy="1953293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7924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900" y="-128528"/>
            <a:ext cx="11696700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Чем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закончить?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требование к заключению: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таким, чтобы читатель </a:t>
            </a:r>
            <a:endParaRPr lang="ru-RU" sz="3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понял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самое главное уже сказано и 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</a:t>
            </a: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не о чем.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коротким и ёмким.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логически связано с основной частью.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  <a:tab pos="45720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 вступление, должно быть выдержано в той же эмоциональной тональности, что и основная часть.</a:t>
            </a:r>
            <a:endParaRPr lang="ru-RU" sz="3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tabLst>
                <a:tab pos="180340" algn="l"/>
              </a:tabLst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заключительном предложении (абзаце) подводятся итоги эссе. Допустимо перечислить вопросы, которые связаны с темой, но остались нераскрытыми, или указать на аспекты и связи, в которых рассмотренная проблема приобретает новый смысл, обязателен призыв.</a:t>
            </a:r>
            <a:endParaRPr lang="ru-RU" sz="30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4" descr="Эссе по обществознанию человек и общество примеры. Эссе по социологии. Как  написать эссе по обществознанию и получить высший бал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11" r="62710"/>
          <a:stretch/>
        </p:blipFill>
        <p:spPr bwMode="auto">
          <a:xfrm>
            <a:off x="8728075" y="812800"/>
            <a:ext cx="2859380" cy="1701800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86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200" y="0"/>
            <a:ext cx="11734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заключения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Таким образом, … 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Итак, … 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заключение… 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мы видим,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Следовательно, … 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Значит,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Таким образом, мы пришли к выводу … 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Подводя итог вышесказанному,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Делая выводы из вышеизложенных доказательств, …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Итак, мне удалось проиллюстрировать примерами верность данного мною определения.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результате рассуждения мы приходим к выводу о том, что....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Эти примеры стали убедительным доказательством моего определения.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Надеюсь, что я смог(-ла) объяснить значение слова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...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Таким образом, … 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Надеюсь, что я смог(-ла) объяснить значение слова ...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 какому же выводу мы пришли…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734" r="10969" b="7899"/>
          <a:stretch/>
        </p:blipFill>
        <p:spPr>
          <a:xfrm>
            <a:off x="7531100" y="604675"/>
            <a:ext cx="3733801" cy="2502530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15241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200" y="0"/>
            <a:ext cx="11836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Клише для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заключения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Полагаю, мне удалось объяснить значение слова и мои аргументы были убедительными.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Подводя итог своим размышлениям, могу (хочу) сказать ...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Прочитав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этот текст(-ы), становится понятно (понимаешь), что …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Автор(-ы) хочет(-</a:t>
            </a:r>
            <a:r>
              <a:rPr lang="ru-RU" sz="2400" i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ят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), чтобы … . И это стремление определяет глубину и силу авторского воззвания.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Прочитав тексты, понимаешь, что цель авторов заключалась … Авторы стремились убедить нас в том, что сегодня, когда … , важно помнить о том, что … 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Прочитав этот текст, понимаешь, как … . Неслучайно автор пишет в финальной части своей статьи о том, что «…» 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Использование цитаты, в которой выражена главная мысль текста: «…!» – это высказывание отражает главную мысль текста. (Раскрыть смысл, выраженный в этом высказывании).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(Использование цитаты) «…,» – писал … .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just">
              <a:buSzPts val="1000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этих словах выражена мысль о … . Автор текста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just">
              <a:buSzPts val="1000"/>
              <a:tabLst>
                <a:tab pos="457200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тоже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считает, что … .</a:t>
            </a:r>
          </a:p>
          <a:p>
            <a:pPr marL="34290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Подведем общий итог рассуждениям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18" descr="Заключение в эссе – как закончить эсс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641" y="5061378"/>
            <a:ext cx="4162033" cy="1568022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09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" y="177800"/>
            <a:ext cx="11798300" cy="619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Типичные ошибки при написании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эссе</a:t>
            </a: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Несоответствие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содержания сочинения теме или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подмена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темы.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Утомительные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предисловия. несоответствие </a:t>
            </a: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 теме или подмена темы.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Недостаточное количество деталей.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Слишком часто интересное эссе проигрывает в том, что представляет собой перечисление утверждений без иллюстрации их примерами.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Многословие. Эссе ограничены определенным количеством слов, поэтому учащиеся должны необходимо разумно распорядиться этим объемом.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Длинные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фразы еще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доказывают правоту автора, а короткие предложения часто производят больший эффект. Лучше всего, когда в эссе длинные фразы чередуются с короткими.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 научных терминов, слов из энциклопедий, которое перегружает эссе и отвлекает внимание читателя, приуменьшая его значение.</a:t>
            </a:r>
            <a:endParaRPr lang="ru-RU" sz="2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Представляем вашему вниманию лабораторию письма для старшей школы Exc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198" y="177800"/>
            <a:ext cx="1729001" cy="245110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24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3700" y="0"/>
            <a:ext cx="89535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Прочтите содержание чернового варианта. Убедитесь в том, что эссе легко читать.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Проверьте последовательность ваших мыслей.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Избегайте в эссе сленга, шаблонных фраз, сокращения слов, легкомысленного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тона, не допускайте повтора слов, подбирая контекстуальные синонимы.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Должна быть рассмотрена только одна проблема.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Аргументов должно быть не менее двух-трех.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Проверьте стиль и грамотность; проверьте текст на соответствие основным признакам: тематическое, композиционное, стилистическое единство; связность; логичность; законченность. 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90170" algn="just">
              <a:spcAft>
                <a:spcPts val="0"/>
              </a:spcAft>
              <a:tabLst>
                <a:tab pos="180340" algn="l"/>
              </a:tabLs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Внесите необходимые изменения, напишите окончательный вариант.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Проверим ваше сочинение по английскому языку или напишем новое 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797660"/>
            <a:ext cx="2578100" cy="296032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80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к закончить эссе? 📝 - Все Сда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4" y="482600"/>
            <a:ext cx="4812690" cy="595630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11 правил написания эссе на английском ‹ Инглек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868" y="3721101"/>
            <a:ext cx="5065807" cy="302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О пятибалльной системе… С человеческим лицом — это оценки с «плюсами»,  «минусами». Очевидно, что «плюс» это полбалла, и не пять и не четыре,  например. Посередине. Значит, если надо определить средний балл, можн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042" y="2177317"/>
            <a:ext cx="2771775" cy="1647825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Ділення | Тест з математики – «На Урок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029" y="292100"/>
            <a:ext cx="1851025" cy="1694717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62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800" y="733246"/>
            <a:ext cx="11709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жанра эссе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конкретной темы или вопроса. 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к значительным философским, историческим, искусствоведческим, литературным проблемам.  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Личностный характер восприятия проблемы и ее осмысления.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Субъективность, ярко выраженная позиция автора, порой исповедальный характер произведений.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заданной композиции, свободная форма изложения. 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Непринужденность, свободное владение темой; многоаспектный взгляд на явление; парадоксальность. 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смысловое единство; согласованность ключевых тезисов и утверждений, непротиворечивость тех суждений, в которых выражена личная позиция.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Открытость; оно не претендует на полный законченный анализ.</a:t>
            </a:r>
            <a:endParaRPr lang="ru-RU" sz="26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170" algn="l"/>
                <a:tab pos="180340" algn="l"/>
              </a:tabLst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 небольшой объём.</a:t>
            </a:r>
            <a:endParaRPr lang="ru-RU" sz="26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Презентация на тему: &quot;Эссе как жанр школьного сочинения Выполнила: ученица  7 «А» класса Шперлинг Е.А Руководитель: Манурова А.А.&quot;. Скачать бесплатно и  без регистрации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98" b="28051"/>
          <a:stretch/>
        </p:blipFill>
        <p:spPr bwMode="auto">
          <a:xfrm>
            <a:off x="5721885" y="136346"/>
            <a:ext cx="6165315" cy="990600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40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00" y="211395"/>
            <a:ext cx="11645900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ресурсы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1. ПРОГРАММА  </a:t>
            </a:r>
            <a:r>
              <a:rPr lang="ru-RU" b="1" dirty="0">
                <a:solidFill>
                  <a:srgbClr val="002060"/>
                </a:solidFill>
              </a:rPr>
              <a:t>прикладного курса ученического и школьного </a:t>
            </a:r>
            <a:r>
              <a:rPr lang="ru-RU" b="1" dirty="0" smtClean="0">
                <a:solidFill>
                  <a:srgbClr val="002060"/>
                </a:solidFill>
              </a:rPr>
              <a:t>компонентов СЕКРЕТЫ </a:t>
            </a:r>
            <a:r>
              <a:rPr lang="ru-RU" b="1" dirty="0">
                <a:solidFill>
                  <a:srgbClr val="002060"/>
                </a:solidFill>
              </a:rPr>
              <a:t>ОТЛИЧНОГО ЭССЕ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для учащихся 9, 11 </a:t>
            </a:r>
            <a:r>
              <a:rPr lang="ru-RU" b="1" dirty="0" err="1" smtClean="0">
                <a:solidFill>
                  <a:srgbClr val="002060"/>
                </a:solidFill>
              </a:rPr>
              <a:t>кл</a:t>
            </a:r>
            <a:r>
              <a:rPr lang="ru-RU" b="1" dirty="0" smtClean="0">
                <a:solidFill>
                  <a:srgbClr val="002060"/>
                </a:solidFill>
              </a:rPr>
              <a:t>., </a:t>
            </a:r>
            <a:r>
              <a:rPr lang="ru-RU" b="1" dirty="0" err="1" smtClean="0">
                <a:solidFill>
                  <a:srgbClr val="002060"/>
                </a:solidFill>
              </a:rPr>
              <a:t>Дуйсембина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Ж.Д</a:t>
            </a:r>
            <a:r>
              <a:rPr lang="ru-RU" b="1" dirty="0" smtClean="0">
                <a:solidFill>
                  <a:srgbClr val="002060"/>
                </a:solidFill>
              </a:rPr>
              <a:t>., </a:t>
            </a:r>
            <a:r>
              <a:rPr lang="ru-RU" b="1" dirty="0">
                <a:solidFill>
                  <a:srgbClr val="002060"/>
                </a:solidFill>
              </a:rPr>
              <a:t>учитель русского языка и литературы КГУ «Гимназия №130 им. </a:t>
            </a:r>
            <a:r>
              <a:rPr lang="ru-RU" b="1" dirty="0" err="1" smtClean="0">
                <a:solidFill>
                  <a:srgbClr val="002060"/>
                </a:solidFill>
              </a:rPr>
              <a:t>И.Жансугурова</a:t>
            </a:r>
            <a:r>
              <a:rPr lang="ru-RU" b="1" dirty="0">
                <a:solidFill>
                  <a:srgbClr val="002060"/>
                </a:solidFill>
              </a:rPr>
              <a:t>» г. Алматы, Емельянова О.В., учитель русского языка и литературы КГУ «Гимназия №21» г. Алматы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2. </a:t>
            </a:r>
            <a:r>
              <a:rPr lang="en-US" sz="2400" dirty="0">
                <a:solidFill>
                  <a:srgbClr val="002060"/>
                </a:solidFill>
                <a:hlinkClick r:id="rId2"/>
              </a:rPr>
              <a:t>https://</a:t>
            </a:r>
            <a:r>
              <a:rPr lang="en-US" sz="2400" dirty="0" smtClean="0">
                <a:solidFill>
                  <a:srgbClr val="002060"/>
                </a:solidFill>
                <a:hlinkClick r:id="rId2"/>
              </a:rPr>
              <a:t>studlance.ru/blog/esse-pravila-napisaniya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3. </a:t>
            </a:r>
            <a:r>
              <a:rPr lang="en-US" sz="2400" dirty="0">
                <a:solidFill>
                  <a:srgbClr val="002060"/>
                </a:solidFill>
                <a:hlinkClick r:id="rId3"/>
              </a:rPr>
              <a:t>https://xn--24-mlc1ca4e.xn--p1ai/faq/kak-pisat-jesse</a:t>
            </a:r>
            <a:r>
              <a:rPr lang="en-US" sz="2400" dirty="0" smtClean="0">
                <a:solidFill>
                  <a:srgbClr val="002060"/>
                </a:solidFill>
                <a:hlinkClick r:id="rId3"/>
              </a:rPr>
              <a:t>/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4. </a:t>
            </a:r>
            <a:r>
              <a:rPr lang="en-US" sz="2400" dirty="0">
                <a:solidFill>
                  <a:srgbClr val="002060"/>
                </a:solidFill>
                <a:hlinkClick r:id="rId4"/>
              </a:rPr>
              <a:t>https://</a:t>
            </a:r>
            <a:r>
              <a:rPr lang="en-US" sz="2400" dirty="0" smtClean="0">
                <a:solidFill>
                  <a:srgbClr val="002060"/>
                </a:solidFill>
                <a:hlinkClick r:id="rId4"/>
              </a:rPr>
              <a:t>vsesdal.com/blog/ehsse/kak_zakonchit_esse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5. </a:t>
            </a:r>
            <a:r>
              <a:rPr lang="en-US" sz="2400" dirty="0">
                <a:solidFill>
                  <a:srgbClr val="002060"/>
                </a:solidFill>
                <a:hlinkClick r:id="rId5"/>
              </a:rPr>
              <a:t>https://</a:t>
            </a:r>
            <a:r>
              <a:rPr lang="en-US" sz="2400" dirty="0" smtClean="0">
                <a:solidFill>
                  <a:srgbClr val="002060"/>
                </a:solidFill>
                <a:hlinkClick r:id="rId5"/>
              </a:rPr>
              <a:t>alzari.ru/ehsse.html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6. </a:t>
            </a:r>
            <a:r>
              <a:rPr lang="en-US" sz="2400" dirty="0">
                <a:solidFill>
                  <a:srgbClr val="002060"/>
                </a:solidFill>
                <a:hlinkClick r:id="rId6"/>
              </a:rPr>
              <a:t>https://ru.depositphotos.com/stock-photos/%</a:t>
            </a:r>
            <a:r>
              <a:rPr lang="en-US" sz="2400" dirty="0" smtClean="0">
                <a:solidFill>
                  <a:srgbClr val="002060"/>
                </a:solidFill>
                <a:hlinkClick r:id="rId6"/>
              </a:rPr>
              <a:t>D1%8D%D1%81%D1%81%D0%B5.html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7. </a:t>
            </a:r>
            <a:r>
              <a:rPr lang="en-US" sz="2400" dirty="0">
                <a:solidFill>
                  <a:srgbClr val="002060"/>
                </a:solidFill>
                <a:hlinkClick r:id="rId7"/>
              </a:rPr>
              <a:t>https://pristor.ru/kriticheskoe-esse-chto-eto-takoe-funkcii-i-primery</a:t>
            </a:r>
            <a:r>
              <a:rPr lang="en-US" sz="2400" dirty="0" smtClean="0">
                <a:solidFill>
                  <a:srgbClr val="002060"/>
                </a:solidFill>
                <a:hlinkClick r:id="rId7"/>
              </a:rPr>
              <a:t>/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8.</a:t>
            </a:r>
            <a:r>
              <a:rPr lang="ru-RU" sz="2400" dirty="0" smtClean="0"/>
              <a:t> </a:t>
            </a:r>
            <a:r>
              <a:rPr lang="en-US" sz="2400" dirty="0">
                <a:hlinkClick r:id="rId8"/>
              </a:rPr>
              <a:t>https://</a:t>
            </a:r>
            <a:r>
              <a:rPr lang="en-US" sz="2400" dirty="0" smtClean="0">
                <a:hlinkClick r:id="rId8"/>
              </a:rPr>
              <a:t>csri.ru/raznoe-2/kak-napisat-esse-po-knige-esse-chto-takoe-kak-pisat-sochinenie-esse-primery.html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5763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к пишется эсс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1" y="265111"/>
            <a:ext cx="7751908" cy="6402389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425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700" y="522238"/>
            <a:ext cx="11303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</a:tabLst>
            </a:pPr>
            <a:r>
              <a:rPr lang="ru-RU" b="1" dirty="0"/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эссе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Композиционная завершённость. 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Делимость: начало, основная часть, конец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менее двух аргументов. Второй – более весомый (пример + исследование, т.е. почему именно этот пример, с твоей точки зрения, подтверждает логику твоих рассуждений, подумай, как он помогает понять проблему, дает ли он возможность сделать верные выводы).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007" y="395238"/>
            <a:ext cx="3121893" cy="208126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5321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5600" y="455643"/>
            <a:ext cx="114173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эссе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предъявляемыми к нему требованиями: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мысли автора эссе по проблеме излагаются в форме кратких тезисов;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мысль должна быть подкреплена доказательствами – поэтому за тезисом следуют аргументы.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Аргументы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факты, явления общественной жизни, события, жизненные ситуации и жизненный опыт, научные доказательства, ссылки на мнение ученых и др. Лучше приводить два аргумента в пользу каждого тезиса: один аргумент кажется неубедительным, три аргумента могут «перегрузить» изложение, выполненное в жанре, ориентированном на краткость и образность.</a:t>
            </a:r>
            <a:endParaRPr lang="ru-RU" sz="28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Таким образом, эссе приобретает кольцевую структуру (количество  тезисов и аргументов зависит от темы, избранного плана, логики развития мысли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500" y="886936"/>
            <a:ext cx="8686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эссе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Вступление.</a:t>
            </a:r>
            <a:endParaRPr lang="ru-RU" sz="4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Тезис, аргументы.</a:t>
            </a:r>
            <a:endParaRPr lang="ru-RU" sz="4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Тезис, аргументы.</a:t>
            </a:r>
            <a:endParaRPr lang="ru-RU" sz="4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Тезис, аргументы (по желанию).</a:t>
            </a:r>
            <a:endParaRPr lang="ru-RU" sz="40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Заключение.</a:t>
            </a: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old.yaguo.ru:8080/images/material-images/nms/econom_oli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48" y="413899"/>
            <a:ext cx="5347441" cy="392950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8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к писать эссе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99" y="279400"/>
            <a:ext cx="8486775" cy="6356793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7032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2882</Words>
  <Application>Microsoft Office PowerPoint</Application>
  <PresentationFormat>Широкоэкранный</PresentationFormat>
  <Paragraphs>288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MS Mincho</vt:lpstr>
      <vt:lpstr>Arial</vt:lpstr>
      <vt:lpstr>Calibri</vt:lpstr>
      <vt:lpstr>Calibri Light</vt:lpstr>
      <vt:lpstr>Symbol</vt:lpstr>
      <vt:lpstr>Times New Roman</vt:lpstr>
      <vt:lpstr>Тема Office</vt:lpstr>
      <vt:lpstr>Аргументативное эссе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Аргументативное эссе</dc:title>
  <dc:creator>Dell</dc:creator>
  <cp:lastModifiedBy>Dell</cp:lastModifiedBy>
  <cp:revision>73</cp:revision>
  <dcterms:created xsi:type="dcterms:W3CDTF">2022-04-20T17:05:57Z</dcterms:created>
  <dcterms:modified xsi:type="dcterms:W3CDTF">2022-05-16T13:02:19Z</dcterms:modified>
</cp:coreProperties>
</file>