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87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779DCE7D-8419-4EEA-ACEA-D88A69F621D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82FDCE67-E42E-43B3-B2EC-1074BAE3A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008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DCE7D-8419-4EEA-ACEA-D88A69F621D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DCE67-E42E-43B3-B2EC-1074BAE3A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976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DCE7D-8419-4EEA-ACEA-D88A69F621D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DCE67-E42E-43B3-B2EC-1074BAE3A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07900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DCE7D-8419-4EEA-ACEA-D88A69F621D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DCE67-E42E-43B3-B2EC-1074BAE3A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3303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DCE7D-8419-4EEA-ACEA-D88A69F621D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DCE67-E42E-43B3-B2EC-1074BAE3A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771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DCE7D-8419-4EEA-ACEA-D88A69F621D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DCE67-E42E-43B3-B2EC-1074BAE3A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2097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DCE7D-8419-4EEA-ACEA-D88A69F621D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DCE67-E42E-43B3-B2EC-1074BAE3A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1416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779DCE7D-8419-4EEA-ACEA-D88A69F621D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DCE67-E42E-43B3-B2EC-1074BAE3A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417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779DCE7D-8419-4EEA-ACEA-D88A69F621D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DCE67-E42E-43B3-B2EC-1074BAE3A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072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DCE7D-8419-4EEA-ACEA-D88A69F621D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DCE67-E42E-43B3-B2EC-1074BAE3A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044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DCE7D-8419-4EEA-ACEA-D88A69F621D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DCE67-E42E-43B3-B2EC-1074BAE3A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232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DCE7D-8419-4EEA-ACEA-D88A69F621D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DCE67-E42E-43B3-B2EC-1074BAE3A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854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DCE7D-8419-4EEA-ACEA-D88A69F621D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DCE67-E42E-43B3-B2EC-1074BAE3A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74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DCE7D-8419-4EEA-ACEA-D88A69F621D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DCE67-E42E-43B3-B2EC-1074BAE3A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20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DCE7D-8419-4EEA-ACEA-D88A69F621D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DCE67-E42E-43B3-B2EC-1074BAE3A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656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DCE7D-8419-4EEA-ACEA-D88A69F621D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DCE67-E42E-43B3-B2EC-1074BAE3A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689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DCE7D-8419-4EEA-ACEA-D88A69F621D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DCE67-E42E-43B3-B2EC-1074BAE3A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053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779DCE7D-8419-4EEA-ACEA-D88A69F621D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82FDCE67-E42E-43B3-B2EC-1074BAE3A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271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propostuplenie.ru/article/spisok-populyarnyh-professij-v-it-sfere/?ysclid=l38mwf0y82" TargetMode="External"/><Relationship Id="rId2" Type="http://schemas.openxmlformats.org/officeDocument/2006/relationships/hyperlink" Target="http://eor.dgu.ru/lectures_f/%D0%98%D0%BD%D1%84%D0%BE%D1%80%D0%BC%D0%B0%D1%86%D0%B8%D0%BE%D0%BD%D0%BD%D1%8B%D0%B5%20%D1%82%D0%B5%D1%85%D0%BD%D0%BE%D0%BB%D0%BE%D0%B3%D0%B8%D0%B8/html/theme1.htm#:~:text=%D0%98%D0%BD%D1%84%D0%BE%D1%80%D0%BC%D0%B0%D1%86%D0%B8%D0%BE%D0%BD%D0%BD%D1%8B%D0%B5%20%D1%82%D0%B5%D1%85%D0%BD%D0%BE%D0%BB%D0%BE%D0%B3%D0%B8%D0%B8%20%E2%80%93%20%D1%81%D0%BE%D0%B2%D0%BE%D0%BA%D1%83%D0%BF%D0%BD%D0%BE%D1%81%D1%82%D1%8C%20%D1%81%D1%80%D0%B5%D0%B4%D1%81%D1%82%D0%B2,%D0%BE%D1%81%D0%BD%D0%BE%D0%B2%D0%B5%20%D0%BF%D1%80%D0%B8%D0%BC%D0%B5%D0%BD%D0%B5%D0%BD%D0%B8%D1%8F%20%D1%81%D1%80%D0%B5%D0%B4%D1%81%D1%82%D0%B2%20%D0%B2%D1%8B%D1%87%D0%B8%D1%81%D0%BB%D0%B8%D1%82%D0%B5%D0%BB%D1%8C%D0%BD%D0%BE%D0%B9%20%D1%82%D0%B5%D1%85%D0%BD%D0%B8%D0%BA%D0%B8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u.wikipedia.org/wiki/%D0%98%D0%BD%D1%84%D0%BE%D1%80%D0%BC%D0%B0%D1%86%D0%B8%D0%BE%D0%BD%D0%BD%D1%8B%D0%B5_%D1%82%D0%B5%D1%85%D0%BD%D0%BE%D0%BB%D0%BE%D0%B3%D0%B8%D0%B8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4" y="602237"/>
            <a:ext cx="9937115" cy="2677648"/>
          </a:xfrm>
        </p:spPr>
        <p:txBody>
          <a:bodyPr/>
          <a:lstStyle/>
          <a:p>
            <a:pPr algn="ctr"/>
            <a:r>
              <a:rPr lang="ru-RU" dirty="0" smtClean="0"/>
              <a:t>Мир ИТ-профессий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4955" y="3697357"/>
            <a:ext cx="9937114" cy="214685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Подготовил: </a:t>
            </a:r>
          </a:p>
          <a:p>
            <a:pPr algn="ctr"/>
            <a:r>
              <a:rPr lang="ru-RU" dirty="0" smtClean="0"/>
              <a:t>Ученик 11 класса </a:t>
            </a:r>
            <a:br>
              <a:rPr lang="ru-RU" dirty="0" smtClean="0"/>
            </a:br>
            <a:r>
              <a:rPr lang="ru-RU" dirty="0" smtClean="0"/>
              <a:t>Смирнов Дмитрий Викторович </a:t>
            </a:r>
          </a:p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Руководитель проекта:</a:t>
            </a:r>
          </a:p>
          <a:p>
            <a:pPr algn="ctr"/>
            <a:r>
              <a:rPr lang="ru-RU" dirty="0" smtClean="0"/>
              <a:t>Учитель информатики </a:t>
            </a:r>
          </a:p>
          <a:p>
            <a:pPr algn="ctr"/>
            <a:r>
              <a:rPr lang="ru-RU" dirty="0" smtClean="0"/>
              <a:t>Чернова Наталия Ивановна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081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Архитектор программного </a:t>
            </a:r>
            <a:r>
              <a:rPr lang="ru-RU" dirty="0" smtClean="0"/>
              <a:t>обеспечения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737683"/>
            <a:ext cx="5579675" cy="2795814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Архитектор ПО разрабатывает технические сценарии взаимодействия компонентов программы, определяет протоколы взаимодействия ее компонентов, разбивает программу на технические подсистемы, в общем, занимается довольно специфическими задачами, понятными только специалистам в области информационных технологий.</a:t>
            </a:r>
            <a:endParaRPr lang="ru-RU" dirty="0"/>
          </a:p>
        </p:txBody>
      </p:sp>
      <p:pic>
        <p:nvPicPr>
          <p:cNvPr id="9218" name="Picture 2" descr="https://www.secuteck.ru/hubfs/SecuteckRu/News/%D0%9F%D0%9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4629" y="2728685"/>
            <a:ext cx="4986333" cy="2804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62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Где получить образование в сфере ИТ?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3341135"/>
            <a:ext cx="3910532" cy="1721757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IT сфера быстро развивается, и многие ВУЗы стараются ввести у себя программы по подготовке IT специалистов.</a:t>
            </a:r>
            <a:endParaRPr lang="ru-RU" dirty="0"/>
          </a:p>
        </p:txBody>
      </p:sp>
      <p:pic>
        <p:nvPicPr>
          <p:cNvPr id="10242" name="Picture 2" descr="https://storage.tusur.ru/files/128118/1024-686/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090" y="2891708"/>
            <a:ext cx="4605112" cy="3085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6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hlinkClick r:id="rId2"/>
              </a:rPr>
              <a:t>eor.dgu.ru/</a:t>
            </a:r>
            <a:r>
              <a:rPr lang="ru-RU" dirty="0" err="1">
                <a:hlinkClick r:id="rId2"/>
              </a:rPr>
              <a:t>lectures_f</a:t>
            </a:r>
            <a:r>
              <a:rPr lang="ru-RU" dirty="0">
                <a:hlinkClick r:id="rId2"/>
              </a:rPr>
              <a:t>/Информационные технологии/</a:t>
            </a:r>
            <a:r>
              <a:rPr lang="ru-RU" dirty="0" err="1">
                <a:hlinkClick r:id="rId2"/>
              </a:rPr>
              <a:t>html</a:t>
            </a:r>
            <a:r>
              <a:rPr lang="ru-RU" dirty="0">
                <a:hlinkClick r:id="rId2"/>
              </a:rPr>
              <a:t>/theme1.htm#:~:</a:t>
            </a:r>
            <a:r>
              <a:rPr lang="ru-RU" dirty="0" err="1">
                <a:hlinkClick r:id="rId2"/>
              </a:rPr>
              <a:t>text</a:t>
            </a:r>
            <a:r>
              <a:rPr lang="ru-RU" dirty="0">
                <a:hlinkClick r:id="rId2"/>
              </a:rPr>
              <a:t>=Информационные технологии – совокупность </a:t>
            </a:r>
            <a:r>
              <a:rPr lang="ru-RU" dirty="0" err="1">
                <a:hlinkClick r:id="rId2"/>
              </a:rPr>
              <a:t>средств,основе</a:t>
            </a:r>
            <a:r>
              <a:rPr lang="ru-RU" dirty="0">
                <a:hlinkClick r:id="rId2"/>
              </a:rPr>
              <a:t> применения средств вычислительной </a:t>
            </a:r>
            <a:r>
              <a:rPr lang="ru-RU" dirty="0" smtClean="0">
                <a:hlinkClick r:id="rId2"/>
              </a:rPr>
              <a:t>техники</a:t>
            </a:r>
            <a:endParaRPr lang="ru-RU" dirty="0" smtClean="0"/>
          </a:p>
          <a:p>
            <a:r>
              <a:rPr lang="ru-RU" dirty="0">
                <a:hlinkClick r:id="rId3"/>
              </a:rPr>
              <a:t>Список популярных </a:t>
            </a:r>
            <a:r>
              <a:rPr lang="ru-RU" dirty="0" smtClean="0">
                <a:hlinkClick r:id="rId3"/>
              </a:rPr>
              <a:t>профессий </a:t>
            </a:r>
            <a:r>
              <a:rPr lang="ru-RU" dirty="0">
                <a:hlinkClick r:id="rId3"/>
              </a:rPr>
              <a:t>в IT сфере (propostuplenie.ru</a:t>
            </a:r>
            <a:r>
              <a:rPr lang="ru-RU" dirty="0" smtClean="0">
                <a:hlinkClick r:id="rId3"/>
              </a:rPr>
              <a:t>)</a:t>
            </a:r>
            <a:endParaRPr lang="ru-RU" dirty="0" smtClean="0"/>
          </a:p>
          <a:p>
            <a:r>
              <a:rPr lang="ru-RU" dirty="0">
                <a:hlinkClick r:id="rId4"/>
              </a:rPr>
              <a:t>Информационные технологии — Википедия (</a:t>
            </a:r>
            <a:r>
              <a:rPr lang="en-US" dirty="0">
                <a:hlinkClick r:id="rId4"/>
              </a:rPr>
              <a:t>wikipedia.org)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897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ИТ?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603500"/>
            <a:ext cx="5921707" cy="2917560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Информационные</a:t>
            </a:r>
            <a:r>
              <a:rPr lang="ru-RU" dirty="0"/>
              <a:t> </a:t>
            </a:r>
            <a:r>
              <a:rPr lang="ru-RU" b="1" dirty="0" smtClean="0"/>
              <a:t>технологии (ИТ)</a:t>
            </a:r>
            <a:r>
              <a:rPr lang="ru-RU" dirty="0"/>
              <a:t> – совокупность средств и </a:t>
            </a:r>
            <a:r>
              <a:rPr lang="ru-RU" dirty="0" smtClean="0"/>
              <a:t>методов сбора</a:t>
            </a:r>
            <a:r>
              <a:rPr lang="ru-RU" dirty="0"/>
              <a:t>, обработки и передачи первичной информации </a:t>
            </a:r>
            <a:r>
              <a:rPr lang="ru-RU" dirty="0" smtClean="0"/>
              <a:t>для </a:t>
            </a:r>
            <a:r>
              <a:rPr lang="ru-RU" dirty="0"/>
              <a:t>получения информации нового качества о состоянии объекта, процесса или явления </a:t>
            </a:r>
            <a:r>
              <a:rPr lang="ru-RU" dirty="0" smtClean="0"/>
              <a:t>на </a:t>
            </a:r>
            <a:r>
              <a:rPr lang="ru-RU" dirty="0"/>
              <a:t>основе применения средств вычислительной техники.</a:t>
            </a:r>
          </a:p>
          <a:p>
            <a:endParaRPr lang="ru-RU" dirty="0"/>
          </a:p>
        </p:txBody>
      </p:sp>
      <p:pic>
        <p:nvPicPr>
          <p:cNvPr id="1026" name="Picture 2" descr="https://phonoteka.org/uploads/posts/2021-04/1618614491_47-phonoteka_org-p-fon-informatsionnie-tekhnologii-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377" y="2603500"/>
            <a:ext cx="3951827" cy="291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330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направления ИТ специалистов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Системный администратор</a:t>
            </a:r>
          </a:p>
          <a:p>
            <a:r>
              <a:rPr lang="ru-RU" dirty="0" smtClean="0"/>
              <a:t>Веб-программист</a:t>
            </a:r>
          </a:p>
          <a:p>
            <a:r>
              <a:rPr lang="ru-RU" dirty="0" smtClean="0"/>
              <a:t>Администратор баз данных</a:t>
            </a:r>
          </a:p>
          <a:p>
            <a:r>
              <a:rPr lang="ru-RU" dirty="0" smtClean="0"/>
              <a:t>Разработчик видеоигр</a:t>
            </a:r>
          </a:p>
          <a:p>
            <a:r>
              <a:rPr lang="ru-RU" dirty="0" err="1" smtClean="0"/>
              <a:t>Тестировщик</a:t>
            </a:r>
            <a:endParaRPr lang="ru-RU" dirty="0" smtClean="0"/>
          </a:p>
          <a:p>
            <a:r>
              <a:rPr lang="ru-RU" dirty="0" smtClean="0"/>
              <a:t>Аналитик программного обеспечения</a:t>
            </a:r>
          </a:p>
          <a:p>
            <a:r>
              <a:rPr lang="ru-RU" dirty="0" smtClean="0"/>
              <a:t>Архитектор программного обеспечения</a:t>
            </a:r>
          </a:p>
        </p:txBody>
      </p:sp>
      <p:pic>
        <p:nvPicPr>
          <p:cNvPr id="2052" name="Picture 4" descr="https://avatars.mds.yandex.net/i?id=180f638c47e2bd3e278dcba5304f7507_l-5277625-images-thumbs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146" y="2603500"/>
            <a:ext cx="3908425" cy="2198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up-study.ua/storage/media/1702/conversions/it-specialist-xto-ce-de-vchitisja-zarobitok-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2154" y="3889074"/>
            <a:ext cx="3908425" cy="2512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415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Системный администратор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410691"/>
            <a:ext cx="7038108" cy="14953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Такие IT специалисты следят за тем, чтобы вся компьютерная техника и программное обеспечение в офисе работали слаженно.</a:t>
            </a:r>
            <a:endParaRPr lang="ru-RU" dirty="0"/>
          </a:p>
        </p:txBody>
      </p:sp>
      <p:pic>
        <p:nvPicPr>
          <p:cNvPr id="3074" name="Picture 2" descr="https://www.usue.ru/public/files/loaded/59d47e3d997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954" y="3905994"/>
            <a:ext cx="3997325" cy="2663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envato-shoebox-0.imgix.net/7e89/3c4c-d5e0-48d1-8241-cb4df98c2062/_DSC3281.JPG?auto=compress%2Cformat&amp;fit=max&amp;mark=https%3A%2F%2Felements-assets.envato.com%2Fstatic%2Fwatermark2.png&amp;markalign=center%2Cmiddle&amp;markalpha=18&amp;w=1600&amp;s=d9096ee063cd8fb989efa7e43266699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8329" y="3905994"/>
            <a:ext cx="3994517" cy="2663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8124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Веб-программист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3226352"/>
            <a:ext cx="4463968" cy="1809474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Такой </a:t>
            </a:r>
            <a:r>
              <a:rPr lang="ru-RU" dirty="0" smtClean="0"/>
              <a:t>IT </a:t>
            </a:r>
            <a:r>
              <a:rPr lang="ru-RU" dirty="0"/>
              <a:t>специалист  должен разработать структуру и логику сайта, для </a:t>
            </a:r>
            <a:r>
              <a:rPr lang="ru-RU" dirty="0" smtClean="0"/>
              <a:t>этого ему требуется знание </a:t>
            </a:r>
            <a:r>
              <a:rPr lang="ru-RU" dirty="0"/>
              <a:t>языков программирования и графических редакторов.</a:t>
            </a:r>
            <a:endParaRPr lang="ru-RU" dirty="0"/>
          </a:p>
        </p:txBody>
      </p:sp>
      <p:pic>
        <p:nvPicPr>
          <p:cNvPr id="5" name="Picture 2" descr="https://chastnik-m.ru/images/ob/500000_1/520000/525189/ch5fbb62326bcc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6109252" y="2552281"/>
            <a:ext cx="5278106" cy="3518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54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Администратор баз данных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3303930"/>
            <a:ext cx="4649498" cy="183597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Э</a:t>
            </a:r>
            <a:r>
              <a:rPr lang="ru-RU" dirty="0" smtClean="0"/>
              <a:t>тот IT </a:t>
            </a:r>
            <a:r>
              <a:rPr lang="ru-RU" dirty="0"/>
              <a:t>специалист зачастую сам разрабатывает требования к базе данных, сам ее проектирует и в дальнейшем отвечает за эффективное использование и сопровождение базы.</a:t>
            </a:r>
            <a:endParaRPr lang="ru-RU" dirty="0"/>
          </a:p>
        </p:txBody>
      </p:sp>
      <p:pic>
        <p:nvPicPr>
          <p:cNvPr id="5122" name="Picture 2" descr="https://smartprogress.do/uploadImages/0008643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054" y="2901118"/>
            <a:ext cx="4943060" cy="32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1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Разработчик </a:t>
            </a:r>
            <a:r>
              <a:rPr lang="ru-RU" dirty="0" smtClean="0"/>
              <a:t>видеоигр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3075607"/>
            <a:ext cx="4662750" cy="247208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Разработчик видеоигр должен уметь немало, особенно если он сам занимается и созданием программного кода игры, и ее визуализацией, и дизайном. Ему постоянно нужно освежать знания, поскольку игровая индустрия не стоит на месте.</a:t>
            </a:r>
            <a:endParaRPr lang="ru-RU" dirty="0"/>
          </a:p>
        </p:txBody>
      </p:sp>
      <p:pic>
        <p:nvPicPr>
          <p:cNvPr id="6146" name="Picture 2" descr="https://gdjob.pro/upload/medialibrary/9fa/9fa368dfe14f860609bc07b070feeb7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5113" y="2803047"/>
            <a:ext cx="4486549" cy="3017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235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Тестировщик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3179329"/>
            <a:ext cx="5993991" cy="2411845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В его обязанности этого </a:t>
            </a:r>
            <a:r>
              <a:rPr lang="ru-RU" dirty="0" smtClean="0"/>
              <a:t>IT </a:t>
            </a:r>
            <a:r>
              <a:rPr lang="ru-RU" dirty="0"/>
              <a:t>специалиста входит поиск вероятных ошибок и сбоев в функционировании продукта или программы. </a:t>
            </a:r>
            <a:r>
              <a:rPr lang="ru-RU" dirty="0" err="1"/>
              <a:t>Тестировщик</a:t>
            </a:r>
            <a:r>
              <a:rPr lang="ru-RU" dirty="0"/>
              <a:t> создают модели различных ситуаций, которые могут возникнуть в процессе использования предмета тестирования, чтобы разработчики смогли исправить обнаруженные ошибки. </a:t>
            </a:r>
            <a:endParaRPr lang="ru-RU" dirty="0"/>
          </a:p>
        </p:txBody>
      </p:sp>
      <p:pic>
        <p:nvPicPr>
          <p:cNvPr id="7172" name="Picture 4" descr="https://avatars.mds.yandex.net/get-zen-logos/201842/pub_5bcdb5f0dec46a00aa27550b_5bcdb985e61daf00aa976f3f/xx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2510" y="2929947"/>
            <a:ext cx="3498272" cy="298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869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Аналитик программного обеспечения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3245774"/>
            <a:ext cx="4821776" cy="214077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Аналитик отвечает за выбор методологии разработки, создание или выбор </a:t>
            </a:r>
            <a:r>
              <a:rPr lang="ru-RU" dirty="0" err="1"/>
              <a:t>фреймворков</a:t>
            </a:r>
            <a:r>
              <a:rPr lang="ru-RU" dirty="0"/>
              <a:t>, именно он принимает решение о том, когда следует воспользоваться готовым программным кодом, а когда заняться его самостоятельной разработкой.</a:t>
            </a:r>
            <a:endParaRPr lang="ru-RU" dirty="0"/>
          </a:p>
        </p:txBody>
      </p:sp>
      <p:pic>
        <p:nvPicPr>
          <p:cNvPr id="8194" name="Picture 2" descr="https://www.shatura.ru/files/image/27/29/16/lg!ef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6730" y="2808452"/>
            <a:ext cx="5034356" cy="3327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898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Фиолетовый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Ион (конференц-зал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TM02900722[[fn=Ион (конференц-зал)]]</Template>
  <TotalTime>32</TotalTime>
  <Words>219</Words>
  <Application>Microsoft Office PowerPoint</Application>
  <PresentationFormat>Широкоэкранный</PresentationFormat>
  <Paragraphs>36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Century Gothic</vt:lpstr>
      <vt:lpstr>Wingdings 3</vt:lpstr>
      <vt:lpstr>Ион (конференц-зал)</vt:lpstr>
      <vt:lpstr>Мир ИТ-профессий</vt:lpstr>
      <vt:lpstr>Что такое ИТ?</vt:lpstr>
      <vt:lpstr>Основные направления ИТ специалистов</vt:lpstr>
      <vt:lpstr>Системный администратор</vt:lpstr>
      <vt:lpstr>Веб-программист</vt:lpstr>
      <vt:lpstr>Администратор баз данных</vt:lpstr>
      <vt:lpstr>Разработчик видеоигр</vt:lpstr>
      <vt:lpstr>Тестировщик</vt:lpstr>
      <vt:lpstr>Аналитик программного обеспечения</vt:lpstr>
      <vt:lpstr>Архитектор программного обеспечения</vt:lpstr>
      <vt:lpstr>Где получить образование в сфере ИТ?</vt:lpstr>
      <vt:lpstr>Литература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 ИТ-профессий</dc:title>
  <dc:creator>1</dc:creator>
  <cp:lastModifiedBy>1</cp:lastModifiedBy>
  <cp:revision>4</cp:revision>
  <dcterms:created xsi:type="dcterms:W3CDTF">2022-05-16T11:11:03Z</dcterms:created>
  <dcterms:modified xsi:type="dcterms:W3CDTF">2022-05-16T11:43:40Z</dcterms:modified>
</cp:coreProperties>
</file>