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154"/>
    <p:restoredTop sz="94717"/>
  </p:normalViewPr>
  <p:slideViewPr>
    <p:cSldViewPr snapToGrid="0" snapToObjects="1">
      <p:cViewPr varScale="1">
        <p:scale>
          <a:sx n="90" d="100"/>
          <a:sy n="90" d="100"/>
        </p:scale>
        <p:origin x="33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4/2/19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4/2/19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4/2/19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4/2/19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4/2/19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5D7789-7F5E-6849-AE7B-A9EEE67552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/>
              <a:t>Дизонтогенез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488FDE4-D4EA-AD4D-8909-F26EB8D321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871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E19030-1306-C644-B62B-967A86423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Поврежденное психическое развитие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63BDB8-BB03-604E-A196-F8CAD9BBC3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637414"/>
            <a:ext cx="9601200" cy="5220586"/>
          </a:xfrm>
        </p:spPr>
        <p:txBody>
          <a:bodyPr/>
          <a:lstStyle/>
          <a:p>
            <a:r>
              <a:rPr lang="ru-RU" dirty="0"/>
              <a:t>- органическая деменция </a:t>
            </a:r>
          </a:p>
          <a:p>
            <a:endParaRPr lang="ru-RU" dirty="0"/>
          </a:p>
          <a:p>
            <a:r>
              <a:rPr lang="ru-RU" dirty="0"/>
              <a:t>Этиология - перенесенные инфекции, интоксикации, травмы нервной системы, наследственные дегенеративные, обменные забо­левания мозга. </a:t>
            </a:r>
          </a:p>
          <a:p>
            <a:r>
              <a:rPr lang="ru-RU" dirty="0"/>
              <a:t>Виды:</a:t>
            </a:r>
            <a:br>
              <a:rPr lang="ru-RU" dirty="0"/>
            </a:br>
            <a:r>
              <a:rPr lang="ru-RU" dirty="0"/>
              <a:t>-</a:t>
            </a:r>
            <a:r>
              <a:rPr lang="ru-RU" dirty="0" err="1"/>
              <a:t>резидуальная</a:t>
            </a:r>
            <a:br>
              <a:rPr lang="ru-RU" dirty="0"/>
            </a:br>
            <a:r>
              <a:rPr lang="ru-RU" dirty="0"/>
              <a:t>-прогрессирующая</a:t>
            </a:r>
          </a:p>
          <a:p>
            <a:endParaRPr lang="ru-RU" dirty="0"/>
          </a:p>
          <a:p>
            <a:pPr marL="0" indent="0" algn="ctr">
              <a:buNone/>
            </a:pPr>
            <a:r>
              <a:rPr lang="ru-RU" dirty="0"/>
              <a:t>нет тотальности и иерархичности нарушения психических функций</a:t>
            </a:r>
          </a:p>
          <a:p>
            <a:pPr marL="0" indent="0" algn="ctr">
              <a:buNone/>
            </a:pPr>
            <a:endParaRPr lang="ru-RU" dirty="0"/>
          </a:p>
          <a:p>
            <a:r>
              <a:rPr lang="ru-RU" b="1" i="1" dirty="0"/>
              <a:t>Эпилептическая деменция </a:t>
            </a:r>
            <a:r>
              <a:rPr lang="ru-RU" dirty="0"/>
              <a:t>формируется при эпи­ эпилептической болезни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2527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422A19-3B94-464B-BA3F-6289946F0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Дефицитарное</a:t>
            </a:r>
            <a:r>
              <a:rPr lang="ru-RU" b="1" dirty="0"/>
              <a:t> психическое развитие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F82435-D323-A84C-8445-4A49C57BE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9800" y="1600200"/>
            <a:ext cx="10998200" cy="5054600"/>
          </a:xfrm>
        </p:spPr>
        <p:txBody>
          <a:bodyPr numCol="2">
            <a:normAutofit/>
          </a:bodyPr>
          <a:lstStyle/>
          <a:p>
            <a:r>
              <a:rPr lang="ru-RU" dirty="0"/>
              <a:t>связано с первичной недостаточностью отдельных систем: зрения, слуха, речи, опор­но-</a:t>
            </a:r>
            <a:r>
              <a:rPr lang="ru-RU" dirty="0" err="1"/>
              <a:t>двигательнои</a:t>
            </a:r>
            <a:r>
              <a:rPr lang="ru-RU" dirty="0"/>
              <a:t>̆, а также рядом </a:t>
            </a:r>
            <a:r>
              <a:rPr lang="ru-RU" dirty="0" err="1"/>
              <a:t>инвалидизирующих</a:t>
            </a:r>
            <a:r>
              <a:rPr lang="ru-RU" dirty="0"/>
              <a:t> соматических заболеваний </a:t>
            </a:r>
          </a:p>
          <a:p>
            <a:endParaRPr lang="ru-RU" dirty="0"/>
          </a:p>
          <a:p>
            <a:r>
              <a:rPr lang="ru-RU" dirty="0"/>
              <a:t>Этиология дефектов слуха и зрения может быть связана как с </a:t>
            </a:r>
            <a:r>
              <a:rPr lang="ru-RU" i="1" dirty="0"/>
              <a:t>экзогенными, </a:t>
            </a:r>
            <a:r>
              <a:rPr lang="ru-RU" dirty="0"/>
              <a:t>так и </a:t>
            </a:r>
            <a:r>
              <a:rPr lang="ru-RU" i="1" dirty="0"/>
              <a:t>эндогенными факторами.</a:t>
            </a:r>
            <a:r>
              <a:rPr lang="ru-RU" dirty="0"/>
              <a:t> </a:t>
            </a:r>
          </a:p>
          <a:p>
            <a:r>
              <a:rPr lang="ru-RU" dirty="0"/>
              <a:t>Среди детей с </a:t>
            </a:r>
            <a:r>
              <a:rPr lang="ru-RU" u="sng" dirty="0"/>
              <a:t>недостаточностью слуха </a:t>
            </a:r>
            <a:r>
              <a:rPr lang="ru-RU" dirty="0"/>
              <a:t>выделяются: </a:t>
            </a:r>
          </a:p>
          <a:p>
            <a:pPr marL="0" indent="0">
              <a:buNone/>
            </a:pPr>
            <a:r>
              <a:rPr lang="ru-RU" dirty="0"/>
              <a:t>1) глухие: </a:t>
            </a:r>
          </a:p>
          <a:p>
            <a:pPr marL="0" indent="0">
              <a:buNone/>
            </a:pPr>
            <a:r>
              <a:rPr lang="ru-RU" dirty="0"/>
              <a:t>а) рано оглохшие; </a:t>
            </a:r>
          </a:p>
          <a:p>
            <a:pPr marL="0" indent="0">
              <a:buNone/>
            </a:pPr>
            <a:r>
              <a:rPr lang="ru-RU" dirty="0"/>
              <a:t>б) поздно оглохшие; </a:t>
            </a:r>
          </a:p>
          <a:p>
            <a:pPr marL="0" indent="0">
              <a:buNone/>
            </a:pPr>
            <a:r>
              <a:rPr lang="ru-RU" dirty="0"/>
              <a:t>2) слабослышащие: </a:t>
            </a:r>
          </a:p>
          <a:p>
            <a:pPr marL="0" indent="0">
              <a:buNone/>
            </a:pPr>
            <a:r>
              <a:rPr lang="ru-RU" dirty="0"/>
              <a:t>а) с относительно </a:t>
            </a:r>
            <a:r>
              <a:rPr lang="ru-RU" dirty="0" err="1"/>
              <a:t>сохраннои</a:t>
            </a:r>
            <a:r>
              <a:rPr lang="ru-RU" dirty="0"/>
              <a:t>̆ речью, </a:t>
            </a:r>
          </a:p>
          <a:p>
            <a:pPr marL="0" indent="0">
              <a:buNone/>
            </a:pPr>
            <a:r>
              <a:rPr lang="ru-RU" dirty="0"/>
              <a:t>б) с глубоким недоразвитием речи.</a:t>
            </a:r>
          </a:p>
          <a:p>
            <a:pPr marL="0" indent="0">
              <a:buNone/>
            </a:pPr>
            <a:br>
              <a:rPr lang="ru-RU" dirty="0"/>
            </a:br>
            <a:r>
              <a:rPr lang="ru-RU" dirty="0"/>
              <a:t>Среди детей с </a:t>
            </a:r>
            <a:r>
              <a:rPr lang="ru-RU" u="sng" dirty="0"/>
              <a:t>недостаточностью зрения </a:t>
            </a:r>
            <a:r>
              <a:rPr lang="ru-RU" dirty="0"/>
              <a:t>выделяет:</a:t>
            </a:r>
            <a:br>
              <a:rPr lang="ru-RU" dirty="0"/>
            </a:br>
            <a:r>
              <a:rPr lang="ru-RU" dirty="0"/>
              <a:t>1) тотально слепых;</a:t>
            </a:r>
            <a:br>
              <a:rPr lang="ru-RU" dirty="0"/>
            </a:br>
            <a:r>
              <a:rPr lang="ru-RU" dirty="0"/>
              <a:t>2) частично видящих;</a:t>
            </a:r>
            <a:br>
              <a:rPr lang="ru-RU" dirty="0"/>
            </a:br>
            <a:r>
              <a:rPr lang="ru-RU" dirty="0"/>
              <a:t>3) слабовидящих.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838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A7277B-9D0C-F040-B53F-1B910FB0B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Искаженное психическое развитие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3F018C-A2D1-6B44-9693-CB63C25BDF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2800" y="1600200"/>
            <a:ext cx="11074400" cy="490220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- </a:t>
            </a:r>
            <a:r>
              <a:rPr lang="ru-RU" i="1" dirty="0"/>
              <a:t>ранний детский аутизм</a:t>
            </a:r>
          </a:p>
          <a:p>
            <a:endParaRPr lang="ru-RU" i="1" dirty="0"/>
          </a:p>
          <a:p>
            <a:r>
              <a:rPr lang="ru-RU" dirty="0"/>
              <a:t>В вопросе об этиологии раннего детского аутизма единства мнений нет. </a:t>
            </a:r>
          </a:p>
          <a:p>
            <a:r>
              <a:rPr lang="ru-RU" dirty="0"/>
              <a:t>этапы становления аутистического синдрома. </a:t>
            </a:r>
          </a:p>
          <a:p>
            <a:pPr marL="0" indent="0">
              <a:buNone/>
            </a:pPr>
            <a:r>
              <a:rPr lang="ru-RU" dirty="0"/>
              <a:t>1. На базальном уровне возникает комплекс симптомов, вызванных патологией в сенсорной сфере</a:t>
            </a:r>
          </a:p>
          <a:p>
            <a:pPr marL="0" indent="0">
              <a:buNone/>
            </a:pPr>
            <a:r>
              <a:rPr lang="ru-RU" dirty="0"/>
              <a:t>В результате нарушения аффективного процесса возникает фиксация более ранних форм ориентировки. Неустойчивость развития порождает тенденцию к регрессу, зацикливанию, двигательным стереотипиям. </a:t>
            </a:r>
          </a:p>
          <a:p>
            <a:pPr marL="0" indent="0">
              <a:buNone/>
            </a:pPr>
            <a:r>
              <a:rPr lang="ru-RU" dirty="0"/>
              <a:t>2. На­рушается нормальное функционирование этологических механиз­мов, обеспечивающих в норме первичную адаптацию к окружаю­щему. </a:t>
            </a:r>
          </a:p>
          <a:p>
            <a:pPr marL="0" indent="0">
              <a:buNone/>
            </a:pPr>
            <a:r>
              <a:rPr lang="ru-RU" dirty="0"/>
              <a:t>В связи с состоянием перманентной </a:t>
            </a:r>
            <a:r>
              <a:rPr lang="ru-RU" dirty="0" err="1"/>
              <a:t>дезадаптации</a:t>
            </a:r>
            <a:r>
              <a:rPr lang="ru-RU" dirty="0"/>
              <a:t> на первый план выдвигаются защитные формы поведения, стремление к минимизации контактов с окружающи­ми, самоизоляции.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2567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683FAD-A516-184A-9F7D-82718380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Дисгармоническое психическое развитие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28C09A-1383-6D4C-AE9D-15D06BB1B2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926771"/>
            <a:ext cx="10972800" cy="4931229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психопатии и патологическое развитие лично­сти </a:t>
            </a:r>
          </a:p>
          <a:p>
            <a:r>
              <a:rPr lang="ru-RU" dirty="0"/>
              <a:t>Этиология психопатий связывается либо с генетическими, наследственными, факторами (конституциональные формы психопатий), либо с экзогенными вредностями, действовавшими на ранних этапах он­тогенеза (органические формы психопатий) </a:t>
            </a:r>
          </a:p>
          <a:p>
            <a:r>
              <a:rPr lang="ru-RU" dirty="0"/>
              <a:t>Выделены основные варианты психопатий по их этиологии:</a:t>
            </a:r>
          </a:p>
          <a:p>
            <a:pPr marL="0" indent="0">
              <a:buNone/>
            </a:pPr>
            <a:r>
              <a:rPr lang="ru-RU" dirty="0"/>
              <a:t>-конститу­циональные (шизоидные, эпилептоидные, цикло­идные, психастенические и в значительной части истерические) </a:t>
            </a:r>
          </a:p>
          <a:p>
            <a:pPr marL="0" indent="0">
              <a:buNone/>
            </a:pPr>
            <a:r>
              <a:rPr lang="ru-RU" dirty="0"/>
              <a:t> -органические (возбудимый (эксплозивный) тип )</a:t>
            </a:r>
          </a:p>
          <a:p>
            <a:pPr marL="0" indent="0">
              <a:buNone/>
            </a:pPr>
            <a:r>
              <a:rPr lang="ru-RU" dirty="0"/>
              <a:t>-дисгармонический ин­фантилизм»: неустойчивые, истерические личности, </a:t>
            </a:r>
            <a:r>
              <a:rPr lang="ru-RU" dirty="0" err="1"/>
              <a:t>псевдологи</a:t>
            </a:r>
            <a:r>
              <a:rPr lang="ru-RU" dirty="0"/>
              <a:t>). 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i="1" dirty="0"/>
              <a:t>Патологическое формирование личности – </a:t>
            </a:r>
            <a:r>
              <a:rPr lang="ru-RU" dirty="0"/>
              <a:t>этиологией являются неблагоприятные условия воспи­тания, длительная психотравмирующая ситуация. </a:t>
            </a:r>
          </a:p>
          <a:p>
            <a:r>
              <a:rPr lang="ru-RU" dirty="0"/>
              <a:t>Невропатия – особый вид аномалии эмоционально-волевой сферы, обусловленный  неустойчивостью регуляции вегетативных функций</a:t>
            </a:r>
          </a:p>
        </p:txBody>
      </p:sp>
    </p:spTree>
    <p:extLst>
      <p:ext uri="{BB962C8B-B14F-4D97-AF65-F5344CB8AC3E}">
        <p14:creationId xmlns:p14="http://schemas.microsoft.com/office/powerpoint/2010/main" val="142630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2E28E5-4A1F-3248-AD81-1155845A4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168489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7D42FB-A996-2845-B2ED-48000929B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 Этиология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CBC6A22-BCC0-C54A-A5E3-EA07C3CE60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Биологические факторы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F25D93-3645-BE4B-87B3-34E49D58558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поражением генетического материала (хромосомные аберрации, генные мута­ции, наследственно обусловленные дефекты обмена и др.). </a:t>
            </a:r>
          </a:p>
          <a:p>
            <a:r>
              <a:rPr lang="ru-RU" dirty="0"/>
              <a:t>внутриутробные нарушения (в связи с тяжелыми токсикозами беременности, </a:t>
            </a:r>
            <a:r>
              <a:rPr lang="ru-RU" dirty="0" err="1"/>
              <a:t>токсоплазмбзом</a:t>
            </a:r>
            <a:r>
              <a:rPr lang="ru-RU" dirty="0"/>
              <a:t>, краснухой и другими инфекциями, различными интоксика­циями, в том числе гормонального и лекарственного происхож­дения), патологии родов, инфекции, интоксикации и травмы, реже — опухолевые образования раннего постнатального пери­ода. 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E3CAC33-41C6-BD4D-8EFB-30C475DB47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Социальные факторы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2E938CC-F910-CF48-876A-0E3174ED9A9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i="1" dirty="0" err="1"/>
              <a:t>микросоциально</a:t>
            </a:r>
            <a:r>
              <a:rPr lang="ru-RU" i="1" dirty="0"/>
              <a:t>-педаго­гическая запущенность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7108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397284-8C59-3648-9B66-E69443324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симптомов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E105478D-2D8F-B647-83DC-E7F211ADC1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Негативные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31AF9DFD-C17B-5344-A430-33688BAF44A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«вы­падения» в психической деятельности: снижение интеллектуальной и эмоциональной активности, ухудшение процессов мышле­ния, памяти и т.д. </a:t>
            </a:r>
          </a:p>
          <a:p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59E43F40-7BF3-874B-A27D-41EF964D22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Продуктивные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BDD50939-E7AC-8544-A5E2-8252CE1420D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/>
              <a:t>невротические и </a:t>
            </a:r>
            <a:r>
              <a:rPr lang="ru-RU" dirty="0" err="1"/>
              <a:t>неврозоподобные</a:t>
            </a:r>
            <a:r>
              <a:rPr lang="ru-RU" dirty="0"/>
              <a:t> расстройства, судорожные состояния, страхи, галлюцинации, бредовые идеи и т.д. </a:t>
            </a:r>
          </a:p>
        </p:txBody>
      </p:sp>
    </p:spTree>
    <p:extLst>
      <p:ext uri="{BB962C8B-B14F-4D97-AF65-F5344CB8AC3E}">
        <p14:creationId xmlns:p14="http://schemas.microsoft.com/office/powerpoint/2010/main" val="1478552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800B91D9-59B0-2440-8C03-BB14229AC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228600"/>
            <a:ext cx="9601200" cy="1485900"/>
          </a:xfrm>
        </p:spPr>
        <p:txBody>
          <a:bodyPr/>
          <a:lstStyle/>
          <a:p>
            <a:r>
              <a:rPr lang="ru-RU" dirty="0"/>
              <a:t>механизмы </a:t>
            </a:r>
            <a:r>
              <a:rPr lang="ru-RU" dirty="0" err="1"/>
              <a:t>системогенеза</a:t>
            </a:r>
            <a:r>
              <a:rPr lang="ru-RU" dirty="0"/>
              <a:t>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E8BAE114-DF77-454B-B231-7980C3AC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28763"/>
            <a:ext cx="10687050" cy="5172075"/>
          </a:xfrm>
        </p:spPr>
        <p:txBody>
          <a:bodyPr>
            <a:normAutofit/>
          </a:bodyPr>
          <a:lstStyle/>
          <a:p>
            <a:r>
              <a:rPr lang="ru-RU" b="1" i="1" dirty="0" err="1"/>
              <a:t>сензитивный</a:t>
            </a:r>
            <a:r>
              <a:rPr lang="ru-RU" b="1" i="1" dirty="0"/>
              <a:t> период - </a:t>
            </a:r>
            <a:r>
              <a:rPr lang="ru-RU" dirty="0"/>
              <a:t>под­готовленный структурно-функциональным созреванием отдельных мозговых систем, характеризуется избирательной чувствитель­ностью к определенным средовым воздействиям (паттерну лица, звукам речи и т.п.). Это период наибольшей восприимчивости к обучению. </a:t>
            </a:r>
          </a:p>
          <a:p>
            <a:r>
              <a:rPr lang="ru-RU" b="1" i="1" dirty="0"/>
              <a:t>гетерохрония развития</a:t>
            </a:r>
            <a:r>
              <a:rPr lang="ru-RU" dirty="0"/>
              <a:t> -  неравномерность в созревании различных функциональных систем головного мозга.</a:t>
            </a:r>
          </a:p>
          <a:p>
            <a:r>
              <a:rPr lang="ru-RU" b="1" i="1" dirty="0" err="1"/>
              <a:t>асинхрония</a:t>
            </a:r>
            <a:r>
              <a:rPr lang="ru-RU" b="1" i="1" dirty="0"/>
              <a:t> развития</a:t>
            </a:r>
            <a:r>
              <a:rPr lang="ru-RU" b="1" dirty="0"/>
              <a:t> </a:t>
            </a:r>
            <a:r>
              <a:rPr lang="ru-RU" dirty="0"/>
              <a:t>- понятие, введенное известным немецким психиатром и психологом Э. </a:t>
            </a:r>
            <a:r>
              <a:rPr lang="ru-RU" dirty="0" err="1"/>
              <a:t>Кречмером</a:t>
            </a:r>
            <a:r>
              <a:rPr lang="ru-RU" dirty="0"/>
              <a:t> для характеристики нарушения сроков и темпа полового и психического созревания, при котором нарушается гармония в созревании разных систем и оно становится дисгармоничным: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i="1" dirty="0"/>
              <a:t>Явления временной независимости </a:t>
            </a:r>
            <a:r>
              <a:rPr lang="ru-RU" dirty="0"/>
              <a:t>— </a:t>
            </a:r>
            <a:r>
              <a:rPr lang="ru-RU" i="1" dirty="0"/>
              <a:t>явления изоляции</a:t>
            </a:r>
            <a:r>
              <a:rPr lang="ru-RU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i="1" dirty="0"/>
              <a:t>явления ретардации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i="1" dirty="0"/>
              <a:t>явления патологической акселерации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235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2FE4DA-3D33-0F4B-87CD-9B62CB27E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Роль времени в возникновении симптомов </a:t>
            </a:r>
            <a:r>
              <a:rPr lang="ru-RU" b="1" dirty="0" err="1"/>
              <a:t>дизонтогенеза</a:t>
            </a:r>
            <a:r>
              <a:rPr lang="ru-RU" b="1" dirty="0"/>
              <a:t>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5DAE7A-1C04-494A-A45B-ABC789EAA1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Чем </a:t>
            </a:r>
            <a:r>
              <a:rPr lang="ru-RU" i="1" dirty="0"/>
              <a:t>рань­ше </a:t>
            </a:r>
            <a:r>
              <a:rPr lang="ru-RU" dirty="0"/>
              <a:t>произошло поражение, тем вероятнее явления </a:t>
            </a:r>
            <a:r>
              <a:rPr lang="ru-RU" i="1" dirty="0"/>
              <a:t>недоразвития</a:t>
            </a:r>
          </a:p>
          <a:p>
            <a:endParaRPr lang="ru-RU" i="1" dirty="0"/>
          </a:p>
          <a:p>
            <a:r>
              <a:rPr lang="ru-RU" dirty="0"/>
              <a:t>Чем </a:t>
            </a:r>
            <a:r>
              <a:rPr lang="ru-RU" i="1" dirty="0"/>
              <a:t>позднее</a:t>
            </a:r>
            <a:r>
              <a:rPr lang="ru-RU" dirty="0"/>
              <a:t> возникло нарушение нервной системы, тем более характерны явления </a:t>
            </a:r>
            <a:r>
              <a:rPr lang="ru-RU" i="1" dirty="0"/>
              <a:t>повреждения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23925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971B7E-B6CC-8A4A-A0E3-83AF1B0EB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Первичные и вторичные нарушения </a:t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45DF611-F8D5-F140-B95D-4235BA650B5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первичные — наруше­ния, непосредственно вытекающие из биологического характера болезни (нарушения слуха и зрения при поражении органов чувств, детские церебральные параличи, локальные поражения определенных корковых зон и т.д.) 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821D64F-8819-5F49-BFE0-79C84550010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вторичные, возникающие опосредованно в процессе аномального социального развития. </a:t>
            </a:r>
          </a:p>
          <a:p>
            <a:endParaRPr lang="ru-RU" dirty="0"/>
          </a:p>
          <a:p>
            <a:r>
              <a:rPr lang="ru-RU" dirty="0"/>
              <a:t>Вторично </a:t>
            </a:r>
            <a:r>
              <a:rPr lang="ru-RU" dirty="0" err="1"/>
              <a:t>недоразвиваются</a:t>
            </a:r>
            <a:r>
              <a:rPr lang="ru-RU" dirty="0"/>
              <a:t> те функции, которые непосредственно связаны с поврежденной, — так называемое </a:t>
            </a:r>
            <a:r>
              <a:rPr lang="ru-RU" i="1" dirty="0"/>
              <a:t>специфическое недоразвитие.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4697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A6CE98D-2175-7F47-AA59-A824656F7C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7443" y="528637"/>
            <a:ext cx="11000030" cy="5543551"/>
          </a:xfrm>
        </p:spPr>
      </p:pic>
    </p:spTree>
    <p:extLst>
      <p:ext uri="{BB962C8B-B14F-4D97-AF65-F5344CB8AC3E}">
        <p14:creationId xmlns:p14="http://schemas.microsoft.com/office/powerpoint/2010/main" val="2651359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344994-33C0-7341-B21C-74E572FB8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Общее психическое недоразвитие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E174A5-7336-C343-A285-647225A0BC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Типичной моделью психического недоразвития является </a:t>
            </a:r>
            <a:r>
              <a:rPr lang="ru-RU" b="1" i="1" dirty="0"/>
              <a:t>умственная отсталость.</a:t>
            </a:r>
          </a:p>
          <a:p>
            <a:endParaRPr lang="ru-RU" b="1" i="1" dirty="0"/>
          </a:p>
          <a:p>
            <a:pPr marL="0" indent="0">
              <a:buNone/>
            </a:pPr>
            <a:r>
              <a:rPr lang="ru-RU" dirty="0"/>
              <a:t>По этиологии ее можно разделить на две основные группы — </a:t>
            </a:r>
            <a:r>
              <a:rPr lang="ru-RU" i="1" dirty="0"/>
              <a:t>эндогенную </a:t>
            </a:r>
            <a:r>
              <a:rPr lang="ru-RU" dirty="0"/>
              <a:t>(генетическую) и </a:t>
            </a:r>
            <a:r>
              <a:rPr lang="ru-RU" i="1" dirty="0"/>
              <a:t>экзогенную. </a:t>
            </a:r>
            <a:endParaRPr lang="ru-RU" dirty="0"/>
          </a:p>
          <a:p>
            <a:r>
              <a:rPr lang="ru-RU" i="1" dirty="0"/>
              <a:t>Клинико-психологическая структура дефекта </a:t>
            </a:r>
            <a:r>
              <a:rPr lang="ru-RU" dirty="0"/>
              <a:t>обусловлена явлениями необратимого недоразвития мозга в це­лом с преимущественной незрелостью его коры, в первую оче­редь — лобных и теменных отделов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Клинико-патогенетическая классификация Г. Е. Сухаревой выделяет следующие формы УО: </a:t>
            </a:r>
            <a:r>
              <a:rPr lang="ru-RU" i="1" dirty="0"/>
              <a:t>неосложненные, осложненные </a:t>
            </a:r>
            <a:r>
              <a:rPr lang="ru-RU" dirty="0"/>
              <a:t>и </a:t>
            </a:r>
            <a:r>
              <a:rPr lang="ru-RU" i="1" dirty="0"/>
              <a:t>атипичные.</a:t>
            </a:r>
            <a:br>
              <a:rPr lang="ru-RU" i="1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2292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F8351E-1291-BB47-BDFE-EE4775935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Задержанное психическое развитие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DD2C2D-8A3E-B946-ADE5-87BD296762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0"/>
            <a:ext cx="9601200" cy="4348716"/>
          </a:xfrm>
        </p:spPr>
        <p:txBody>
          <a:bodyPr>
            <a:normAutofit/>
          </a:bodyPr>
          <a:lstStyle/>
          <a:p>
            <a:r>
              <a:rPr lang="ru-RU" dirty="0"/>
              <a:t>выражается в недостаточности общего запаса знаний, ограниченности представ­лений, незрелости мышления, малой интеллектуальной целена­правленности, преобладании игровых интересов, быстрой пресы­щаемости в интеллектуальной деятельности. </a:t>
            </a:r>
          </a:p>
          <a:p>
            <a:endParaRPr lang="ru-RU" dirty="0"/>
          </a:p>
          <a:p>
            <a:r>
              <a:rPr lang="ru-RU" dirty="0"/>
              <a:t>Различают четыре основных варианта задержки психического развития:</a:t>
            </a:r>
          </a:p>
          <a:p>
            <a:r>
              <a:rPr lang="ru-RU" dirty="0"/>
              <a:t>1) задержка психического развития конституционального про­исхождения; </a:t>
            </a:r>
          </a:p>
          <a:p>
            <a:r>
              <a:rPr lang="ru-RU" dirty="0"/>
              <a:t>2) задержка психического развития соматогенного происхож­дения; </a:t>
            </a:r>
          </a:p>
          <a:p>
            <a:r>
              <a:rPr lang="ru-RU" dirty="0"/>
              <a:t>3) задержка психического развития психогенного происхож­дения; </a:t>
            </a:r>
          </a:p>
          <a:p>
            <a:r>
              <a:rPr lang="ru-RU" dirty="0"/>
              <a:t>4) задержка психического развития церебрально-органическо­го генеза.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1645854"/>
      </p:ext>
    </p:extLst>
  </p:cSld>
  <p:clrMapOvr>
    <a:masterClrMapping/>
  </p:clrMapOvr>
</p:sld>
</file>

<file path=ppt/theme/theme1.xml><?xml version="1.0" encoding="utf-8"?>
<a:theme xmlns:a="http://schemas.openxmlformats.org/drawingml/2006/main" name="Обрезка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Обрезка</Template>
  <TotalTime>165</TotalTime>
  <Words>780</Words>
  <Application>Microsoft Macintosh PowerPoint</Application>
  <PresentationFormat>Широкоэкранный</PresentationFormat>
  <Paragraphs>84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Franklin Gothic Book</vt:lpstr>
      <vt:lpstr>Обрезка</vt:lpstr>
      <vt:lpstr>Дизонтогенез</vt:lpstr>
      <vt:lpstr> Этиология</vt:lpstr>
      <vt:lpstr>Виды симптомов</vt:lpstr>
      <vt:lpstr>механизмы системогенеза </vt:lpstr>
      <vt:lpstr>Роль времени в возникновении симптомов дизонтогенеза </vt:lpstr>
      <vt:lpstr>Первичные и вторичные нарушения  </vt:lpstr>
      <vt:lpstr>Презентация PowerPoint</vt:lpstr>
      <vt:lpstr>Общее психическое недоразвитие </vt:lpstr>
      <vt:lpstr>Задержанное психическое развитие </vt:lpstr>
      <vt:lpstr>Поврежденное психическое развитие </vt:lpstr>
      <vt:lpstr>Дефицитарное психическое развитие </vt:lpstr>
      <vt:lpstr>Искаженное психическое развитие </vt:lpstr>
      <vt:lpstr>Дисгармоническое психическое развитие </vt:lpstr>
      <vt:lpstr>Спасибо за внимание!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Microsoft Office User</cp:lastModifiedBy>
  <cp:revision>14</cp:revision>
  <dcterms:created xsi:type="dcterms:W3CDTF">2019-04-01T19:35:46Z</dcterms:created>
  <dcterms:modified xsi:type="dcterms:W3CDTF">2019-04-02T17:11:00Z</dcterms:modified>
</cp:coreProperties>
</file>