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69" r:id="rId16"/>
    <p:sldId id="270" r:id="rId17"/>
    <p:sldId id="275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661" autoAdjust="0"/>
    <p:restoredTop sz="94660" autoAdjust="0"/>
  </p:normalViewPr>
  <p:slideViewPr>
    <p:cSldViewPr>
      <p:cViewPr>
        <p:scale>
          <a:sx n="45" d="100"/>
          <a:sy n="45" d="100"/>
        </p:scale>
        <p:origin x="-1806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AAA52-17B3-49BD-93DC-A41F18A8793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2E1BC-5E71-4690-ADFF-E7A8ED46E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dex.ru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7148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Анатомическая характеристика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плавания.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7422" y="2000240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Мышцы задействованные в разных стилях плавания.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95811" y="5473005"/>
            <a:ext cx="45481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800" dirty="0" smtClean="0">
                <a:solidFill>
                  <a:prstClr val="black"/>
                </a:solidFill>
              </a:rPr>
              <a:t>.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186106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Кроль: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857232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В способе кроль на груди принимают участие мышцы, обеспечивающие круговое движение вперед, поднимающие и опускающие плечевой пояс и мышцы, пронирующие </a:t>
            </a:r>
            <a:r>
              <a:rPr lang="ru-RU" sz="2800" dirty="0" smtClean="0">
                <a:solidFill>
                  <a:schemeClr val="bg1"/>
                </a:solidFill>
              </a:rPr>
              <a:t>предплечье.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C:\Users\Admin\Desktop\650083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00438"/>
            <a:ext cx="2770929" cy="2000264"/>
          </a:xfrm>
          <a:prstGeom prst="rect">
            <a:avLst/>
          </a:prstGeom>
          <a:noFill/>
        </p:spPr>
      </p:pic>
      <p:pic>
        <p:nvPicPr>
          <p:cNvPr id="8195" name="Picture 3" descr="C:\Users\Admin\Desktop\x_f56657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714884"/>
            <a:ext cx="238126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7181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accent2"/>
                </a:solidFill>
              </a:rPr>
              <a:t>Мышцы</a:t>
            </a:r>
            <a:r>
              <a:rPr lang="ru-RU" sz="2800" dirty="0">
                <a:solidFill>
                  <a:schemeClr val="accent2"/>
                </a:solidFill>
              </a:rPr>
              <a:t>, участвующие  в круговом движении, расположены вокруг плечевого сустава, наиболее активное участие принимают мышцы сгибатели плеча, которые  создают гребковое движение руки ( передняя часть дельтовидной мышцы , большая грудная, ключево – плечевая мышцы и двуглавая мышца плеча )</a:t>
            </a:r>
          </a:p>
        </p:txBody>
      </p:sp>
      <p:pic>
        <p:nvPicPr>
          <p:cNvPr id="9218" name="Picture 2" descr="C:\Users\Admin\Desktop\ruka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5457825" cy="3238500"/>
          </a:xfrm>
          <a:prstGeom prst="rect">
            <a:avLst/>
          </a:prstGeom>
          <a:noFill/>
        </p:spPr>
      </p:pic>
      <p:pic>
        <p:nvPicPr>
          <p:cNvPr id="9219" name="Picture 3" descr="C:\Users\Admin\Desktop\Muscles_anterior_labe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571876"/>
            <a:ext cx="2605074" cy="3021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accent2"/>
                </a:solidFill>
              </a:rPr>
              <a:t>Мышцы </a:t>
            </a:r>
            <a:r>
              <a:rPr lang="ru-RU" sz="2800" dirty="0">
                <a:solidFill>
                  <a:schemeClr val="accent2"/>
                </a:solidFill>
              </a:rPr>
              <a:t>, поднимающие пояс верхних конечностей, принимают участие в начальной фазе гребка : они подают плечо вперед и этим удлиняют шаг гребка ( верхние пучки трапециевидной  мышцы , мышца, поднимающая лопатку, и груднично-ключично-сосцевидная мышца)</a:t>
            </a:r>
          </a:p>
        </p:txBody>
      </p:sp>
      <p:pic>
        <p:nvPicPr>
          <p:cNvPr id="10242" name="Picture 2" descr="C:\Users\Admin\Desktop\spin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714884"/>
            <a:ext cx="2655630" cy="1892740"/>
          </a:xfrm>
          <a:prstGeom prst="rect">
            <a:avLst/>
          </a:prstGeom>
          <a:noFill/>
        </p:spPr>
      </p:pic>
      <p:pic>
        <p:nvPicPr>
          <p:cNvPr id="10243" name="Picture 3" descr="C:\Users\Admin\Desktop\6_bod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928934"/>
            <a:ext cx="1586383" cy="2481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7181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chemeClr val="accent2"/>
                </a:solidFill>
              </a:rPr>
              <a:t>Мышцы опускающие пояс </a:t>
            </a:r>
            <a:r>
              <a:rPr lang="ru-RU" sz="3100" dirty="0" smtClean="0">
                <a:solidFill>
                  <a:schemeClr val="bg1"/>
                </a:solidFill>
              </a:rPr>
              <a:t>верхних</a:t>
            </a:r>
            <a:r>
              <a:rPr lang="ru-RU" sz="3100" dirty="0" smtClean="0">
                <a:solidFill>
                  <a:schemeClr val="accent2"/>
                </a:solidFill>
              </a:rPr>
              <a:t> конечностей , принимают </a:t>
            </a:r>
            <a:r>
              <a:rPr lang="ru-RU" sz="3100" dirty="0">
                <a:solidFill>
                  <a:schemeClr val="accent2"/>
                </a:solidFill>
              </a:rPr>
              <a:t>участие в конце гребка: опускают плечо , чем удлиняют  шаг гребка ( малая грудная и большая грудная, подключичная мышцы , нижние пучки трапециевидной нижние пучки передней зубчатой мышцы , широчайшая мышца спины</a:t>
            </a:r>
            <a:r>
              <a:rPr lang="ru-RU" sz="3100" dirty="0" smtClean="0">
                <a:solidFill>
                  <a:schemeClr val="accent2"/>
                </a:solidFill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 descr="C:\Users\Admin\Desktop\6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4714884"/>
            <a:ext cx="1185064" cy="1671652"/>
          </a:xfrm>
          <a:prstGeom prst="rect">
            <a:avLst/>
          </a:prstGeom>
          <a:noFill/>
        </p:spPr>
      </p:pic>
      <p:pic>
        <p:nvPicPr>
          <p:cNvPr id="11267" name="Picture 3" descr="C:\Users\Admin\Desktop\x_f67b0d1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428868"/>
            <a:ext cx="2372282" cy="1738310"/>
          </a:xfrm>
          <a:prstGeom prst="rect">
            <a:avLst/>
          </a:prstGeom>
          <a:noFill/>
        </p:spPr>
      </p:pic>
      <p:pic>
        <p:nvPicPr>
          <p:cNvPr id="11268" name="Picture 4" descr="C:\Users\Admin\Desktop\44_11_11_10_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500570"/>
            <a:ext cx="3089287" cy="209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8612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chemeClr val="accent2"/>
                </a:solidFill>
              </a:rPr>
              <a:t>Мышцы</a:t>
            </a:r>
            <a:r>
              <a:rPr lang="ru-RU" sz="3100" dirty="0">
                <a:solidFill>
                  <a:schemeClr val="accent2"/>
                </a:solidFill>
              </a:rPr>
              <a:t>, пронирующие предплечье , во второй части гребка придают движению предплечья дополнительное </a:t>
            </a:r>
            <a:r>
              <a:rPr lang="ru-RU" sz="3100" dirty="0" smtClean="0">
                <a:solidFill>
                  <a:schemeClr val="accent2"/>
                </a:solidFill>
              </a:rPr>
              <a:t>ускорение.</a:t>
            </a:r>
            <a:r>
              <a:rPr lang="ru-RU" sz="3100" dirty="0">
                <a:solidFill>
                  <a:schemeClr val="accent2"/>
                </a:solidFill>
              </a:rPr>
              <a:t>  Поэтому своей имеющейся силой они должны превосходить силу </a:t>
            </a:r>
            <a:r>
              <a:rPr lang="ru-RU" sz="3100" dirty="0" smtClean="0">
                <a:solidFill>
                  <a:schemeClr val="accent2"/>
                </a:solidFill>
              </a:rPr>
              <a:t>мышц, </a:t>
            </a:r>
            <a:r>
              <a:rPr lang="ru-RU" sz="3100" dirty="0">
                <a:solidFill>
                  <a:schemeClr val="accent2"/>
                </a:solidFill>
              </a:rPr>
              <a:t>сгибающих плечо : </a:t>
            </a:r>
            <a:r>
              <a:rPr lang="ru-RU" sz="3100" dirty="0">
                <a:solidFill>
                  <a:schemeClr val="bg1"/>
                </a:solidFill>
              </a:rPr>
              <a:t>большая </a:t>
            </a:r>
            <a:r>
              <a:rPr lang="ru-RU" sz="3100" dirty="0">
                <a:solidFill>
                  <a:schemeClr val="accent2"/>
                </a:solidFill>
              </a:rPr>
              <a:t>грудная мышца , передняя часть дельтовидной </a:t>
            </a:r>
            <a:r>
              <a:rPr lang="ru-RU" sz="3100" dirty="0">
                <a:solidFill>
                  <a:schemeClr val="bg1"/>
                </a:solidFill>
              </a:rPr>
              <a:t>мышцы, </a:t>
            </a:r>
            <a:r>
              <a:rPr lang="ru-RU" sz="3100" dirty="0">
                <a:solidFill>
                  <a:schemeClr val="accent2"/>
                </a:solidFill>
              </a:rPr>
              <a:t>широчайшая мышца </a:t>
            </a:r>
            <a:r>
              <a:rPr lang="ru-RU" sz="3100" dirty="0" smtClean="0">
                <a:solidFill>
                  <a:schemeClr val="accent2"/>
                </a:solidFill>
              </a:rPr>
              <a:t>спины, ключично-плечевая,подлопаточная </a:t>
            </a:r>
            <a:r>
              <a:rPr lang="ru-RU" sz="3100" dirty="0">
                <a:solidFill>
                  <a:schemeClr val="accent2"/>
                </a:solidFill>
              </a:rPr>
              <a:t>и большая круглая мышцы.</a:t>
            </a:r>
            <a:r>
              <a:rPr lang="ru-RU" dirty="0"/>
              <a:t> </a:t>
            </a:r>
          </a:p>
        </p:txBody>
      </p:sp>
      <p:pic>
        <p:nvPicPr>
          <p:cNvPr id="12290" name="Picture 2" descr="C:\Users\Admin\Desktop\spin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214818"/>
            <a:ext cx="3032223" cy="2161148"/>
          </a:xfrm>
          <a:prstGeom prst="rect">
            <a:avLst/>
          </a:prstGeom>
          <a:noFill/>
        </p:spPr>
      </p:pic>
      <p:pic>
        <p:nvPicPr>
          <p:cNvPr id="12291" name="Picture 3" descr="C:\Users\Admin\Desktop\x_8aaa9b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2750922" cy="2641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accent2"/>
                </a:solidFill>
              </a:rPr>
              <a:t>В рабочем движении ноги участвуют следующие мышцы: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28586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- сгибатели тазобедренного сустава (подвздошно-поясничная, протяжная, натягивающая широкую фасцию, гребешковая и прямая мышца бедра) 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928934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-  сгибатели голеностопного сустава (трехглавая голени, задняя большеберцовая, длинный сгибатель большого пальца, длинный сгибатель пальцев, длинная и короткая малоберцовая, подошвенная)</a:t>
            </a:r>
          </a:p>
        </p:txBody>
      </p:sp>
      <p:pic>
        <p:nvPicPr>
          <p:cNvPr id="13314" name="Picture 2" descr="C:\Users\Admin\Desktop\lower_extremity_musc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214818"/>
            <a:ext cx="1831027" cy="2286010"/>
          </a:xfrm>
          <a:prstGeom prst="rect">
            <a:avLst/>
          </a:prstGeom>
          <a:noFill/>
        </p:spPr>
      </p:pic>
      <p:pic>
        <p:nvPicPr>
          <p:cNvPr id="13315" name="Picture 3" descr="C:\Users\Admin\Desktop\Muscles_anterior_labe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537694"/>
            <a:ext cx="2000264" cy="232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 пронаторы голени (полусухожильная, полупоперечная, портняжная, тонкая, подколенная и икроножная мышцы. Основную роль в пронации голени во время движения ноги вниз играет подколенная и икроножная мышца, так как остальные являются антагонистами разгибателей ноги в суставе колена).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0" y="3143248"/>
            <a:ext cx="9144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    разгибатели сустава колена ( четырехглавая мышца бедра)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339" name="Picture 3" descr="C:\Users\Admin\Desktop\6_bod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143380"/>
            <a:ext cx="1469668" cy="2298711"/>
          </a:xfrm>
          <a:prstGeom prst="rect">
            <a:avLst/>
          </a:prstGeom>
          <a:noFill/>
        </p:spPr>
      </p:pic>
      <p:pic>
        <p:nvPicPr>
          <p:cNvPr id="14340" name="Picture 4" descr="C:\Users\Admin\Desktop\lower_extremity_musc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786190"/>
            <a:ext cx="1803054" cy="2251085"/>
          </a:xfrm>
          <a:prstGeom prst="rect">
            <a:avLst/>
          </a:prstGeom>
          <a:noFill/>
        </p:spPr>
      </p:pic>
      <p:pic>
        <p:nvPicPr>
          <p:cNvPr id="14341" name="Picture 5" descr="C:\Users\Admin\Desktop\x_8aaa9b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357694"/>
            <a:ext cx="2314924" cy="2222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43050"/>
            <a:ext cx="8229600" cy="1143000"/>
          </a:xfrm>
        </p:spPr>
        <p:txBody>
          <a:bodyPr/>
          <a:lstStyle/>
          <a:p>
            <a:r>
              <a:rPr lang="ru-RU" dirty="0" smtClean="0"/>
              <a:t>В начало...</a:t>
            </a:r>
            <a:endParaRPr lang="ru-RU" dirty="0"/>
          </a:p>
        </p:txBody>
      </p:sp>
      <p:sp>
        <p:nvSpPr>
          <p:cNvPr id="4" name="Up Arrow 3">
            <a:hlinkClick r:id="rId2" action="ppaction://hlinksldjump"/>
          </p:cNvPr>
          <p:cNvSpPr/>
          <p:nvPr/>
        </p:nvSpPr>
        <p:spPr>
          <a:xfrm>
            <a:off x="6786578" y="500042"/>
            <a:ext cx="1357322" cy="26432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2"/>
                </a:solidFill>
              </a:rPr>
              <a:t>Ресурсы и материалы использованные в презентации: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235743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714488"/>
            <a:ext cx="88582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hlinkClick r:id="rId2"/>
              </a:rPr>
              <a:t>www.yandex.ru</a:t>
            </a:r>
            <a:endParaRPr lang="en-US" sz="2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Ганчар, И.Л. Плавание: Теория и методика преподавания: Учебник.– Минск, 1998.– 352 с.</a:t>
            </a:r>
            <a:endParaRPr lang="en-US" sz="28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Гордон, С. М. Техника спортивного </a:t>
            </a:r>
            <a:r>
              <a:rPr lang="ru-RU" sz="2800" dirty="0" smtClean="0">
                <a:solidFill>
                  <a:schemeClr val="bg1"/>
                </a:solidFill>
              </a:rPr>
              <a:t>плавания. – </a:t>
            </a:r>
            <a:r>
              <a:rPr lang="ru-RU" sz="2800" dirty="0" smtClean="0"/>
              <a:t>М.:Физкультура и спорт, 1978. </a:t>
            </a:r>
            <a:r>
              <a:rPr lang="ru-RU" sz="2800" dirty="0" smtClean="0">
                <a:solidFill>
                  <a:schemeClr val="bg1"/>
                </a:solidFill>
              </a:rPr>
              <a:t>– 322 с.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Фирсов, З. П. Плавание </a:t>
            </a:r>
            <a:r>
              <a:rPr lang="ru-RU" sz="2800" dirty="0" smtClean="0">
                <a:solidFill>
                  <a:schemeClr val="bg1"/>
                </a:solidFill>
              </a:rPr>
              <a:t>для всех. - М.: Просвещение, </a:t>
            </a:r>
            <a:r>
              <a:rPr lang="ru-RU" sz="2800" dirty="0" smtClean="0"/>
              <a:t>1983. – 318 с.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4" name="Content Placeholder 3" descr="1285557000_pict0008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4517" y="1600200"/>
            <a:ext cx="467496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0010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При плавании используются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следующие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основные мышцы: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Rectangle 3"/>
          <p:cNvSpPr/>
          <p:nvPr/>
        </p:nvSpPr>
        <p:spPr>
          <a:xfrm>
            <a:off x="0" y="2214554"/>
            <a:ext cx="871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       Все сгибатели и разгибатели </a:t>
            </a:r>
            <a:r>
              <a:rPr lang="ru-RU" sz="2800" dirty="0" smtClean="0">
                <a:solidFill>
                  <a:schemeClr val="bg1"/>
                </a:solidFill>
              </a:rPr>
              <a:t>предплечья</a:t>
            </a:r>
            <a:endParaRPr lang="ru-RU" sz="2800" dirty="0"/>
          </a:p>
        </p:txBody>
      </p:sp>
      <p:sp>
        <p:nvSpPr>
          <p:cNvPr id="5" name="Rectangle 4"/>
          <p:cNvSpPr/>
          <p:nvPr/>
        </p:nvSpPr>
        <p:spPr>
          <a:xfrm>
            <a:off x="0" y="3000372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</a:t>
            </a:r>
            <a:r>
              <a:rPr lang="ru-RU" sz="2400" dirty="0">
                <a:solidFill>
                  <a:schemeClr val="bg1"/>
                </a:solidFill>
              </a:rPr>
              <a:t>     </a:t>
            </a:r>
            <a:r>
              <a:rPr lang="ru-RU" sz="2800" dirty="0">
                <a:solidFill>
                  <a:schemeClr val="bg1"/>
                </a:solidFill>
              </a:rPr>
              <a:t>  Все мышцы в передней части предплечья/плеча (плечелучевая мышца, плечевая мышца, двуглавая мышца плеча, приводящая плеча)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471488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-     </a:t>
            </a:r>
            <a:r>
              <a:rPr lang="ru-RU" sz="2400" dirty="0"/>
              <a:t>  </a:t>
            </a:r>
            <a:r>
              <a:rPr lang="ru-RU" sz="2800" dirty="0"/>
              <a:t>Плечи (дельты, </a:t>
            </a:r>
            <a:r>
              <a:rPr lang="ru-RU" sz="2800" dirty="0">
                <a:solidFill>
                  <a:schemeClr val="bg1"/>
                </a:solidFill>
              </a:rPr>
              <a:t>вращатели плеча, </a:t>
            </a:r>
            <a:r>
              <a:rPr lang="ru-RU" sz="2800" dirty="0"/>
              <a:t>подкостная мышца, надкостная мышца, малая круглая мышца плеча, большая круглая мышца плеча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9" name="Right Arrow 8">
            <a:hlinkClick r:id="rId2" action="ppaction://hlinksldjump"/>
          </p:cNvPr>
          <p:cNvSpPr/>
          <p:nvPr/>
        </p:nvSpPr>
        <p:spPr>
          <a:xfrm>
            <a:off x="7215206" y="6000768"/>
            <a:ext cx="1571636" cy="500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Admin\Desktop\x_8aaa9b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85728"/>
            <a:ext cx="2003245" cy="1923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643702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Продолжение...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071546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       Спина (трапециевидная и ромбовидные мышцы для фиксации плеча, а так же широчайшая мышца спины и прямые и косые мышцы брюшного пресса</a:t>
            </a:r>
            <a:r>
              <a:rPr lang="ru-RU" sz="2800" dirty="0" smtClean="0">
                <a:solidFill>
                  <a:schemeClr val="bg1"/>
                </a:solidFill>
              </a:rPr>
              <a:t>)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64318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       Нижняя часть тела (большая, малая, и средняя ягодичная мышцы)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85762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-       Все мышцы, разгибающие или сгибающие бедро, колено, или ступню, так же используются в плавании.</a:t>
            </a:r>
          </a:p>
        </p:txBody>
      </p:sp>
      <p:pic>
        <p:nvPicPr>
          <p:cNvPr id="2053" name="Picture 5" descr="C:\Users\Admin\Desktop\lower_extremity_musc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000636"/>
            <a:ext cx="1144414" cy="1428784"/>
          </a:xfrm>
          <a:prstGeom prst="rect">
            <a:avLst/>
          </a:prstGeom>
          <a:noFill/>
        </p:spPr>
      </p:pic>
      <p:pic>
        <p:nvPicPr>
          <p:cNvPr id="2054" name="Picture 6" descr="C:\Users\Admin\Desktop\x_8aaa9b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636"/>
            <a:ext cx="1625115" cy="1560541"/>
          </a:xfrm>
          <a:prstGeom prst="rect">
            <a:avLst/>
          </a:prstGeom>
          <a:noFill/>
        </p:spPr>
      </p:pic>
      <p:pic>
        <p:nvPicPr>
          <p:cNvPr id="2055" name="Picture 7" descr="C:\Users\Admin\Desktop\Muscles_anterior_label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5072074"/>
            <a:ext cx="1300115" cy="1508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7166"/>
            <a:ext cx="7072330" cy="192882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accent2"/>
                </a:solidFill>
              </a:rPr>
              <a:t>Рассмотрим подробнее мышцы,задействованные при: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1472" y="1928802"/>
            <a:ext cx="1599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hlinkClick r:id="rId2" action="ppaction://hlinksldjump"/>
              </a:rPr>
              <a:t>- Брассе</a:t>
            </a:r>
            <a:endParaRPr lang="ru-RU" sz="3200" dirty="0"/>
          </a:p>
        </p:txBody>
      </p:sp>
      <p:sp>
        <p:nvSpPr>
          <p:cNvPr id="5" name="Rectangle 4"/>
          <p:cNvSpPr/>
          <p:nvPr/>
        </p:nvSpPr>
        <p:spPr>
          <a:xfrm>
            <a:off x="571472" y="2928934"/>
            <a:ext cx="2485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hlinkClick r:id="rId3" action="ppaction://hlinksldjump"/>
              </a:rPr>
              <a:t>- Дельфинии</a:t>
            </a:r>
            <a:endParaRPr lang="ru-RU" sz="3200" dirty="0"/>
          </a:p>
        </p:txBody>
      </p:sp>
      <p:sp>
        <p:nvSpPr>
          <p:cNvPr id="6" name="Rectangle 5"/>
          <p:cNvSpPr/>
          <p:nvPr/>
        </p:nvSpPr>
        <p:spPr>
          <a:xfrm>
            <a:off x="642910" y="3857628"/>
            <a:ext cx="1490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hlinkClick r:id="rId4" action="ppaction://hlinksldjump"/>
              </a:rPr>
              <a:t>- Кроле</a:t>
            </a:r>
            <a:endParaRPr lang="ru-RU" sz="3200" dirty="0"/>
          </a:p>
        </p:txBody>
      </p:sp>
      <p:pic>
        <p:nvPicPr>
          <p:cNvPr id="3074" name="Picture 2" descr="C:\Users\Admin\Desktop\44_11_11_10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1857364"/>
            <a:ext cx="1999919" cy="1357322"/>
          </a:xfrm>
          <a:prstGeom prst="rect">
            <a:avLst/>
          </a:prstGeom>
          <a:noFill/>
        </p:spPr>
      </p:pic>
      <p:pic>
        <p:nvPicPr>
          <p:cNvPr id="3075" name="Picture 3" descr="C:\Users\Admin\Desktop\3b8d46a0b85356fe5c9670c81f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928934"/>
            <a:ext cx="2571768" cy="1714512"/>
          </a:xfrm>
          <a:prstGeom prst="rect">
            <a:avLst/>
          </a:prstGeom>
          <a:noFill/>
        </p:spPr>
      </p:pic>
      <p:pic>
        <p:nvPicPr>
          <p:cNvPr id="3076" name="Picture 4" descr="C:\Users\Admin\Desktop\6500835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786322"/>
            <a:ext cx="2324496" cy="1677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900486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Брасс: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 descr="650083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8" y="285728"/>
            <a:ext cx="3800670" cy="2744084"/>
          </a:xfrm>
        </p:spPr>
      </p:pic>
      <p:sp>
        <p:nvSpPr>
          <p:cNvPr id="5" name="Rectangle 4"/>
          <p:cNvSpPr/>
          <p:nvPr/>
        </p:nvSpPr>
        <p:spPr>
          <a:xfrm>
            <a:off x="0" y="857232"/>
            <a:ext cx="50006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chemeClr val="bg1"/>
                </a:solidFill>
              </a:rPr>
              <a:t>Основные мышцы, используемые в брассе - широчайшая мышца спины, а так же задний пучёк </a:t>
            </a:r>
            <a:r>
              <a:rPr lang="ru-RU" sz="2800" dirty="0" smtClean="0">
                <a:solidFill>
                  <a:schemeClr val="bg1"/>
                </a:solidFill>
              </a:rPr>
              <a:t>плечевой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000372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мышцы, ромбовидная, средняя, и нижняя трапециевидная мышцы спины (четыре последних расположены в верхней части спины).</a:t>
            </a:r>
            <a:endParaRPr lang="ru-RU" sz="2800" dirty="0"/>
          </a:p>
        </p:txBody>
      </p:sp>
      <p:pic>
        <p:nvPicPr>
          <p:cNvPr id="4098" name="Picture 2" descr="C:\Users\Admin\Desktop\6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857628"/>
            <a:ext cx="1900838" cy="2681305"/>
          </a:xfrm>
          <a:prstGeom prst="rect">
            <a:avLst/>
          </a:prstGeom>
          <a:noFill/>
        </p:spPr>
      </p:pic>
      <p:pic>
        <p:nvPicPr>
          <p:cNvPr id="4099" name="Picture 3" descr="C:\Users\Admin\Desktop\Muscles_anterior_label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86256"/>
            <a:ext cx="1970702" cy="2286015"/>
          </a:xfrm>
          <a:prstGeom prst="rect">
            <a:avLst/>
          </a:prstGeom>
          <a:noFill/>
        </p:spPr>
      </p:pic>
      <p:pic>
        <p:nvPicPr>
          <p:cNvPr id="4101" name="Picture 5" descr="C:\Users\Admin\Desktop\spina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786322"/>
            <a:ext cx="2305333" cy="1643074"/>
          </a:xfrm>
          <a:prstGeom prst="rect">
            <a:avLst/>
          </a:prstGeom>
          <a:noFill/>
        </p:spPr>
      </p:pic>
      <p:sp>
        <p:nvSpPr>
          <p:cNvPr id="10" name="Down Arrow 9">
            <a:hlinkClick r:id="rId6" action="ppaction://hlinksldjump"/>
          </p:cNvPr>
          <p:cNvSpPr/>
          <p:nvPr/>
        </p:nvSpPr>
        <p:spPr>
          <a:xfrm>
            <a:off x="8501090" y="5429264"/>
            <a:ext cx="642910" cy="14287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429124" cy="785794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Дельфиний: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571612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Мышцы, используемые в плавании дельфином, почти те же самые, что и в плавании брассом, за исключением того, что в дельфине большая нагрузка приходится на брюшной пресс.</a:t>
            </a:r>
          </a:p>
        </p:txBody>
      </p:sp>
      <p:pic>
        <p:nvPicPr>
          <p:cNvPr id="5122" name="Picture 2" descr="C:\Users\Admin\Desktop\x_f67b0d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85728"/>
            <a:ext cx="1828463" cy="1339822"/>
          </a:xfrm>
          <a:prstGeom prst="rect">
            <a:avLst/>
          </a:prstGeom>
          <a:noFill/>
        </p:spPr>
      </p:pic>
      <p:pic>
        <p:nvPicPr>
          <p:cNvPr id="5123" name="Picture 3" descr="C:\Users\Admin\Desktop\6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00504"/>
            <a:ext cx="1352549" cy="1907893"/>
          </a:xfrm>
          <a:prstGeom prst="rect">
            <a:avLst/>
          </a:prstGeom>
          <a:noFill/>
        </p:spPr>
      </p:pic>
      <p:pic>
        <p:nvPicPr>
          <p:cNvPr id="5124" name="Picture 4" descr="C:\Users\Admin\Desktop\lower_extremity_muscl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929066"/>
            <a:ext cx="2080249" cy="2597159"/>
          </a:xfrm>
          <a:prstGeom prst="rect">
            <a:avLst/>
          </a:prstGeom>
          <a:noFill/>
        </p:spPr>
      </p:pic>
      <p:pic>
        <p:nvPicPr>
          <p:cNvPr id="5125" name="Picture 5" descr="C:\Users\Admin\Desktop\6_bod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3714752"/>
            <a:ext cx="1698035" cy="2655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00062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Специфические мышцы: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14298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внешние </a:t>
            </a:r>
            <a:r>
              <a:rPr lang="ru-RU" sz="3200" dirty="0">
                <a:solidFill>
                  <a:schemeClr val="bg1"/>
                </a:solidFill>
              </a:rPr>
              <a:t>и внутренние косые мышцы пресса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643050"/>
            <a:ext cx="5199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поперечная </a:t>
            </a:r>
            <a:r>
              <a:rPr lang="ru-RU" sz="3200" dirty="0">
                <a:solidFill>
                  <a:schemeClr val="bg1"/>
                </a:solidFill>
              </a:rPr>
              <a:t>мышца живота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2071678"/>
            <a:ext cx="44215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прямая </a:t>
            </a:r>
            <a:r>
              <a:rPr lang="ru-RU" sz="3200" dirty="0">
                <a:solidFill>
                  <a:schemeClr val="bg1"/>
                </a:solidFill>
              </a:rPr>
              <a:t>мышца живота</a:t>
            </a:r>
          </a:p>
        </p:txBody>
      </p:sp>
      <p:pic>
        <p:nvPicPr>
          <p:cNvPr id="6146" name="Picture 2" descr="C:\Users\Admin\Desktop\Muscles_anterior_label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714620"/>
            <a:ext cx="3317324" cy="3848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accent2"/>
                </a:solidFill>
              </a:rPr>
              <a:t>Мышцы, на которые следует сделать упор, при плавании дельфинием: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214422"/>
            <a:ext cx="53270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широчайшие </a:t>
            </a:r>
            <a:r>
              <a:rPr lang="ru-RU" sz="3200" dirty="0">
                <a:solidFill>
                  <a:schemeClr val="bg1"/>
                </a:solidFill>
              </a:rPr>
              <a:t>мышцы спины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71448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ромбовидная</a:t>
            </a:r>
            <a:r>
              <a:rPr lang="ru-RU" sz="3200" dirty="0">
                <a:solidFill>
                  <a:schemeClr val="bg1"/>
                </a:solidFill>
              </a:rPr>
              <a:t>, средняя, и нижняя трапециевидная мышцы спины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271462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внешние и внутренние косые мышцы пресса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14324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поперечная </a:t>
            </a:r>
            <a:r>
              <a:rPr lang="ru-RU" sz="3200" dirty="0">
                <a:solidFill>
                  <a:schemeClr val="bg1"/>
                </a:solidFill>
              </a:rPr>
              <a:t>мышца живота, прямая мышца живота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414338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длиннейшая </a:t>
            </a:r>
            <a:r>
              <a:rPr lang="ru-RU" sz="3200" dirty="0">
                <a:solidFill>
                  <a:schemeClr val="bg1"/>
                </a:solidFill>
              </a:rPr>
              <a:t>мышца, остистая мышца, подвздошно-реберная мышца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436880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Это наиболее важные мышцы для любого стиля плавания, так что их улучшение будет иметь положительный эффект на все стороны вашей </a:t>
            </a:r>
            <a:r>
              <a:rPr lang="ru-RU" dirty="0" smtClean="0">
                <a:solidFill>
                  <a:schemeClr val="bg1"/>
                </a:solidFill>
              </a:rPr>
              <a:t>техники!!!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Admin\Desktop\3b8d46a0b85356fe5c9670c81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256"/>
            <a:ext cx="3321832" cy="2214554"/>
          </a:xfrm>
          <a:prstGeom prst="rect">
            <a:avLst/>
          </a:prstGeom>
          <a:noFill/>
        </p:spPr>
      </p:pic>
      <p:pic>
        <p:nvPicPr>
          <p:cNvPr id="7171" name="Picture 3" descr="C:\Users\Admin\Desktop\650083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500570"/>
            <a:ext cx="2671966" cy="1928826"/>
          </a:xfrm>
          <a:prstGeom prst="rect">
            <a:avLst/>
          </a:prstGeom>
          <a:noFill/>
        </p:spPr>
      </p:pic>
      <p:pic>
        <p:nvPicPr>
          <p:cNvPr id="7172" name="Picture 4" descr="C:\Users\Admin\Desktop\x_f56657d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85728"/>
            <a:ext cx="1357322" cy="785794"/>
          </a:xfrm>
          <a:prstGeom prst="rect">
            <a:avLst/>
          </a:prstGeom>
          <a:noFill/>
        </p:spPr>
      </p:pic>
      <p:pic>
        <p:nvPicPr>
          <p:cNvPr id="7173" name="Picture 5" descr="C:\Users\Admin\Desktop\44_11_11_10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85728"/>
            <a:ext cx="1263070" cy="857231"/>
          </a:xfrm>
          <a:prstGeom prst="rect">
            <a:avLst/>
          </a:prstGeom>
          <a:noFill/>
        </p:spPr>
      </p:pic>
      <p:sp>
        <p:nvSpPr>
          <p:cNvPr id="8" name="Down Arrow 7">
            <a:hlinkClick r:id="rId6" action="ppaction://hlinksldjump"/>
          </p:cNvPr>
          <p:cNvSpPr/>
          <p:nvPr/>
        </p:nvSpPr>
        <p:spPr>
          <a:xfrm>
            <a:off x="8072462" y="5429264"/>
            <a:ext cx="71438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421</Words>
  <Application>Microsoft Office PowerPoint</Application>
  <PresentationFormat>Экран (4:3)</PresentationFormat>
  <Paragraphs>49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Анатомическая характеристика плавания.</vt:lpstr>
      <vt:lpstr>При плавании используются  следующие основные мышцы: </vt:lpstr>
      <vt:lpstr>Продолжение...</vt:lpstr>
      <vt:lpstr>Рассмотрим подробнее мышцы,задействованные при:</vt:lpstr>
      <vt:lpstr>Брасс:</vt:lpstr>
      <vt:lpstr>Дельфиний:</vt:lpstr>
      <vt:lpstr>Специфические мышцы:</vt:lpstr>
      <vt:lpstr>Мышцы, на которые следует сделать упор, при плавании дельфинием: </vt:lpstr>
      <vt:lpstr>Это наиболее важные мышцы для любого стиля плавания, так что их улучшение будет иметь положительный эффект на все стороны вашей техники!!!</vt:lpstr>
      <vt:lpstr>Кроль:</vt:lpstr>
      <vt:lpstr>Мышцы, участвующие  в круговом движении, расположены вокруг плечевого сустава, наиболее активное участие принимают мышцы сгибатели плеча, которые  создают гребковое движение руки ( передняя часть дельтовидной мышцы , большая грудная, ключево – плечевая мышцы и двуглавая мышца плеча )</vt:lpstr>
      <vt:lpstr>Мышцы , поднимающие пояс верхних конечностей, принимают участие в начальной фазе гребка : они подают плечо вперед и этим удлиняют шаг гребка ( верхние пучки трапециевидной  мышцы , мышца, поднимающая лопатку, и груднично-ключично-сосцевидная мышца)</vt:lpstr>
      <vt:lpstr>Мышцы опускающие пояс верхних конечностей , принимают участие в конце гребка: опускают плечо , чем удлиняют  шаг гребка ( малая грудная и большая грудная, подключичная мышцы , нижние пучки трапециевидной нижние пучки передней зубчатой мышцы , широчайшая мышца спины) </vt:lpstr>
      <vt:lpstr>Мышцы, пронирующие предплечье , во второй части гребка придают движению предплечья дополнительное ускорение.  Поэтому своей имеющейся силой они должны превосходить силу мышц, сгибающих плечо : большая грудная мышца , передняя часть дельтовидной мышцы, широчайшая мышца спины, ключично-плечевая,подлопаточная и большая круглая мышцы. </vt:lpstr>
      <vt:lpstr>В рабочем движении ноги участвуют следующие мышцы:</vt:lpstr>
      <vt:lpstr>Слайд 16</vt:lpstr>
      <vt:lpstr>В начало...</vt:lpstr>
      <vt:lpstr>Ресурсы и материалы использованные в презентации: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Анатомическая характеристика плавания.</dc:title>
  <dc:creator>Admin</dc:creator>
  <cp:lastModifiedBy>smirnova</cp:lastModifiedBy>
  <cp:revision>15</cp:revision>
  <dcterms:created xsi:type="dcterms:W3CDTF">2012-11-17T15:40:33Z</dcterms:created>
  <dcterms:modified xsi:type="dcterms:W3CDTF">2022-05-16T13:19:44Z</dcterms:modified>
</cp:coreProperties>
</file>